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3" d="100"/>
          <a:sy n="123" d="100"/>
        </p:scale>
        <p:origin x="-12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E0A39B43-FBDB-4C4D-9B0C-9FDEC9B23701}" type="datetimeFigureOut">
              <a:rPr lang="cs-CZ" smtClean="0"/>
              <a:t>4.5.2017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5CD240-4DA8-4CF1-B93D-D636100C316E}"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33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0A39B43-FBDB-4C4D-9B0C-9FDEC9B23701}" type="datetimeFigureOut">
              <a:rPr lang="cs-CZ" smtClean="0"/>
              <a:t>4.5.2017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5CD240-4DA8-4CF1-B93D-D636100C316E}" type="slidenum">
              <a:rPr lang="cs-CZ" smtClean="0"/>
              <a:t>‹#›</a:t>
            </a:fld>
            <a:endParaRPr lang="cs-CZ"/>
          </a:p>
        </p:txBody>
      </p:sp>
    </p:spTree>
    <p:extLst>
      <p:ext uri="{BB962C8B-B14F-4D97-AF65-F5344CB8AC3E}">
        <p14:creationId xmlns:p14="http://schemas.microsoft.com/office/powerpoint/2010/main" val="346530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0A39B43-FBDB-4C4D-9B0C-9FDEC9B23701}" type="datetimeFigureOut">
              <a:rPr lang="cs-CZ" smtClean="0"/>
              <a:t>4.5.2017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5CD240-4DA8-4CF1-B93D-D636100C316E}" type="slidenum">
              <a:rPr lang="cs-CZ" smtClean="0"/>
              <a:t>‹#›</a:t>
            </a:fld>
            <a:endParaRPr lang="cs-CZ"/>
          </a:p>
        </p:txBody>
      </p:sp>
    </p:spTree>
    <p:extLst>
      <p:ext uri="{BB962C8B-B14F-4D97-AF65-F5344CB8AC3E}">
        <p14:creationId xmlns:p14="http://schemas.microsoft.com/office/powerpoint/2010/main" val="86689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0A39B43-FBDB-4C4D-9B0C-9FDEC9B23701}" type="datetimeFigureOut">
              <a:rPr lang="cs-CZ" smtClean="0"/>
              <a:t>4.5.2017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5CD240-4DA8-4CF1-B93D-D636100C316E}" type="slidenum">
              <a:rPr lang="cs-CZ" smtClean="0"/>
              <a:t>‹#›</a:t>
            </a:fld>
            <a:endParaRPr lang="cs-CZ"/>
          </a:p>
        </p:txBody>
      </p:sp>
    </p:spTree>
    <p:extLst>
      <p:ext uri="{BB962C8B-B14F-4D97-AF65-F5344CB8AC3E}">
        <p14:creationId xmlns:p14="http://schemas.microsoft.com/office/powerpoint/2010/main" val="333608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E0A39B43-FBDB-4C4D-9B0C-9FDEC9B23701}" type="datetimeFigureOut">
              <a:rPr lang="cs-CZ" smtClean="0"/>
              <a:t>4.5.2017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5CD240-4DA8-4CF1-B93D-D636100C316E}"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19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0A39B43-FBDB-4C4D-9B0C-9FDEC9B23701}" type="datetimeFigureOut">
              <a:rPr lang="cs-CZ" smtClean="0"/>
              <a:t>4.5.2017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5CD240-4DA8-4CF1-B93D-D636100C316E}" type="slidenum">
              <a:rPr lang="cs-CZ" smtClean="0"/>
              <a:t>‹#›</a:t>
            </a:fld>
            <a:endParaRPr lang="cs-CZ"/>
          </a:p>
        </p:txBody>
      </p:sp>
    </p:spTree>
    <p:extLst>
      <p:ext uri="{BB962C8B-B14F-4D97-AF65-F5344CB8AC3E}">
        <p14:creationId xmlns:p14="http://schemas.microsoft.com/office/powerpoint/2010/main" val="22800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0A39B43-FBDB-4C4D-9B0C-9FDEC9B23701}" type="datetimeFigureOut">
              <a:rPr lang="cs-CZ" smtClean="0"/>
              <a:t>4.5.2017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D5CD240-4DA8-4CF1-B93D-D636100C316E}" type="slidenum">
              <a:rPr lang="cs-CZ" smtClean="0"/>
              <a:t>‹#›</a:t>
            </a:fld>
            <a:endParaRPr lang="cs-CZ"/>
          </a:p>
        </p:txBody>
      </p:sp>
    </p:spTree>
    <p:extLst>
      <p:ext uri="{BB962C8B-B14F-4D97-AF65-F5344CB8AC3E}">
        <p14:creationId xmlns:p14="http://schemas.microsoft.com/office/powerpoint/2010/main" val="223806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E0A39B43-FBDB-4C4D-9B0C-9FDEC9B23701}" type="datetimeFigureOut">
              <a:rPr lang="cs-CZ" smtClean="0"/>
              <a:t>4.5.2017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D5CD240-4DA8-4CF1-B93D-D636100C316E}" type="slidenum">
              <a:rPr lang="cs-CZ" smtClean="0"/>
              <a:t>‹#›</a:t>
            </a:fld>
            <a:endParaRPr lang="cs-CZ"/>
          </a:p>
        </p:txBody>
      </p:sp>
    </p:spTree>
    <p:extLst>
      <p:ext uri="{BB962C8B-B14F-4D97-AF65-F5344CB8AC3E}">
        <p14:creationId xmlns:p14="http://schemas.microsoft.com/office/powerpoint/2010/main" val="287039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A39B43-FBDB-4C4D-9B0C-9FDEC9B23701}" type="datetimeFigureOut">
              <a:rPr lang="cs-CZ" smtClean="0"/>
              <a:t>4.5.2017</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D5CD240-4DA8-4CF1-B93D-D636100C316E}" type="slidenum">
              <a:rPr lang="cs-CZ" smtClean="0"/>
              <a:t>‹#›</a:t>
            </a:fld>
            <a:endParaRPr lang="cs-CZ"/>
          </a:p>
        </p:txBody>
      </p:sp>
    </p:spTree>
    <p:extLst>
      <p:ext uri="{BB962C8B-B14F-4D97-AF65-F5344CB8AC3E}">
        <p14:creationId xmlns:p14="http://schemas.microsoft.com/office/powerpoint/2010/main" val="4774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A39B43-FBDB-4C4D-9B0C-9FDEC9B23701}" type="datetimeFigureOut">
              <a:rPr lang="cs-CZ" smtClean="0"/>
              <a:t>4.5.2017</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5CD240-4DA8-4CF1-B93D-D636100C316E}" type="slidenum">
              <a:rPr lang="cs-CZ" smtClean="0"/>
              <a:t>‹#›</a:t>
            </a:fld>
            <a:endParaRPr lang="cs-CZ"/>
          </a:p>
        </p:txBody>
      </p:sp>
    </p:spTree>
    <p:extLst>
      <p:ext uri="{BB962C8B-B14F-4D97-AF65-F5344CB8AC3E}">
        <p14:creationId xmlns:p14="http://schemas.microsoft.com/office/powerpoint/2010/main" val="193458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E0A39B43-FBDB-4C4D-9B0C-9FDEC9B23701}" type="datetimeFigureOut">
              <a:rPr lang="cs-CZ" smtClean="0"/>
              <a:t>4.5.2017</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CD240-4DA8-4CF1-B93D-D636100C316E}" type="slidenum">
              <a:rPr lang="cs-CZ" smtClean="0"/>
              <a:t>‹#›</a:t>
            </a:fld>
            <a:endParaRPr lang="cs-CZ"/>
          </a:p>
        </p:txBody>
      </p:sp>
    </p:spTree>
    <p:extLst>
      <p:ext uri="{BB962C8B-B14F-4D97-AF65-F5344CB8AC3E}">
        <p14:creationId xmlns:p14="http://schemas.microsoft.com/office/powerpoint/2010/main" val="241568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A39B43-FBDB-4C4D-9B0C-9FDEC9B23701}" type="datetimeFigureOut">
              <a:rPr lang="cs-CZ" smtClean="0"/>
              <a:t>4.5.2017</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5CD240-4DA8-4CF1-B93D-D636100C316E}"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5968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Výsledek obrázku pro berchtesga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5850" cy="817403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3128963" y="0"/>
            <a:ext cx="8329612" cy="2614340"/>
          </a:xfrm>
        </p:spPr>
        <p:txBody>
          <a:bodyPr>
            <a:noAutofit/>
          </a:bodyPr>
          <a:lstStyle/>
          <a:p>
            <a:r>
              <a:rPr lang="cs-CZ" sz="9600" u="sng" dirty="0" smtClean="0"/>
              <a:t>Národní park        Berchtesgaden</a:t>
            </a:r>
            <a:endParaRPr lang="cs-CZ" sz="9600" u="sng" dirty="0"/>
          </a:p>
        </p:txBody>
      </p:sp>
    </p:spTree>
    <p:extLst>
      <p:ext uri="{BB962C8B-B14F-4D97-AF65-F5344CB8AC3E}">
        <p14:creationId xmlns:p14="http://schemas.microsoft.com/office/powerpoint/2010/main" val="1343098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1073194" y="278207"/>
            <a:ext cx="10058400" cy="1450757"/>
          </a:xfrm>
        </p:spPr>
        <p:txBody>
          <a:bodyPr/>
          <a:lstStyle/>
          <a:p>
            <a:r>
              <a:rPr lang="cs-CZ" dirty="0" smtClean="0"/>
              <a:t>Kde:</a:t>
            </a:r>
            <a:endParaRPr lang="cs-CZ" dirty="0"/>
          </a:p>
        </p:txBody>
      </p:sp>
      <p:sp>
        <p:nvSpPr>
          <p:cNvPr id="3" name="Zástupný symbol pro obsah 2"/>
          <p:cNvSpPr>
            <a:spLocks noGrp="1"/>
          </p:cNvSpPr>
          <p:nvPr>
            <p:ph idx="1"/>
          </p:nvPr>
        </p:nvSpPr>
        <p:spPr>
          <a:xfrm>
            <a:off x="1201782" y="1382188"/>
            <a:ext cx="10058400" cy="4023360"/>
          </a:xfrm>
        </p:spPr>
        <p:txBody>
          <a:bodyPr/>
          <a:lstStyle/>
          <a:p>
            <a:endParaRPr lang="cs-CZ" dirty="0" smtClean="0"/>
          </a:p>
          <a:p>
            <a:pPr marL="0" indent="0">
              <a:buNone/>
            </a:pPr>
            <a:r>
              <a:rPr lang="cs-CZ" dirty="0" smtClean="0"/>
              <a:t>Rozkládá se na jihovýchodě Německa. Téměř obklopuje stejnojmenné</a:t>
            </a:r>
          </a:p>
          <a:p>
            <a:pPr marL="0" indent="0">
              <a:buNone/>
            </a:pPr>
            <a:r>
              <a:rPr lang="cs-CZ" dirty="0"/>
              <a:t>m</a:t>
            </a:r>
            <a:r>
              <a:rPr lang="cs-CZ" dirty="0" smtClean="0"/>
              <a:t>ěstečko Berchtesgaden. Nachází se v nadmořské výšce 835 </a:t>
            </a:r>
            <a:r>
              <a:rPr lang="cs-CZ" dirty="0" err="1" smtClean="0"/>
              <a:t>m.n.m</a:t>
            </a:r>
            <a:r>
              <a:rPr lang="cs-CZ" dirty="0" smtClean="0"/>
              <a:t>.</a:t>
            </a:r>
          </a:p>
          <a:p>
            <a:pPr marL="0" indent="0">
              <a:buNone/>
            </a:pPr>
            <a:endParaRPr lang="cs-CZ" dirty="0"/>
          </a:p>
          <a:p>
            <a:pPr marL="0" indent="0">
              <a:buNone/>
            </a:pPr>
            <a:endParaRPr lang="cs-CZ" dirty="0" smtClean="0"/>
          </a:p>
          <a:p>
            <a:pPr marL="0" indent="0">
              <a:buNone/>
            </a:pPr>
            <a:endParaRPr lang="cs-CZ" dirty="0"/>
          </a:p>
        </p:txBody>
      </p:sp>
      <p:pic>
        <p:nvPicPr>
          <p:cNvPr id="7" name="Obrázek 6"/>
          <p:cNvPicPr>
            <a:picLocks noChangeAspect="1"/>
          </p:cNvPicPr>
          <p:nvPr/>
        </p:nvPicPr>
        <p:blipFill>
          <a:blip r:embed="rId2"/>
          <a:stretch>
            <a:fillRect/>
          </a:stretch>
        </p:blipFill>
        <p:spPr>
          <a:xfrm>
            <a:off x="1201782" y="2832945"/>
            <a:ext cx="8027944" cy="3282855"/>
          </a:xfrm>
          <a:prstGeom prst="rect">
            <a:avLst/>
          </a:prstGeom>
        </p:spPr>
      </p:pic>
    </p:spTree>
    <p:extLst>
      <p:ext uri="{BB962C8B-B14F-4D97-AF65-F5344CB8AC3E}">
        <p14:creationId xmlns:p14="http://schemas.microsoft.com/office/powerpoint/2010/main" val="1061845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113448"/>
            <a:ext cx="10058400" cy="1450757"/>
          </a:xfrm>
        </p:spPr>
        <p:txBody>
          <a:bodyPr/>
          <a:lstStyle/>
          <a:p>
            <a:r>
              <a:rPr lang="cs-CZ" dirty="0" smtClean="0"/>
              <a:t>Historie:</a:t>
            </a:r>
            <a:endParaRPr lang="cs-CZ" dirty="0"/>
          </a:p>
        </p:txBody>
      </p:sp>
      <p:sp>
        <p:nvSpPr>
          <p:cNvPr id="3" name="Zástupný symbol pro obsah 2"/>
          <p:cNvSpPr>
            <a:spLocks noGrp="1"/>
          </p:cNvSpPr>
          <p:nvPr>
            <p:ph idx="1"/>
          </p:nvPr>
        </p:nvSpPr>
        <p:spPr>
          <a:xfrm>
            <a:off x="1080135" y="1474259"/>
            <a:ext cx="10058400" cy="4023360"/>
          </a:xfrm>
        </p:spPr>
        <p:txBody>
          <a:bodyPr/>
          <a:lstStyle/>
          <a:p>
            <a:r>
              <a:rPr lang="cs-CZ" dirty="0" smtClean="0"/>
              <a:t>V 19. století po vzoru Amerického Národního parku </a:t>
            </a:r>
            <a:r>
              <a:rPr lang="cs-CZ" dirty="0" err="1" smtClean="0"/>
              <a:t>Yellowstone</a:t>
            </a:r>
            <a:r>
              <a:rPr lang="cs-CZ" dirty="0" smtClean="0"/>
              <a:t>, se i v Německu rozhodli, že se Berchtesgaden stane CHKO. </a:t>
            </a:r>
            <a:endParaRPr lang="cs-CZ" dirty="0"/>
          </a:p>
          <a:p>
            <a:pPr marL="0" indent="0">
              <a:buNone/>
            </a:pPr>
            <a:endParaRPr lang="cs-CZ" dirty="0"/>
          </a:p>
          <a:p>
            <a:pPr marL="0" indent="0">
              <a:buNone/>
            </a:pPr>
            <a:r>
              <a:rPr lang="cs-CZ" dirty="0" smtClean="0"/>
              <a:t>Nicméně ani to nepomohlo a lidé stále sbírali chráněné plody, rostliny a lovili zvěř. Za národní park byla celá oblast vyhlášena až roku 1978. Nesmí se zde odklízet žádné dřevo, ani nijak zasahovat do přírody. Jinak se tento národní park stal také součástí biosférické rezervace </a:t>
            </a:r>
            <a:r>
              <a:rPr lang="cs-CZ" dirty="0" err="1" smtClean="0"/>
              <a:t>Unesco</a:t>
            </a:r>
            <a:r>
              <a:rPr lang="cs-CZ" dirty="0" smtClean="0"/>
              <a:t>.</a:t>
            </a:r>
            <a:endParaRPr lang="cs-CZ" dirty="0"/>
          </a:p>
        </p:txBody>
      </p:sp>
      <p:pic>
        <p:nvPicPr>
          <p:cNvPr id="2052" name="Picture 4" descr="Výsledek obrázku pro berchtesgaden zn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2945" y="128589"/>
            <a:ext cx="135905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yellowst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 y="3670283"/>
            <a:ext cx="4571366" cy="304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25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0"/>
            <a:ext cx="10058400" cy="1450757"/>
          </a:xfrm>
        </p:spPr>
        <p:txBody>
          <a:bodyPr/>
          <a:lstStyle/>
          <a:p>
            <a:r>
              <a:rPr lang="cs-CZ" dirty="0" smtClean="0"/>
              <a:t>Zajímavosti:</a:t>
            </a:r>
            <a:endParaRPr lang="cs-CZ" dirty="0"/>
          </a:p>
        </p:txBody>
      </p:sp>
      <p:sp>
        <p:nvSpPr>
          <p:cNvPr id="3" name="Zástupný symbol pro obsah 2"/>
          <p:cNvSpPr>
            <a:spLocks noGrp="1"/>
          </p:cNvSpPr>
          <p:nvPr>
            <p:ph idx="1"/>
          </p:nvPr>
        </p:nvSpPr>
        <p:spPr>
          <a:xfrm>
            <a:off x="1097280" y="1845734"/>
            <a:ext cx="10058400" cy="4497916"/>
          </a:xfrm>
        </p:spPr>
        <p:txBody>
          <a:bodyPr>
            <a:normAutofit fontScale="92500" lnSpcReduction="10000"/>
          </a:bodyPr>
          <a:lstStyle/>
          <a:p>
            <a:pPr marL="0" indent="0">
              <a:buNone/>
            </a:pPr>
            <a:r>
              <a:rPr lang="cs-CZ" sz="2200" b="1" dirty="0"/>
              <a:t>Hitlerovo Orlí hnízdo </a:t>
            </a:r>
            <a:r>
              <a:rPr lang="cs-CZ" sz="2200" dirty="0"/>
              <a:t>je neoficiální název pro horské útočiště Adolfa Hitlera a jeho nejvěrnějších spolupracovníků, které se nachází poblíž </a:t>
            </a:r>
            <a:r>
              <a:rPr lang="cs-CZ" sz="2200" dirty="0" err="1"/>
              <a:t>jihobavorského</a:t>
            </a:r>
            <a:r>
              <a:rPr lang="cs-CZ" sz="2200" dirty="0"/>
              <a:t> města Berchtesgaden (asi 150 kilometrů jihovýchodně od Mnichova a 30 kilometrů jižně od rakouského Salcburku</a:t>
            </a:r>
            <a:r>
              <a:rPr lang="cs-CZ" sz="2200" dirty="0" smtClean="0"/>
              <a:t>).</a:t>
            </a:r>
          </a:p>
          <a:p>
            <a:endParaRPr lang="cs-CZ" sz="2200" dirty="0" smtClean="0"/>
          </a:p>
          <a:p>
            <a:endParaRPr lang="cs-CZ" dirty="0"/>
          </a:p>
          <a:p>
            <a:endParaRPr lang="cs-CZ" b="1" dirty="0" smtClean="0"/>
          </a:p>
          <a:p>
            <a:endParaRPr lang="cs-CZ" b="1" dirty="0"/>
          </a:p>
          <a:p>
            <a:endParaRPr lang="cs-CZ" b="1" dirty="0" smtClean="0"/>
          </a:p>
          <a:p>
            <a:pPr marL="0" indent="0">
              <a:buNone/>
            </a:pPr>
            <a:endParaRPr lang="cs-CZ" b="1" dirty="0"/>
          </a:p>
          <a:p>
            <a:pPr marL="0" indent="0">
              <a:buNone/>
            </a:pPr>
            <a:r>
              <a:rPr lang="cs-CZ" sz="2200" b="1" dirty="0" smtClean="0"/>
              <a:t>Informační středisko Berchtesgaden </a:t>
            </a:r>
            <a:r>
              <a:rPr lang="cs-CZ" sz="2200" dirty="0" smtClean="0"/>
              <a:t>organizuje pro své návštěvníky spoustu různých akcí. Pokud nebude přát počasí, tak se můžete v projekční místnosti </a:t>
            </a:r>
            <a:r>
              <a:rPr lang="cs-CZ" sz="2200" dirty="0" err="1" smtClean="0"/>
              <a:t>nácházející</a:t>
            </a:r>
            <a:r>
              <a:rPr lang="cs-CZ" sz="2200" dirty="0" smtClean="0"/>
              <a:t> se v tomto centru poučit díky zajímavým filmům o místní přírodě</a:t>
            </a:r>
            <a:r>
              <a:rPr lang="cs-CZ" dirty="0" smtClean="0"/>
              <a:t>.</a:t>
            </a:r>
          </a:p>
          <a:p>
            <a:endParaRPr lang="cs-CZ" b="1" dirty="0"/>
          </a:p>
        </p:txBody>
      </p:sp>
      <p:pic>
        <p:nvPicPr>
          <p:cNvPr id="4" name="Obrázek 3"/>
          <p:cNvPicPr>
            <a:picLocks noChangeAspect="1"/>
          </p:cNvPicPr>
          <p:nvPr/>
        </p:nvPicPr>
        <p:blipFill>
          <a:blip r:embed="rId2"/>
          <a:stretch>
            <a:fillRect/>
          </a:stretch>
        </p:blipFill>
        <p:spPr>
          <a:xfrm>
            <a:off x="7824576" y="2610172"/>
            <a:ext cx="3331104" cy="2497280"/>
          </a:xfrm>
          <a:prstGeom prst="rect">
            <a:avLst/>
          </a:prstGeom>
          <a:effectLst>
            <a:softEdge rad="0"/>
          </a:effectLst>
        </p:spPr>
      </p:pic>
      <p:pic>
        <p:nvPicPr>
          <p:cNvPr id="5" name="Obrázek 4"/>
          <p:cNvPicPr>
            <a:picLocks noChangeAspect="1"/>
          </p:cNvPicPr>
          <p:nvPr/>
        </p:nvPicPr>
        <p:blipFill>
          <a:blip r:embed="rId3"/>
          <a:stretch>
            <a:fillRect/>
          </a:stretch>
        </p:blipFill>
        <p:spPr>
          <a:xfrm>
            <a:off x="1097279" y="2840543"/>
            <a:ext cx="3103245" cy="2102932"/>
          </a:xfrm>
          <a:prstGeom prst="rect">
            <a:avLst/>
          </a:prstGeom>
        </p:spPr>
      </p:pic>
      <p:pic>
        <p:nvPicPr>
          <p:cNvPr id="7" name="Obrázek 6"/>
          <p:cNvPicPr>
            <a:picLocks noChangeAspect="1"/>
          </p:cNvPicPr>
          <p:nvPr/>
        </p:nvPicPr>
        <p:blipFill>
          <a:blip r:embed="rId4"/>
          <a:stretch>
            <a:fillRect/>
          </a:stretch>
        </p:blipFill>
        <p:spPr>
          <a:xfrm>
            <a:off x="4705351" y="2647027"/>
            <a:ext cx="2296396" cy="2460425"/>
          </a:xfrm>
          <a:prstGeom prst="rect">
            <a:avLst/>
          </a:prstGeom>
        </p:spPr>
      </p:pic>
    </p:spTree>
    <p:extLst>
      <p:ext uri="{BB962C8B-B14F-4D97-AF65-F5344CB8AC3E}">
        <p14:creationId xmlns:p14="http://schemas.microsoft.com/office/powerpoint/2010/main" val="2007472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940893" y="335501"/>
            <a:ext cx="10058400" cy="1450757"/>
          </a:xfrm>
        </p:spPr>
        <p:txBody>
          <a:bodyPr/>
          <a:lstStyle/>
          <a:p>
            <a:r>
              <a:rPr lang="cs-CZ" dirty="0"/>
              <a:t>Fauna a </a:t>
            </a:r>
            <a:r>
              <a:rPr lang="cs-CZ" dirty="0" smtClean="0"/>
              <a:t>Flóra:</a:t>
            </a:r>
            <a:endParaRPr lang="cs-CZ" u="sng" dirty="0">
              <a:solidFill>
                <a:schemeClr val="tx1">
                  <a:lumMod val="95000"/>
                  <a:lumOff val="5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lnSpcReduction="10000"/>
          </a:bodyPr>
          <a:lstStyle/>
          <a:p>
            <a:pPr marL="0" indent="0">
              <a:buNone/>
            </a:pPr>
            <a:r>
              <a:rPr lang="cs-CZ" sz="2400" b="1" dirty="0" smtClean="0"/>
              <a:t>Fauna: </a:t>
            </a:r>
            <a:r>
              <a:rPr lang="cs-CZ" dirty="0" smtClean="0"/>
              <a:t>Kozoroh</a:t>
            </a:r>
          </a:p>
          <a:p>
            <a:r>
              <a:rPr lang="cs-CZ" dirty="0"/>
              <a:t> </a:t>
            </a:r>
            <a:r>
              <a:rPr lang="cs-CZ" dirty="0" smtClean="0"/>
              <a:t>            Mlok Alpský</a:t>
            </a:r>
          </a:p>
          <a:p>
            <a:r>
              <a:rPr lang="cs-CZ" dirty="0" smtClean="0"/>
              <a:t>             Orel skalní</a:t>
            </a:r>
          </a:p>
          <a:p>
            <a:endParaRPr lang="cs-CZ" dirty="0"/>
          </a:p>
          <a:p>
            <a:endParaRPr lang="cs-CZ" dirty="0" smtClean="0"/>
          </a:p>
          <a:p>
            <a:endParaRPr lang="cs-CZ" dirty="0" smtClean="0"/>
          </a:p>
          <a:p>
            <a:pPr marL="0" indent="0">
              <a:buNone/>
            </a:pPr>
            <a:r>
              <a:rPr lang="cs-CZ" sz="2400" b="1" dirty="0" smtClean="0"/>
              <a:t>Flóra: </a:t>
            </a:r>
            <a:r>
              <a:rPr lang="cs-CZ" dirty="0" smtClean="0"/>
              <a:t>Hluchavka pyrenejská</a:t>
            </a:r>
          </a:p>
          <a:p>
            <a:pPr marL="0" indent="0">
              <a:buNone/>
            </a:pPr>
            <a:r>
              <a:rPr lang="cs-CZ" b="1" dirty="0"/>
              <a:t> </a:t>
            </a:r>
            <a:r>
              <a:rPr lang="cs-CZ" b="1" dirty="0" smtClean="0"/>
              <a:t>          </a:t>
            </a:r>
            <a:r>
              <a:rPr lang="cs-CZ" dirty="0" err="1" smtClean="0"/>
              <a:t>Růžokeřík</a:t>
            </a:r>
            <a:r>
              <a:rPr lang="cs-CZ" dirty="0" smtClean="0"/>
              <a:t> </a:t>
            </a:r>
            <a:r>
              <a:rPr lang="cs-CZ" dirty="0" err="1" smtClean="0"/>
              <a:t>Cistovitý</a:t>
            </a:r>
            <a:r>
              <a:rPr lang="cs-CZ" dirty="0" smtClean="0"/>
              <a:t> </a:t>
            </a:r>
          </a:p>
          <a:p>
            <a:pPr marL="0" indent="0">
              <a:buNone/>
            </a:pPr>
            <a:r>
              <a:rPr lang="cs-CZ" dirty="0"/>
              <a:t> </a:t>
            </a:r>
            <a:r>
              <a:rPr lang="cs-CZ" dirty="0" smtClean="0"/>
              <a:t>          Orchideje </a:t>
            </a:r>
          </a:p>
        </p:txBody>
      </p:sp>
      <p:pic>
        <p:nvPicPr>
          <p:cNvPr id="4" name="Obrázek 3"/>
          <p:cNvPicPr>
            <a:picLocks noChangeAspect="1"/>
          </p:cNvPicPr>
          <p:nvPr/>
        </p:nvPicPr>
        <p:blipFill>
          <a:blip r:embed="rId2"/>
          <a:stretch>
            <a:fillRect/>
          </a:stretch>
        </p:blipFill>
        <p:spPr>
          <a:xfrm>
            <a:off x="3981451" y="1786258"/>
            <a:ext cx="2863037" cy="1763631"/>
          </a:xfrm>
          <a:prstGeom prst="rect">
            <a:avLst/>
          </a:prstGeom>
        </p:spPr>
      </p:pic>
      <p:pic>
        <p:nvPicPr>
          <p:cNvPr id="5" name="Obrázek 4"/>
          <p:cNvPicPr>
            <a:picLocks noChangeAspect="1"/>
          </p:cNvPicPr>
          <p:nvPr/>
        </p:nvPicPr>
        <p:blipFill>
          <a:blip r:embed="rId3"/>
          <a:stretch>
            <a:fillRect/>
          </a:stretch>
        </p:blipFill>
        <p:spPr>
          <a:xfrm>
            <a:off x="7042933" y="1891193"/>
            <a:ext cx="2426131" cy="1614480"/>
          </a:xfrm>
          <a:prstGeom prst="rect">
            <a:avLst/>
          </a:prstGeom>
        </p:spPr>
      </p:pic>
      <p:pic>
        <p:nvPicPr>
          <p:cNvPr id="6" name="Obrázek 5"/>
          <p:cNvPicPr>
            <a:picLocks noChangeAspect="1"/>
          </p:cNvPicPr>
          <p:nvPr/>
        </p:nvPicPr>
        <p:blipFill>
          <a:blip r:embed="rId4"/>
          <a:stretch>
            <a:fillRect/>
          </a:stretch>
        </p:blipFill>
        <p:spPr>
          <a:xfrm>
            <a:off x="9667510" y="1845734"/>
            <a:ext cx="2241208" cy="1631101"/>
          </a:xfrm>
          <a:prstGeom prst="rect">
            <a:avLst/>
          </a:prstGeom>
        </p:spPr>
      </p:pic>
      <p:pic>
        <p:nvPicPr>
          <p:cNvPr id="7" name="Obrázek 6"/>
          <p:cNvPicPr>
            <a:picLocks noChangeAspect="1"/>
          </p:cNvPicPr>
          <p:nvPr/>
        </p:nvPicPr>
        <p:blipFill>
          <a:blip r:embed="rId5"/>
          <a:stretch>
            <a:fillRect/>
          </a:stretch>
        </p:blipFill>
        <p:spPr>
          <a:xfrm>
            <a:off x="4243386" y="4199783"/>
            <a:ext cx="1571626" cy="2096367"/>
          </a:xfrm>
          <a:prstGeom prst="rect">
            <a:avLst/>
          </a:prstGeom>
        </p:spPr>
      </p:pic>
      <p:pic>
        <p:nvPicPr>
          <p:cNvPr id="8" name="Obrázek 7"/>
          <p:cNvPicPr>
            <a:picLocks noChangeAspect="1"/>
          </p:cNvPicPr>
          <p:nvPr/>
        </p:nvPicPr>
        <p:blipFill>
          <a:blip r:embed="rId6"/>
          <a:stretch>
            <a:fillRect/>
          </a:stretch>
        </p:blipFill>
        <p:spPr>
          <a:xfrm>
            <a:off x="6084393" y="4270971"/>
            <a:ext cx="2473856" cy="1853222"/>
          </a:xfrm>
          <a:prstGeom prst="rect">
            <a:avLst/>
          </a:prstGeom>
        </p:spPr>
      </p:pic>
      <p:pic>
        <p:nvPicPr>
          <p:cNvPr id="9" name="Obrázek 8"/>
          <p:cNvPicPr>
            <a:picLocks noChangeAspect="1"/>
          </p:cNvPicPr>
          <p:nvPr/>
        </p:nvPicPr>
        <p:blipFill>
          <a:blip r:embed="rId7"/>
          <a:stretch>
            <a:fillRect/>
          </a:stretch>
        </p:blipFill>
        <p:spPr>
          <a:xfrm>
            <a:off x="8827630" y="4199783"/>
            <a:ext cx="2800332" cy="2089007"/>
          </a:xfrm>
          <a:prstGeom prst="rect">
            <a:avLst/>
          </a:prstGeom>
        </p:spPr>
      </p:pic>
    </p:spTree>
    <p:extLst>
      <p:ext uri="{BB962C8B-B14F-4D97-AF65-F5344CB8AC3E}">
        <p14:creationId xmlns:p14="http://schemas.microsoft.com/office/powerpoint/2010/main" val="3423826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135119"/>
            <a:ext cx="10058400" cy="1450757"/>
          </a:xfrm>
        </p:spPr>
        <p:txBody>
          <a:bodyPr/>
          <a:lstStyle/>
          <a:p>
            <a:r>
              <a:rPr lang="cs-CZ" dirty="0" smtClean="0"/>
              <a:t>Turistická cesta:</a:t>
            </a:r>
            <a:endParaRPr lang="cs-CZ" dirty="0"/>
          </a:p>
        </p:txBody>
      </p:sp>
      <p:sp>
        <p:nvSpPr>
          <p:cNvPr id="3" name="Zástupný symbol pro obsah 2"/>
          <p:cNvSpPr>
            <a:spLocks noGrp="1"/>
          </p:cNvSpPr>
          <p:nvPr>
            <p:ph idx="1"/>
          </p:nvPr>
        </p:nvSpPr>
        <p:spPr>
          <a:xfrm>
            <a:off x="1097280" y="1585876"/>
            <a:ext cx="10058400" cy="4023360"/>
          </a:xfrm>
        </p:spPr>
        <p:txBody>
          <a:bodyPr/>
          <a:lstStyle/>
          <a:p>
            <a:r>
              <a:rPr lang="cs-CZ" dirty="0" smtClean="0"/>
              <a:t>Národní park Berchtesgaden vábí turisty především obrovským množstvím perfektně značených tras, na kterých se dá poznat spousta z krás zdejší přírody. Velmi zajímavou trasou je zdolání vrcholu hory </a:t>
            </a:r>
            <a:r>
              <a:rPr lang="cs-CZ" dirty="0" err="1" smtClean="0"/>
              <a:t>Jenneru</a:t>
            </a:r>
            <a:r>
              <a:rPr lang="cs-CZ" dirty="0" smtClean="0"/>
              <a:t>. Pokud si nevěříte na dlouhou trekingovou trasu, tak jistě nepohrdnete lanovkou.</a:t>
            </a:r>
            <a:endParaRPr lang="cs-CZ" dirty="0"/>
          </a:p>
        </p:txBody>
      </p:sp>
      <p:pic>
        <p:nvPicPr>
          <p:cNvPr id="4" name="Obrázek 3"/>
          <p:cNvPicPr>
            <a:picLocks noChangeAspect="1"/>
          </p:cNvPicPr>
          <p:nvPr/>
        </p:nvPicPr>
        <p:blipFill>
          <a:blip r:embed="rId2"/>
          <a:stretch>
            <a:fillRect/>
          </a:stretch>
        </p:blipFill>
        <p:spPr>
          <a:xfrm>
            <a:off x="5957887" y="2526743"/>
            <a:ext cx="4929188" cy="3696892"/>
          </a:xfrm>
          <a:prstGeom prst="rect">
            <a:avLst/>
          </a:prstGeom>
        </p:spPr>
      </p:pic>
      <p:pic>
        <p:nvPicPr>
          <p:cNvPr id="6" name="Obrázek 5"/>
          <p:cNvPicPr>
            <a:picLocks noChangeAspect="1"/>
          </p:cNvPicPr>
          <p:nvPr/>
        </p:nvPicPr>
        <p:blipFill>
          <a:blip r:embed="rId3"/>
          <a:stretch>
            <a:fillRect/>
          </a:stretch>
        </p:blipFill>
        <p:spPr>
          <a:xfrm>
            <a:off x="923924" y="3428999"/>
            <a:ext cx="4542368" cy="3066099"/>
          </a:xfrm>
          <a:prstGeom prst="rect">
            <a:avLst/>
          </a:prstGeom>
        </p:spPr>
      </p:pic>
    </p:spTree>
    <p:extLst>
      <p:ext uri="{BB962C8B-B14F-4D97-AF65-F5344CB8AC3E}">
        <p14:creationId xmlns:p14="http://schemas.microsoft.com/office/powerpoint/2010/main" val="3991585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0"/>
            <a:ext cx="10058400" cy="1450757"/>
          </a:xfrm>
        </p:spPr>
        <p:txBody>
          <a:bodyPr/>
          <a:lstStyle/>
          <a:p>
            <a:r>
              <a:rPr lang="cs-CZ" dirty="0" smtClean="0"/>
              <a:t>Jak se tam dostaneme:</a:t>
            </a:r>
            <a:endParaRPr lang="cs-CZ" dirty="0"/>
          </a:p>
        </p:txBody>
      </p:sp>
      <p:sp>
        <p:nvSpPr>
          <p:cNvPr id="3" name="Zástupný symbol pro obsah 2"/>
          <p:cNvSpPr>
            <a:spLocks noGrp="1"/>
          </p:cNvSpPr>
          <p:nvPr>
            <p:ph idx="1"/>
          </p:nvPr>
        </p:nvSpPr>
        <p:spPr>
          <a:xfrm>
            <a:off x="1097280" y="1614486"/>
            <a:ext cx="10058400" cy="4672013"/>
          </a:xfrm>
        </p:spPr>
        <p:txBody>
          <a:bodyPr>
            <a:normAutofit fontScale="92500"/>
          </a:bodyPr>
          <a:lstStyle/>
          <a:p>
            <a:pPr marL="0" indent="0">
              <a:buNone/>
            </a:pPr>
            <a:r>
              <a:rPr lang="cs-CZ" sz="2600" b="1" dirty="0" smtClean="0"/>
              <a:t>Letadlem: </a:t>
            </a:r>
            <a:r>
              <a:rPr lang="cs-CZ" sz="2200" dirty="0" smtClean="0"/>
              <a:t>Ačkoliv </a:t>
            </a:r>
            <a:r>
              <a:rPr lang="cs-CZ" sz="2200" dirty="0"/>
              <a:t>se to může zdát téměř zbytečné se zmiňovat o letecké dopravě když se Bavorsko nachází za humny a ti co bydlí u západní hranice s našimi německými sousedy mají toto výletní sídlo téměř na dohled, přesto pro obyvatele severních Čech může být tento druh dopravy velice zajímavý a lákavý.</a:t>
            </a:r>
            <a:endParaRPr lang="cs-CZ" sz="2200" dirty="0" smtClean="0"/>
          </a:p>
          <a:p>
            <a:pPr marL="0" indent="0">
              <a:buNone/>
            </a:pPr>
            <a:endParaRPr lang="cs-CZ" sz="2200" dirty="0" smtClean="0"/>
          </a:p>
          <a:p>
            <a:pPr marL="0" indent="0">
              <a:buNone/>
            </a:pPr>
            <a:r>
              <a:rPr lang="cs-CZ" sz="2600" b="1" dirty="0" smtClean="0"/>
              <a:t>Autobusem: </a:t>
            </a:r>
            <a:r>
              <a:rPr lang="cs-CZ" sz="2200" dirty="0" smtClean="0"/>
              <a:t>Existuje </a:t>
            </a:r>
            <a:r>
              <a:rPr lang="cs-CZ" sz="2200" dirty="0"/>
              <a:t>samozřejmě i možnost dopravit se do Berchtesgadenu také autobusem, ale tato volba není zdaleka jednoduchá a ani nijak cenově výhodná. Nejlevnější zpáteční jízdenku na autobus do Mnichova seženete u Student </a:t>
            </a:r>
            <a:r>
              <a:rPr lang="cs-CZ" sz="2200" dirty="0" err="1"/>
              <a:t>Agency</a:t>
            </a:r>
            <a:r>
              <a:rPr lang="cs-CZ" sz="2200" dirty="0"/>
              <a:t> za 750,- Kč při odjezdu z Prahy a to v pouze v případě že si ji koupíte minimálně 30 dní před odjezdem, jinak počítejte s částkou 1350,- Kč</a:t>
            </a:r>
            <a:r>
              <a:rPr lang="cs-CZ" sz="2200" dirty="0" smtClean="0"/>
              <a:t>.</a:t>
            </a:r>
          </a:p>
          <a:p>
            <a:pPr marL="0" indent="0">
              <a:buNone/>
            </a:pPr>
            <a:endParaRPr lang="cs-CZ" sz="2200" dirty="0"/>
          </a:p>
          <a:p>
            <a:pPr marL="0" indent="0">
              <a:buNone/>
            </a:pPr>
            <a:r>
              <a:rPr lang="cs-CZ" sz="2600" b="1" dirty="0" smtClean="0"/>
              <a:t>Vlakem</a:t>
            </a:r>
            <a:r>
              <a:rPr lang="cs-CZ" sz="2600" b="1" dirty="0"/>
              <a:t>: </a:t>
            </a:r>
            <a:r>
              <a:rPr lang="cs-CZ" sz="2200" dirty="0"/>
              <a:t>Pokud nebydlíte na severu Čech </a:t>
            </a:r>
            <a:r>
              <a:rPr lang="cs-CZ" sz="2200" dirty="0" smtClean="0"/>
              <a:t>nebo </a:t>
            </a:r>
            <a:r>
              <a:rPr lang="cs-CZ" sz="2200" dirty="0"/>
              <a:t>nemáte rádi létání letadlem, tak potom můžete využít služeb německých spolkových drah, které mají položené koleje až do již zmíněného městečka Berchtesgaden. </a:t>
            </a:r>
            <a:endParaRPr lang="cs-CZ" dirty="0"/>
          </a:p>
          <a:p>
            <a:endParaRPr lang="cs-CZ" dirty="0"/>
          </a:p>
        </p:txBody>
      </p:sp>
    </p:spTree>
    <p:extLst>
      <p:ext uri="{BB962C8B-B14F-4D97-AF65-F5344CB8AC3E}">
        <p14:creationId xmlns:p14="http://schemas.microsoft.com/office/powerpoint/2010/main" val="2237939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1243865"/>
            <a:ext cx="10058400" cy="1450757"/>
          </a:xfrm>
        </p:spPr>
        <p:txBody>
          <a:bodyPr>
            <a:normAutofit/>
          </a:bodyPr>
          <a:lstStyle/>
          <a:p>
            <a:r>
              <a:rPr lang="cs-CZ" sz="6600" dirty="0" smtClean="0"/>
              <a:t>Děkujeme za pozornost</a:t>
            </a:r>
            <a:endParaRPr lang="cs-CZ" sz="6600" dirty="0"/>
          </a:p>
        </p:txBody>
      </p:sp>
      <p:sp>
        <p:nvSpPr>
          <p:cNvPr id="3" name="Zástupný symbol pro obsah 2"/>
          <p:cNvSpPr>
            <a:spLocks noGrp="1"/>
          </p:cNvSpPr>
          <p:nvPr>
            <p:ph idx="1"/>
          </p:nvPr>
        </p:nvSpPr>
        <p:spPr/>
        <p:txBody>
          <a:bodyPr>
            <a:normAutofit fontScale="92500" lnSpcReduction="10000"/>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pPr algn="r"/>
            <a:r>
              <a:rPr lang="cs-CZ" sz="2800" dirty="0" smtClean="0"/>
              <a:t>                                                                                                                                                                                          Kája, Anička, Eva</a:t>
            </a:r>
            <a:endParaRPr lang="cs-CZ" sz="2800" dirty="0"/>
          </a:p>
        </p:txBody>
      </p:sp>
    </p:spTree>
    <p:extLst>
      <p:ext uri="{BB962C8B-B14F-4D97-AF65-F5344CB8AC3E}">
        <p14:creationId xmlns:p14="http://schemas.microsoft.com/office/powerpoint/2010/main" val="3830446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TM02900769[[fn=Retrospektiva]]</Template>
  <TotalTime>63</TotalTime>
  <Words>416</Words>
  <Application>Microsoft Office PowerPoint</Application>
  <PresentationFormat>Vlastní</PresentationFormat>
  <Paragraphs>47</Paragraphs>
  <Slides>8</Slides>
  <Notes>0</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Retrospektiva</vt:lpstr>
      <vt:lpstr>Národní park        Berchtesgaden</vt:lpstr>
      <vt:lpstr>Kde:</vt:lpstr>
      <vt:lpstr>Historie:</vt:lpstr>
      <vt:lpstr>Zajímavosti:</vt:lpstr>
      <vt:lpstr>Fauna a Flóra:</vt:lpstr>
      <vt:lpstr>Turistická cesta:</vt:lpstr>
      <vt:lpstr>Jak se tam dostaneme:</vt:lpstr>
      <vt:lpstr>Děkujeme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Národní park Berchtesgaden</dc:title>
  <dc:creator>Slavická Eva</dc:creator>
  <cp:lastModifiedBy>s</cp:lastModifiedBy>
  <cp:revision>8</cp:revision>
  <dcterms:created xsi:type="dcterms:W3CDTF">2017-04-19T08:08:47Z</dcterms:created>
  <dcterms:modified xsi:type="dcterms:W3CDTF">2017-05-04T07:24:01Z</dcterms:modified>
</cp:coreProperties>
</file>