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AD25A-592B-F746-0F63-7464F5B33A76}" v="2" dt="2019-02-10T14:04:43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vořáková Jarmila" userId="S::jdvorakova@zscernos.cz::936b09e6-0589-411c-b535-176d5c4e42cb" providerId="AD" clId="Web-{93CAD25A-592B-F746-0F63-7464F5B33A76}"/>
    <pc:docChg chg="modSld">
      <pc:chgData name="Dvořáková Jarmila" userId="S::jdvorakova@zscernos.cz::936b09e6-0589-411c-b535-176d5c4e42cb" providerId="AD" clId="Web-{93CAD25A-592B-F746-0F63-7464F5B33A76}" dt="2019-02-10T14:06:09.657" v="34" actId="20577"/>
      <pc:docMkLst>
        <pc:docMk/>
      </pc:docMkLst>
      <pc:sldChg chg="addSp modSp">
        <pc:chgData name="Dvořáková Jarmila" userId="S::jdvorakova@zscernos.cz::936b09e6-0589-411c-b535-176d5c4e42cb" providerId="AD" clId="Web-{93CAD25A-592B-F746-0F63-7464F5B33A76}" dt="2019-02-10T13:54:46.624" v="6"/>
        <pc:sldMkLst>
          <pc:docMk/>
          <pc:sldMk cId="529230225" sldId="256"/>
        </pc:sldMkLst>
        <pc:spChg chg="mod">
          <ac:chgData name="Dvořáková Jarmila" userId="S::jdvorakova@zscernos.cz::936b09e6-0589-411c-b535-176d5c4e42cb" providerId="AD" clId="Web-{93CAD25A-592B-F746-0F63-7464F5B33A76}" dt="2019-02-10T13:54:46.624" v="6"/>
          <ac:spMkLst>
            <pc:docMk/>
            <pc:sldMk cId="529230225" sldId="256"/>
            <ac:spMk id="2" creationId="{2D76A1AA-0A06-40D6-B619-47DBD4280A6C}"/>
          </ac:spMkLst>
        </pc:spChg>
        <pc:spChg chg="mod">
          <ac:chgData name="Dvořáková Jarmila" userId="S::jdvorakova@zscernos.cz::936b09e6-0589-411c-b535-176d5c4e42cb" providerId="AD" clId="Web-{93CAD25A-592B-F746-0F63-7464F5B33A76}" dt="2019-02-10T13:54:11.562" v="3" actId="14100"/>
          <ac:spMkLst>
            <pc:docMk/>
            <pc:sldMk cId="529230225" sldId="256"/>
            <ac:spMk id="3" creationId="{12018B32-7F5D-45A8-9800-05919E83A50B}"/>
          </ac:spMkLst>
        </pc:spChg>
        <pc:picChg chg="add mod">
          <ac:chgData name="Dvořáková Jarmila" userId="S::jdvorakova@zscernos.cz::936b09e6-0589-411c-b535-176d5c4e42cb" providerId="AD" clId="Web-{93CAD25A-592B-F746-0F63-7464F5B33A76}" dt="2019-02-10T13:54:14.562" v="4" actId="1076"/>
          <ac:picMkLst>
            <pc:docMk/>
            <pc:sldMk cId="529230225" sldId="256"/>
            <ac:picMk id="4" creationId="{CDECF448-5605-4D9F-8481-C6879DC6F653}"/>
          </ac:picMkLst>
        </pc:picChg>
      </pc:sldChg>
      <pc:sldChg chg="modSp">
        <pc:chgData name="Dvořáková Jarmila" userId="S::jdvorakova@zscernos.cz::936b09e6-0589-411c-b535-176d5c4e42cb" providerId="AD" clId="Web-{93CAD25A-592B-F746-0F63-7464F5B33A76}" dt="2019-02-10T14:04:51.047" v="15" actId="20577"/>
        <pc:sldMkLst>
          <pc:docMk/>
          <pc:sldMk cId="3119891770" sldId="257"/>
        </pc:sldMkLst>
        <pc:spChg chg="mod">
          <ac:chgData name="Dvořáková Jarmila" userId="S::jdvorakova@zscernos.cz::936b09e6-0589-411c-b535-176d5c4e42cb" providerId="AD" clId="Web-{93CAD25A-592B-F746-0F63-7464F5B33A76}" dt="2019-02-10T14:04:51.047" v="15" actId="20577"/>
          <ac:spMkLst>
            <pc:docMk/>
            <pc:sldMk cId="3119891770" sldId="257"/>
            <ac:spMk id="2" creationId="{C019603A-AD12-4C44-9A5A-23EA64A3871A}"/>
          </ac:spMkLst>
        </pc:spChg>
      </pc:sldChg>
      <pc:sldChg chg="modSp">
        <pc:chgData name="Dvořáková Jarmila" userId="S::jdvorakova@zscernos.cz::936b09e6-0589-411c-b535-176d5c4e42cb" providerId="AD" clId="Web-{93CAD25A-592B-F746-0F63-7464F5B33A76}" dt="2019-02-10T14:05:25.829" v="17" actId="20577"/>
        <pc:sldMkLst>
          <pc:docMk/>
          <pc:sldMk cId="2375633318" sldId="258"/>
        </pc:sldMkLst>
        <pc:spChg chg="mod">
          <ac:chgData name="Dvořáková Jarmila" userId="S::jdvorakova@zscernos.cz::936b09e6-0589-411c-b535-176d5c4e42cb" providerId="AD" clId="Web-{93CAD25A-592B-F746-0F63-7464F5B33A76}" dt="2019-02-10T14:05:25.829" v="17" actId="20577"/>
          <ac:spMkLst>
            <pc:docMk/>
            <pc:sldMk cId="2375633318" sldId="258"/>
            <ac:spMk id="2" creationId="{EDC1B374-907C-48CF-8570-6EF22EB3A51F}"/>
          </ac:spMkLst>
        </pc:spChg>
      </pc:sldChg>
      <pc:sldChg chg="modSp">
        <pc:chgData name="Dvořáková Jarmila" userId="S::jdvorakova@zscernos.cz::936b09e6-0589-411c-b535-176d5c4e42cb" providerId="AD" clId="Web-{93CAD25A-592B-F746-0F63-7464F5B33A76}" dt="2019-02-10T14:05:50.844" v="23" actId="20577"/>
        <pc:sldMkLst>
          <pc:docMk/>
          <pc:sldMk cId="1342874781" sldId="259"/>
        </pc:sldMkLst>
        <pc:spChg chg="mod">
          <ac:chgData name="Dvořáková Jarmila" userId="S::jdvorakova@zscernos.cz::936b09e6-0589-411c-b535-176d5c4e42cb" providerId="AD" clId="Web-{93CAD25A-592B-F746-0F63-7464F5B33A76}" dt="2019-02-10T14:05:50.844" v="23" actId="20577"/>
          <ac:spMkLst>
            <pc:docMk/>
            <pc:sldMk cId="1342874781" sldId="259"/>
            <ac:spMk id="2" creationId="{0D0DF02B-B11D-4B33-9D32-57F45A7C9AAC}"/>
          </ac:spMkLst>
        </pc:spChg>
      </pc:sldChg>
      <pc:sldChg chg="modSp">
        <pc:chgData name="Dvořáková Jarmila" userId="S::jdvorakova@zscernos.cz::936b09e6-0589-411c-b535-176d5c4e42cb" providerId="AD" clId="Web-{93CAD25A-592B-F746-0F63-7464F5B33A76}" dt="2019-02-10T14:06:00.047" v="30" actId="20577"/>
        <pc:sldMkLst>
          <pc:docMk/>
          <pc:sldMk cId="3811838732" sldId="260"/>
        </pc:sldMkLst>
        <pc:spChg chg="mod">
          <ac:chgData name="Dvořáková Jarmila" userId="S::jdvorakova@zscernos.cz::936b09e6-0589-411c-b535-176d5c4e42cb" providerId="AD" clId="Web-{93CAD25A-592B-F746-0F63-7464F5B33A76}" dt="2019-02-10T14:06:00.047" v="30" actId="20577"/>
          <ac:spMkLst>
            <pc:docMk/>
            <pc:sldMk cId="3811838732" sldId="260"/>
            <ac:spMk id="2" creationId="{5F55982E-538C-4995-A5A5-74EDCC7AD4B0}"/>
          </ac:spMkLst>
        </pc:spChg>
      </pc:sldChg>
      <pc:sldChg chg="modSp">
        <pc:chgData name="Dvořáková Jarmila" userId="S::jdvorakova@zscernos.cz::936b09e6-0589-411c-b535-176d5c4e42cb" providerId="AD" clId="Web-{93CAD25A-592B-F746-0F63-7464F5B33A76}" dt="2019-02-10T14:06:08.876" v="32" actId="20577"/>
        <pc:sldMkLst>
          <pc:docMk/>
          <pc:sldMk cId="2604787516" sldId="261"/>
        </pc:sldMkLst>
        <pc:spChg chg="mod">
          <ac:chgData name="Dvořáková Jarmila" userId="S::jdvorakova@zscernos.cz::936b09e6-0589-411c-b535-176d5c4e42cb" providerId="AD" clId="Web-{93CAD25A-592B-F746-0F63-7464F5B33A76}" dt="2019-02-10T14:06:08.876" v="32" actId="20577"/>
          <ac:spMkLst>
            <pc:docMk/>
            <pc:sldMk cId="2604787516" sldId="261"/>
            <ac:spMk id="2" creationId="{78BE673C-D5BB-4C09-868D-F32965B55C7D}"/>
          </ac:spMkLst>
        </pc:spChg>
      </pc:sldChg>
    </pc:docChg>
  </pc:docChgLst>
  <pc:docChgLst>
    <pc:chgData name="Dvořáková Jarmila" userId="S::jdvorakova@zscernos.cz::936b09e6-0589-411c-b535-176d5c4e42cb" providerId="AD" clId="Web-{C4E0CEFF-7058-F723-E551-CB685957B573}"/>
    <pc:docChg chg="modSld">
      <pc:chgData name="Dvořáková Jarmila" userId="S::jdvorakova@zscernos.cz::936b09e6-0589-411c-b535-176d5c4e42cb" providerId="AD" clId="Web-{C4E0CEFF-7058-F723-E551-CB685957B573}" dt="2019-02-10T14:48:08.896" v="10" actId="20577"/>
      <pc:docMkLst>
        <pc:docMk/>
      </pc:docMkLst>
      <pc:sldChg chg="modSp">
        <pc:chgData name="Dvořáková Jarmila" userId="S::jdvorakova@zscernos.cz::936b09e6-0589-411c-b535-176d5c4e42cb" providerId="AD" clId="Web-{C4E0CEFF-7058-F723-E551-CB685957B573}" dt="2019-02-10T14:48:08.896" v="9" actId="20577"/>
        <pc:sldMkLst>
          <pc:docMk/>
          <pc:sldMk cId="1342874781" sldId="259"/>
        </pc:sldMkLst>
        <pc:spChg chg="mod">
          <ac:chgData name="Dvořáková Jarmila" userId="S::jdvorakova@zscernos.cz::936b09e6-0589-411c-b535-176d5c4e42cb" providerId="AD" clId="Web-{C4E0CEFF-7058-F723-E551-CB685957B573}" dt="2019-02-10T14:48:08.896" v="9" actId="20577"/>
          <ac:spMkLst>
            <pc:docMk/>
            <pc:sldMk cId="1342874781" sldId="259"/>
            <ac:spMk id="2" creationId="{0D0DF02B-B11D-4B33-9D32-57F45A7C9A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dvorakova@zscernos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6A1AA-0A06-40D6-B619-47DBD4280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6276"/>
            <a:ext cx="7766936" cy="1073628"/>
          </a:xfrm>
        </p:spPr>
        <p:txBody>
          <a:bodyPr/>
          <a:lstStyle/>
          <a:p>
            <a:pPr algn="ctr"/>
            <a:r>
              <a:rPr lang="cs-CZ" sz="4800" b="1" dirty="0"/>
              <a:t>EKONOMIKA DOMÁCNOSTI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018B32-7F5D-45A8-9800-05919E83A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915640"/>
            <a:ext cx="7766936" cy="494673"/>
          </a:xfrm>
        </p:spPr>
        <p:txBody>
          <a:bodyPr/>
          <a:lstStyle/>
          <a:p>
            <a:r>
              <a:rPr lang="cs-CZ" sz="2400" b="1" i="1" dirty="0">
                <a:solidFill>
                  <a:schemeClr val="tx1"/>
                </a:solidFill>
              </a:rPr>
              <a:t>Mgr. Jarmila Dvořáková, MBA</a:t>
            </a:r>
            <a:r>
              <a:rPr lang="cs-CZ" sz="2000" dirty="0"/>
              <a:t> 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DECF448-5605-4D9F-8481-C6879DC6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45" y="4505018"/>
            <a:ext cx="1769806" cy="1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019603A-AD12-4C44-9A5A-23EA64A3871A}"/>
              </a:ext>
            </a:extLst>
          </p:cNvPr>
          <p:cNvSpPr/>
          <p:nvPr/>
        </p:nvSpPr>
        <p:spPr>
          <a:xfrm>
            <a:off x="1504950" y="1933575"/>
            <a:ext cx="8105775" cy="22404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cs-CZ" sz="2400" b="1" dirty="0"/>
              <a:t>V tomto předmětu by měli žáci získat základní vědomosti a dovednosti v oblasti začleňování mladých lidí do samostatného života, a to nejen ve vlastní domácnosti, ale i v životě obecně. </a:t>
            </a:r>
          </a:p>
        </p:txBody>
      </p:sp>
    </p:spTree>
    <p:extLst>
      <p:ext uri="{BB962C8B-B14F-4D97-AF65-F5344CB8AC3E}">
        <p14:creationId xmlns:p14="http://schemas.microsoft.com/office/powerpoint/2010/main" val="311989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1B374-907C-48CF-8570-6EF22EB3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6671"/>
          </a:xfrm>
        </p:spPr>
        <p:txBody>
          <a:bodyPr/>
          <a:lstStyle/>
          <a:p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CÍL: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EDD45-B269-4026-9A1B-15567C51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5009"/>
            <a:ext cx="9152466" cy="3450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cs-CZ" sz="2400" dirty="0">
                <a:solidFill>
                  <a:schemeClr val="tx1"/>
                </a:solidFill>
              </a:rPr>
              <a:t>získat </a:t>
            </a:r>
            <a:r>
              <a:rPr lang="cs-CZ" sz="2400" b="1" dirty="0">
                <a:solidFill>
                  <a:schemeClr val="tx1"/>
                </a:solidFill>
              </a:rPr>
              <a:t>praktické dovednosti</a:t>
            </a:r>
            <a:r>
              <a:rPr lang="cs-CZ" sz="2400" dirty="0">
                <a:solidFill>
                  <a:schemeClr val="tx1"/>
                </a:solidFill>
              </a:rPr>
              <a:t> spojené s chodem domácnosti, včetně </a:t>
            </a:r>
            <a:r>
              <a:rPr lang="cs-CZ" sz="2400" b="1" dirty="0">
                <a:solidFill>
                  <a:schemeClr val="tx1"/>
                </a:solidFill>
              </a:rPr>
              <a:t>rodinného rozpočtu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fontAlgn="base"/>
            <a:r>
              <a:rPr lang="cs-CZ" sz="2400" dirty="0">
                <a:solidFill>
                  <a:schemeClr val="tx1"/>
                </a:solidFill>
              </a:rPr>
              <a:t>naučit se </a:t>
            </a:r>
            <a:r>
              <a:rPr lang="cs-CZ" sz="2400" b="1" dirty="0">
                <a:solidFill>
                  <a:schemeClr val="tx1"/>
                </a:solidFill>
              </a:rPr>
              <a:t>řešit</a:t>
            </a:r>
            <a:r>
              <a:rPr lang="cs-CZ" sz="2400" dirty="0">
                <a:solidFill>
                  <a:schemeClr val="tx1"/>
                </a:solidFill>
              </a:rPr>
              <a:t> běžné životní </a:t>
            </a:r>
            <a:r>
              <a:rPr lang="cs-CZ" sz="2400" b="1" dirty="0">
                <a:solidFill>
                  <a:schemeClr val="tx1"/>
                </a:solidFill>
              </a:rPr>
              <a:t>situace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fontAlgn="base"/>
            <a:r>
              <a:rPr lang="cs-CZ" sz="2400" dirty="0">
                <a:solidFill>
                  <a:schemeClr val="tx1"/>
                </a:solidFill>
              </a:rPr>
              <a:t>získat základní znalosti z oblasti</a:t>
            </a:r>
            <a:r>
              <a:rPr lang="cs-CZ" sz="2400" b="1" dirty="0">
                <a:solidFill>
                  <a:schemeClr val="tx1"/>
                </a:solidFill>
              </a:rPr>
              <a:t> finanční matematiky</a:t>
            </a:r>
            <a:r>
              <a:rPr lang="cs-CZ" sz="2400" dirty="0">
                <a:solidFill>
                  <a:schemeClr val="tx1"/>
                </a:solidFill>
              </a:rPr>
              <a:t> a základů </a:t>
            </a:r>
            <a:r>
              <a:rPr lang="cs-CZ" sz="2400" b="1" dirty="0">
                <a:solidFill>
                  <a:schemeClr val="tx1"/>
                </a:solidFill>
              </a:rPr>
              <a:t>ekonomie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3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DF02B-B11D-4B33-9D32-57F45A7C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TÉMATICKÉ OKRUHY: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FEEB9-84C7-4E0D-A560-4D99B3B7A0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cs-CZ" u="sng" dirty="0">
                <a:solidFill>
                  <a:schemeClr val="tx1"/>
                </a:solidFill>
              </a:rPr>
              <a:t>7. ROČNÍK: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cs-CZ" b="1" i="1" dirty="0">
                <a:solidFill>
                  <a:schemeClr val="tx1"/>
                </a:solidFill>
              </a:rPr>
              <a:t>PÉČE O DOMÁCNOST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C32500-AA79-4059-A527-D06DD5C6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946033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cs-CZ" u="sng" dirty="0">
                <a:solidFill>
                  <a:schemeClr val="tx1"/>
                </a:solidFill>
              </a:rPr>
              <a:t>8. ROČNÍK: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cs-CZ" b="1" i="1" dirty="0">
                <a:solidFill>
                  <a:schemeClr val="tx1"/>
                </a:solidFill>
              </a:rPr>
              <a:t>RODINNÝ ROZPOČET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cs-CZ" b="1" i="1" dirty="0">
                <a:solidFill>
                  <a:schemeClr val="tx1"/>
                </a:solidFill>
              </a:rPr>
              <a:t>ŘEŠENÍ BĚŽNÝCH ŽIVOTNÍCH SITUACÍ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" name="Grafický objekt 5" descr="Mop a kbelík">
            <a:extLst>
              <a:ext uri="{FF2B5EF4-FFF2-40B4-BE49-F238E27FC236}">
                <a16:creationId xmlns:a16="http://schemas.microsoft.com/office/drawing/2014/main" id="{C264189B-C71F-4090-9C70-0F008C47B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1" y="3696929"/>
            <a:ext cx="914400" cy="914400"/>
          </a:xfrm>
          <a:prstGeom prst="rect">
            <a:avLst/>
          </a:prstGeom>
        </p:spPr>
      </p:pic>
      <p:pic>
        <p:nvPicPr>
          <p:cNvPr id="7" name="Grafický objekt 7" descr="Těstoviny">
            <a:extLst>
              <a:ext uri="{FF2B5EF4-FFF2-40B4-BE49-F238E27FC236}">
                <a16:creationId xmlns:a16="http://schemas.microsoft.com/office/drawing/2014/main" id="{1CCAAD3B-25A2-462A-A03C-2A886DC60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2541" y="4704737"/>
            <a:ext cx="914400" cy="914400"/>
          </a:xfrm>
          <a:prstGeom prst="rect">
            <a:avLst/>
          </a:prstGeom>
        </p:spPr>
      </p:pic>
      <p:pic>
        <p:nvPicPr>
          <p:cNvPr id="9" name="Grafický objekt 9" descr="Recyklace">
            <a:extLst>
              <a:ext uri="{FF2B5EF4-FFF2-40B4-BE49-F238E27FC236}">
                <a16:creationId xmlns:a16="http://schemas.microsoft.com/office/drawing/2014/main" id="{18970202-CE07-45E5-8AEF-818397697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768" y="4004186"/>
            <a:ext cx="705465" cy="705465"/>
          </a:xfrm>
          <a:prstGeom prst="rect">
            <a:avLst/>
          </a:prstGeom>
        </p:spPr>
      </p:pic>
      <p:pic>
        <p:nvPicPr>
          <p:cNvPr id="11" name="Grafický objekt 11" descr="Nákupní vozík">
            <a:extLst>
              <a:ext uri="{FF2B5EF4-FFF2-40B4-BE49-F238E27FC236}">
                <a16:creationId xmlns:a16="http://schemas.microsoft.com/office/drawing/2014/main" id="{33A684D7-EA42-4BF1-9B23-216BBB9DE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0090" y="4065639"/>
            <a:ext cx="693175" cy="693175"/>
          </a:xfrm>
          <a:prstGeom prst="rect">
            <a:avLst/>
          </a:prstGeom>
        </p:spPr>
      </p:pic>
      <p:pic>
        <p:nvPicPr>
          <p:cNvPr id="19" name="Grafický objekt 19" descr="Mince">
            <a:extLst>
              <a:ext uri="{FF2B5EF4-FFF2-40B4-BE49-F238E27FC236}">
                <a16:creationId xmlns:a16="http://schemas.microsoft.com/office/drawing/2014/main" id="{ECA5FE6B-5D8F-460A-974A-516C68F9E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0702" y="3463413"/>
            <a:ext cx="607143" cy="607143"/>
          </a:xfrm>
          <a:prstGeom prst="rect">
            <a:avLst/>
          </a:prstGeom>
        </p:spPr>
      </p:pic>
      <p:pic>
        <p:nvPicPr>
          <p:cNvPr id="21" name="Grafický objekt 21" descr="Peníze">
            <a:extLst>
              <a:ext uri="{FF2B5EF4-FFF2-40B4-BE49-F238E27FC236}">
                <a16:creationId xmlns:a16="http://schemas.microsoft.com/office/drawing/2014/main" id="{D521980D-DF67-4784-B06D-E5FD52BF84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22574" y="3426543"/>
            <a:ext cx="680884" cy="680884"/>
          </a:xfrm>
          <a:prstGeom prst="rect">
            <a:avLst/>
          </a:prstGeom>
        </p:spPr>
      </p:pic>
      <p:pic>
        <p:nvPicPr>
          <p:cNvPr id="23" name="Grafický objekt 23" descr="Prasátko">
            <a:extLst>
              <a:ext uri="{FF2B5EF4-FFF2-40B4-BE49-F238E27FC236}">
                <a16:creationId xmlns:a16="http://schemas.microsoft.com/office/drawing/2014/main" id="{F182BA43-80D2-4FB5-A2C8-E3FEB6C72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28735" y="3365090"/>
            <a:ext cx="779207" cy="803787"/>
          </a:xfrm>
          <a:prstGeom prst="rect">
            <a:avLst/>
          </a:prstGeom>
        </p:spPr>
      </p:pic>
      <p:pic>
        <p:nvPicPr>
          <p:cNvPr id="25" name="Grafický objekt 25" descr="Věšák">
            <a:extLst>
              <a:ext uri="{FF2B5EF4-FFF2-40B4-BE49-F238E27FC236}">
                <a16:creationId xmlns:a16="http://schemas.microsoft.com/office/drawing/2014/main" id="{51815F54-C5D8-44B0-88BE-24069E49AF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6186" y="4704736"/>
            <a:ext cx="791498" cy="828368"/>
          </a:xfrm>
          <a:prstGeom prst="rect">
            <a:avLst/>
          </a:prstGeom>
        </p:spPr>
      </p:pic>
      <p:pic>
        <p:nvPicPr>
          <p:cNvPr id="27" name="Grafický objekt 27" descr="Váhy spravedlnosti">
            <a:extLst>
              <a:ext uri="{FF2B5EF4-FFF2-40B4-BE49-F238E27FC236}">
                <a16:creationId xmlns:a16="http://schemas.microsoft.com/office/drawing/2014/main" id="{F6AAB006-0CFF-409B-8DA5-1E964E0F92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80703" y="5233219"/>
            <a:ext cx="607142" cy="607142"/>
          </a:xfrm>
          <a:prstGeom prst="rect">
            <a:avLst/>
          </a:prstGeom>
        </p:spPr>
      </p:pic>
      <p:pic>
        <p:nvPicPr>
          <p:cNvPr id="29" name="Grafický objekt 29" descr="Obálka">
            <a:extLst>
              <a:ext uri="{FF2B5EF4-FFF2-40B4-BE49-F238E27FC236}">
                <a16:creationId xmlns:a16="http://schemas.microsoft.com/office/drawing/2014/main" id="{6B1BAC62-A845-4D1B-A6CA-EA2BAF8085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90187" y="5294669"/>
            <a:ext cx="656305" cy="6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5982E-538C-4995-A5A5-74EDCC7A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TÉMATICKÉ OKRUHY: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4645B3-6420-488B-B9F5-A16C518CE1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cs-CZ" u="sng" dirty="0">
                <a:solidFill>
                  <a:schemeClr val="tx1"/>
                </a:solidFill>
              </a:rPr>
              <a:t>9. ROČNÍK: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cs-CZ" b="1" i="1" dirty="0">
                <a:solidFill>
                  <a:schemeClr val="tx1"/>
                </a:solidFill>
              </a:rPr>
              <a:t>ZÁKLADY EKONOMIE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cs-CZ" b="1" i="1" dirty="0">
                <a:solidFill>
                  <a:schemeClr val="tx1"/>
                </a:solidFill>
              </a:rPr>
              <a:t>FINANČNÍ MATEMATIKA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/>
          </a:p>
        </p:txBody>
      </p:sp>
      <p:pic>
        <p:nvPicPr>
          <p:cNvPr id="5" name="Grafický objekt 5" descr="Stoupající trend">
            <a:extLst>
              <a:ext uri="{FF2B5EF4-FFF2-40B4-BE49-F238E27FC236}">
                <a16:creationId xmlns:a16="http://schemas.microsoft.com/office/drawing/2014/main" id="{6BA35E8A-E985-447F-A205-6F0EBE272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79" y="3433078"/>
            <a:ext cx="656304" cy="656304"/>
          </a:xfrm>
          <a:prstGeom prst="rect">
            <a:avLst/>
          </a:prstGeom>
        </p:spPr>
      </p:pic>
      <p:pic>
        <p:nvPicPr>
          <p:cNvPr id="7" name="Grafický objekt 7" descr="Registrovat">
            <a:extLst>
              <a:ext uri="{FF2B5EF4-FFF2-40B4-BE49-F238E27FC236}">
                <a16:creationId xmlns:a16="http://schemas.microsoft.com/office/drawing/2014/main" id="{A9ACEEAF-70EE-4E95-A427-3CD2AA434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3994" y="3328218"/>
            <a:ext cx="730046" cy="730046"/>
          </a:xfrm>
          <a:prstGeom prst="rect">
            <a:avLst/>
          </a:prstGeom>
        </p:spPr>
      </p:pic>
      <p:pic>
        <p:nvPicPr>
          <p:cNvPr id="9" name="Grafický objekt 9" descr="Kalkulačka">
            <a:extLst>
              <a:ext uri="{FF2B5EF4-FFF2-40B4-BE49-F238E27FC236}">
                <a16:creationId xmlns:a16="http://schemas.microsoft.com/office/drawing/2014/main" id="{34F1EE38-0C51-4BF7-9A60-CE0766B95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457" y="4993906"/>
            <a:ext cx="717755" cy="717755"/>
          </a:xfrm>
          <a:prstGeom prst="rect">
            <a:avLst/>
          </a:prstGeom>
        </p:spPr>
      </p:pic>
      <p:pic>
        <p:nvPicPr>
          <p:cNvPr id="14" name="Obrázek 14" descr="Obsah obrázku stůl, interiér, vsedě, elektronika&#10;&#10;Popis vygenerovaný s velmi vysokou mírou spolehlivosti">
            <a:extLst>
              <a:ext uri="{FF2B5EF4-FFF2-40B4-BE49-F238E27FC236}">
                <a16:creationId xmlns:a16="http://schemas.microsoft.com/office/drawing/2014/main" id="{A62A2F2D-0B00-4065-BAF9-EF970D07D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739" y="2222624"/>
            <a:ext cx="4439263" cy="29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3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E673C-D5BB-4C09-868D-F32965B5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Výstupy, systém hodnocení: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D576C-ADA7-477F-AD98-5BD1EA21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sz="2000" dirty="0">
                <a:solidFill>
                  <a:schemeClr val="tx1"/>
                </a:solidFill>
              </a:rPr>
              <a:t>za práci v hodinách  </a:t>
            </a:r>
          </a:p>
          <a:p>
            <a:pPr marL="0" indent="0" fontAlgn="base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cs-CZ" sz="2000" dirty="0">
                <a:solidFill>
                  <a:schemeClr val="tx1"/>
                </a:solidFill>
              </a:rPr>
              <a:t>za vypracování menších projektů v rámci jednotlivých témat  </a:t>
            </a:r>
          </a:p>
          <a:p>
            <a:pPr marL="0" indent="0" fontAlgn="base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cs-CZ" sz="2000" dirty="0">
                <a:solidFill>
                  <a:schemeClr val="tx1"/>
                </a:solidFill>
              </a:rPr>
              <a:t> za závěrečný projekt na konci každého pololetí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7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D576C-ADA7-477F-AD98-5BD1EA21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cs-CZ" sz="36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2400" b="1" i="1" dirty="0">
                <a:solidFill>
                  <a:schemeClr val="tx1"/>
                </a:solidFill>
              </a:rPr>
              <a:t>Jarmila Dvořáková</a:t>
            </a:r>
          </a:p>
          <a:p>
            <a:pPr marL="0" indent="0" algn="ctr">
              <a:buNone/>
            </a:pPr>
            <a:endParaRPr lang="cs-CZ" sz="24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hlinkClick r:id="rId2"/>
              </a:rPr>
              <a:t>jdvorakova@zscernos.cz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5836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61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Fazeta</vt:lpstr>
      <vt:lpstr>EKONOMIKA DOMÁCNOSTI</vt:lpstr>
      <vt:lpstr>PowerPoint Presentation</vt:lpstr>
      <vt:lpstr>CÍL: </vt:lpstr>
      <vt:lpstr>TÉMATICKÉ OKRUHY:</vt:lpstr>
      <vt:lpstr>TÉMATICKÉ OKRUHY:</vt:lpstr>
      <vt:lpstr>Výstupy, systém hodnocení: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DOMÁCNOSTI</dc:title>
  <dc:creator>DVOŘÁK Jan</dc:creator>
  <cp:lastModifiedBy>Jan Dvořák</cp:lastModifiedBy>
  <cp:revision>147</cp:revision>
  <dcterms:created xsi:type="dcterms:W3CDTF">2019-02-05T18:29:12Z</dcterms:created>
  <dcterms:modified xsi:type="dcterms:W3CDTF">2019-02-10T14:48:09Z</dcterms:modified>
</cp:coreProperties>
</file>