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Amatic SC" panose="020B0604020202020204" charset="-79"/>
      <p:regular r:id="rId10"/>
      <p:bold r:id="rId11"/>
    </p:embeddedFont>
    <p:embeddedFont>
      <p:font typeface="Oswald" panose="020B0604020202020204" charset="-18"/>
      <p:regular r:id="rId12"/>
      <p:bold r:id="rId13"/>
    </p:embeddedFont>
    <p:embeddedFont>
      <p:font typeface="Average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f3cb4c91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f3cb4c91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f3cb4c91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f3cb4c91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f3cb4c91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f3cb4c91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f8b925d48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f8b925d48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f3cb4c91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f3cb4c91b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f40df56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f40df56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Robotika a programování 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volitelný blok ZŠ Černošice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Marie Zálešáková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STEM - koncept výuky 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b="1">
                <a:latin typeface="Amatic SC"/>
                <a:ea typeface="Amatic SC"/>
                <a:cs typeface="Amatic SC"/>
                <a:sym typeface="Amatic SC"/>
              </a:rPr>
              <a:t>Propojuje: 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400" b="1">
                <a:latin typeface="Amatic SC"/>
                <a:ea typeface="Amatic SC"/>
                <a:cs typeface="Amatic SC"/>
                <a:sym typeface="Amatic SC"/>
              </a:rPr>
              <a:t>S - </a:t>
            </a:r>
            <a:r>
              <a:rPr lang="cs" sz="2400" b="1">
                <a:solidFill>
                  <a:srgbClr val="EA9999"/>
                </a:solidFill>
                <a:latin typeface="Amatic SC"/>
                <a:ea typeface="Amatic SC"/>
                <a:cs typeface="Amatic SC"/>
                <a:sym typeface="Amatic SC"/>
              </a:rPr>
              <a:t>vědu (Science)</a:t>
            </a:r>
            <a:endParaRPr sz="2400" b="1">
              <a:solidFill>
                <a:srgbClr val="EA9999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400" b="1">
                <a:latin typeface="Amatic SC"/>
                <a:ea typeface="Amatic SC"/>
                <a:cs typeface="Amatic SC"/>
                <a:sym typeface="Amatic SC"/>
              </a:rPr>
              <a:t>T- </a:t>
            </a:r>
            <a:r>
              <a:rPr lang="cs" sz="2400" b="1">
                <a:solidFill>
                  <a:srgbClr val="F9CB9C"/>
                </a:solidFill>
                <a:latin typeface="Amatic SC"/>
                <a:ea typeface="Amatic SC"/>
                <a:cs typeface="Amatic SC"/>
                <a:sym typeface="Amatic SC"/>
              </a:rPr>
              <a:t>techniku (Technology)</a:t>
            </a:r>
            <a:endParaRPr sz="2400" b="1">
              <a:solidFill>
                <a:srgbClr val="F9CB9C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400" b="1">
                <a:latin typeface="Amatic SC"/>
                <a:ea typeface="Amatic SC"/>
                <a:cs typeface="Amatic SC"/>
                <a:sym typeface="Amatic SC"/>
              </a:rPr>
              <a:t>E - </a:t>
            </a:r>
            <a:r>
              <a:rPr lang="cs" sz="2400" b="1">
                <a:solidFill>
                  <a:srgbClr val="F4CCCC"/>
                </a:solidFill>
                <a:latin typeface="Amatic SC"/>
                <a:ea typeface="Amatic SC"/>
                <a:cs typeface="Amatic SC"/>
                <a:sym typeface="Amatic SC"/>
              </a:rPr>
              <a:t>inženýrství (Engineering)</a:t>
            </a:r>
            <a:endParaRPr sz="2400" b="1">
              <a:solidFill>
                <a:srgbClr val="F4CCCC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400" b="1">
                <a:latin typeface="Amatic SC"/>
                <a:ea typeface="Amatic SC"/>
                <a:cs typeface="Amatic SC"/>
                <a:sym typeface="Amatic SC"/>
              </a:rPr>
              <a:t>M- </a:t>
            </a:r>
            <a:r>
              <a:rPr lang="cs" sz="2400" b="1">
                <a:solidFill>
                  <a:srgbClr val="FCE5CD"/>
                </a:solidFill>
                <a:latin typeface="Amatic SC"/>
                <a:ea typeface="Amatic SC"/>
                <a:cs typeface="Amatic SC"/>
                <a:sym typeface="Amatic SC"/>
              </a:rPr>
              <a:t>matematiku (Matematics)</a:t>
            </a:r>
            <a:endParaRPr sz="2400" b="1">
              <a:solidFill>
                <a:srgbClr val="FCE5CD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000" y="445025"/>
            <a:ext cx="5072300" cy="42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Cíle a výstupy - robotika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917150"/>
            <a:ext cx="3765900" cy="3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b="1">
                <a:solidFill>
                  <a:srgbClr val="FCE5CD"/>
                </a:solidFill>
                <a:latin typeface="Amatic SC"/>
                <a:ea typeface="Amatic SC"/>
                <a:cs typeface="Amatic SC"/>
                <a:sym typeface="Amatic SC"/>
              </a:rPr>
              <a:t>Žáci budou umět: </a:t>
            </a:r>
            <a:endParaRPr sz="2400" b="1">
              <a:solidFill>
                <a:srgbClr val="FCE5CD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matic SC"/>
              <a:buChar char="-"/>
            </a:pPr>
            <a:r>
              <a:rPr lang="cs" sz="2400" b="1">
                <a:solidFill>
                  <a:srgbClr val="FCE5CD"/>
                </a:solidFill>
                <a:latin typeface="Amatic SC"/>
                <a:ea typeface="Amatic SC"/>
                <a:cs typeface="Amatic SC"/>
                <a:sym typeface="Amatic SC"/>
              </a:rPr>
              <a:t>sestrojit a naprogramovat</a:t>
            </a:r>
            <a:r>
              <a:rPr lang="cs" sz="2400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cs" sz="24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robůtka</a:t>
            </a:r>
            <a:endParaRPr sz="24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matic SC"/>
              <a:buChar char="-"/>
            </a:pPr>
            <a:r>
              <a:rPr lang="cs" sz="2400" b="1">
                <a:solidFill>
                  <a:srgbClr val="EA9999"/>
                </a:solidFill>
                <a:latin typeface="Amatic SC"/>
                <a:ea typeface="Amatic SC"/>
                <a:cs typeface="Amatic SC"/>
                <a:sym typeface="Amatic SC"/>
              </a:rPr>
              <a:t>vytvořit technickou dokumentaci</a:t>
            </a:r>
            <a:r>
              <a:rPr lang="cs" sz="2400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cs" sz="2400" b="1">
                <a:solidFill>
                  <a:srgbClr val="F3F3F3"/>
                </a:solidFill>
                <a:latin typeface="Amatic SC"/>
                <a:ea typeface="Amatic SC"/>
                <a:cs typeface="Amatic SC"/>
                <a:sym typeface="Amatic SC"/>
              </a:rPr>
              <a:t>svého robůtka</a:t>
            </a:r>
            <a:endParaRPr sz="2400" b="1">
              <a:solidFill>
                <a:srgbClr val="F3F3F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matic SC"/>
              <a:buChar char="-"/>
            </a:pPr>
            <a:r>
              <a:rPr lang="cs" sz="2400" b="1">
                <a:solidFill>
                  <a:srgbClr val="F9CB9C"/>
                </a:solidFill>
                <a:latin typeface="Amatic SC"/>
                <a:ea typeface="Amatic SC"/>
                <a:cs typeface="Amatic SC"/>
                <a:sym typeface="Amatic SC"/>
              </a:rPr>
              <a:t>vysvětlit a odprezentovat tvorbu a schopnosti</a:t>
            </a:r>
            <a:r>
              <a:rPr lang="cs" sz="2400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cs" sz="2400" b="1">
                <a:solidFill>
                  <a:srgbClr val="EFEFEF"/>
                </a:solidFill>
                <a:latin typeface="Amatic SC"/>
                <a:ea typeface="Amatic SC"/>
                <a:cs typeface="Amatic SC"/>
                <a:sym typeface="Amatic SC"/>
              </a:rPr>
              <a:t>svého robůtka (např. sledování čáry, rozpoznávání překážek)  </a:t>
            </a:r>
            <a:endParaRPr sz="2400" b="1">
              <a:solidFill>
                <a:srgbClr val="EFEFE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2"/>
          </p:nvPr>
        </p:nvSpPr>
        <p:spPr>
          <a:xfrm>
            <a:off x="6280475" y="1976175"/>
            <a:ext cx="2551800" cy="25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"/>
              <a:t>foto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2250" y="375000"/>
            <a:ext cx="3765900" cy="439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"/>
              <a:t>Cíle a výstupy - programování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74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2400"/>
              <a:buFont typeface="Amatic SC"/>
              <a:buChar char="-"/>
            </a:pPr>
            <a:r>
              <a:rPr lang="cs" sz="2400" b="1">
                <a:solidFill>
                  <a:srgbClr val="EFEFEF"/>
                </a:solidFill>
                <a:latin typeface="Amatic SC"/>
                <a:ea typeface="Amatic SC"/>
                <a:cs typeface="Amatic SC"/>
                <a:sym typeface="Amatic SC"/>
              </a:rPr>
              <a:t>orientace ve více</a:t>
            </a:r>
            <a:r>
              <a:rPr lang="cs" sz="2400" b="1">
                <a:solidFill>
                  <a:srgbClr val="EA9999"/>
                </a:solidFill>
                <a:latin typeface="Amatic SC"/>
                <a:ea typeface="Amatic SC"/>
                <a:cs typeface="Amatic SC"/>
                <a:sym typeface="Amatic SC"/>
              </a:rPr>
              <a:t> programovatelských prostředí </a:t>
            </a:r>
            <a:endParaRPr sz="2400" b="1">
              <a:solidFill>
                <a:srgbClr val="EA9999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2400"/>
              <a:buFont typeface="Amatic SC"/>
              <a:buChar char="-"/>
            </a:pPr>
            <a:r>
              <a:rPr lang="cs" sz="2400" b="1">
                <a:solidFill>
                  <a:srgbClr val="EA9999"/>
                </a:solidFill>
                <a:latin typeface="Amatic SC"/>
                <a:ea typeface="Amatic SC"/>
                <a:cs typeface="Amatic SC"/>
                <a:sym typeface="Amatic SC"/>
              </a:rPr>
              <a:t>jednoduché programování </a:t>
            </a:r>
            <a:r>
              <a:rPr lang="cs" sz="2400" b="1">
                <a:solidFill>
                  <a:srgbClr val="F3F3F3"/>
                </a:solidFill>
                <a:latin typeface="Amatic SC"/>
                <a:ea typeface="Amatic SC"/>
                <a:cs typeface="Amatic SC"/>
                <a:sym typeface="Amatic SC"/>
              </a:rPr>
              <a:t>ve Scratchi</a:t>
            </a:r>
            <a:endParaRPr sz="2400" b="1">
              <a:solidFill>
                <a:srgbClr val="F3F3F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2400"/>
              <a:buFont typeface="Amatic SC"/>
              <a:buChar char="-"/>
            </a:pPr>
            <a:r>
              <a:rPr lang="cs" sz="2400" b="1">
                <a:solidFill>
                  <a:srgbClr val="EA9999"/>
                </a:solidFill>
                <a:latin typeface="Amatic SC"/>
                <a:ea typeface="Amatic SC"/>
                <a:cs typeface="Amatic SC"/>
                <a:sym typeface="Amatic SC"/>
              </a:rPr>
              <a:t>naprogramování vlastní hry </a:t>
            </a:r>
            <a:r>
              <a:rPr lang="cs" sz="2400" b="1">
                <a:solidFill>
                  <a:srgbClr val="F3F3F3"/>
                </a:solidFill>
                <a:latin typeface="Amatic SC"/>
                <a:ea typeface="Amatic SC"/>
                <a:cs typeface="Amatic SC"/>
                <a:sym typeface="Amatic SC"/>
              </a:rPr>
              <a:t>- např. piškvorky</a:t>
            </a:r>
            <a:endParaRPr sz="2400" b="1">
              <a:solidFill>
                <a:srgbClr val="EA9999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2400"/>
              <a:buFont typeface="Times New Roman"/>
              <a:buChar char="-"/>
            </a:pPr>
            <a:r>
              <a:rPr lang="cs" sz="2400" b="1">
                <a:solidFill>
                  <a:srgbClr val="EA9999"/>
                </a:solidFill>
                <a:latin typeface="Amatic SC"/>
                <a:ea typeface="Amatic SC"/>
                <a:cs typeface="Amatic SC"/>
                <a:sym typeface="Amatic SC"/>
              </a:rPr>
              <a:t>rozšiřující učivo - </a:t>
            </a:r>
            <a:r>
              <a:rPr lang="cs" sz="2400" b="1">
                <a:solidFill>
                  <a:srgbClr val="F3F3F3"/>
                </a:solidFill>
                <a:latin typeface="Amatic SC"/>
                <a:ea typeface="Amatic SC"/>
                <a:cs typeface="Amatic SC"/>
                <a:sym typeface="Amatic SC"/>
              </a:rPr>
              <a:t>tvorba webových stránek - HTML/CSS (statická webová stránka)</a:t>
            </a:r>
            <a:r>
              <a:rPr lang="cs" sz="2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2"/>
          </p:nvPr>
        </p:nvSpPr>
        <p:spPr>
          <a:xfrm>
            <a:off x="6673025" y="2335925"/>
            <a:ext cx="2159100" cy="22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"/>
              <a:t>foto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8025" y="743650"/>
            <a:ext cx="3924274" cy="373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Systém hodnocení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matic SC"/>
              <a:buChar char="-"/>
            </a:pPr>
            <a:r>
              <a:rPr lang="cs" sz="2400" b="1">
                <a:latin typeface="Amatic SC"/>
                <a:ea typeface="Amatic SC"/>
                <a:cs typeface="Amatic SC"/>
                <a:sym typeface="Amatic SC"/>
              </a:rPr>
              <a:t>aktivita a práce v hodině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matic SC"/>
              <a:buChar char="-"/>
            </a:pPr>
            <a:r>
              <a:rPr lang="cs" sz="2400" b="1">
                <a:latin typeface="Amatic SC"/>
                <a:ea typeface="Amatic SC"/>
                <a:cs typeface="Amatic SC"/>
                <a:sym typeface="Amatic SC"/>
              </a:rPr>
              <a:t>úroveň výsledné práce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matic SC"/>
              <a:buChar char="-"/>
            </a:pPr>
            <a:r>
              <a:rPr lang="cs" sz="2400" b="1">
                <a:latin typeface="Amatic SC"/>
                <a:ea typeface="Amatic SC"/>
                <a:cs typeface="Amatic SC"/>
                <a:sym typeface="Amatic SC"/>
              </a:rPr>
              <a:t>zapojení do projektu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1825" y="322225"/>
            <a:ext cx="4300725" cy="438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325" y="2971549"/>
            <a:ext cx="3941274" cy="9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-679825" y="283925"/>
            <a:ext cx="70008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lt2"/>
                </a:solidFill>
              </a:rPr>
              <a:t>                Žák nebude pouze uživatel, </a:t>
            </a:r>
            <a:endParaRPr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lt2"/>
                </a:solidFill>
              </a:rPr>
              <a:t>                          bude tvůrce! </a:t>
            </a:r>
            <a:endParaRPr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lt2"/>
                </a:solidFill>
              </a:rPr>
              <a:t>     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311700" y="2409325"/>
            <a:ext cx="3126300" cy="21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"/>
              <a:t>foto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2"/>
          </p:nvPr>
        </p:nvSpPr>
        <p:spPr>
          <a:xfrm>
            <a:off x="5021900" y="2214325"/>
            <a:ext cx="3315900" cy="23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875" y="1509750"/>
            <a:ext cx="4459101" cy="334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0900" y="498637"/>
            <a:ext cx="3315900" cy="441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400" y="296300"/>
            <a:ext cx="6531625" cy="438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Předvádění na obrazovce (16:9)</PresentationFormat>
  <Paragraphs>32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Times New Roman</vt:lpstr>
      <vt:lpstr>Amatic SC</vt:lpstr>
      <vt:lpstr>Oswald</vt:lpstr>
      <vt:lpstr>Average</vt:lpstr>
      <vt:lpstr>Arial</vt:lpstr>
      <vt:lpstr>Slate</vt:lpstr>
      <vt:lpstr>Robotika a programování </vt:lpstr>
      <vt:lpstr>STEM - koncept výuky </vt:lpstr>
      <vt:lpstr>Cíle a výstupy - robotika</vt:lpstr>
      <vt:lpstr>Cíle a výstupy - programování</vt:lpstr>
      <vt:lpstr>Systém hodnocení</vt:lpstr>
      <vt:lpstr>                Žák nebude pouze uživatel,                            bude tvůrce!         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Robotika a programování </dc:title>
  <dc:creator>Zálešáková Marie</dc:creator>
  <cp:lastModifiedBy>Zálešáková Marie</cp:lastModifiedBy>
  <cp:revision>1</cp:revision>
  <dcterms:modified xsi:type="dcterms:W3CDTF">2019-02-13T09:32:00Z</dcterms:modified>
</cp:coreProperties>
</file>