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31900" y="6032500"/>
            <a:ext cx="21907500" cy="31242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31900" y="4775200"/>
            <a:ext cx="219075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half" idx="13"/>
          </p:nvPr>
        </p:nvSpPr>
        <p:spPr>
          <a:xfrm>
            <a:off x="12192000" y="6861168"/>
            <a:ext cx="12192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143918632_1620x1622.jpeg"/>
          <p:cNvSpPr/>
          <p:nvPr>
            <p:ph type="pic" sz="half" idx="14"/>
          </p:nvPr>
        </p:nvSpPr>
        <p:spPr>
          <a:xfrm>
            <a:off x="1219200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15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13"/>
          </p:nvPr>
        </p:nvSpPr>
        <p:spPr>
          <a:xfrm>
            <a:off x="2374900" y="8991600"/>
            <a:ext cx="196215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14"/>
          </p:nvPr>
        </p:nvSpPr>
        <p:spPr>
          <a:xfrm>
            <a:off x="2374900" y="5999360"/>
            <a:ext cx="19621500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/>
          <p:nvPr>
            <p:ph type="body" sz="quarter" idx="13"/>
          </p:nvPr>
        </p:nvSpPr>
        <p:spPr>
          <a:xfrm>
            <a:off x="2374900" y="4165600"/>
            <a:ext cx="19621500" cy="660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3" name="“Type a quote here.”"/>
          <p:cNvSpPr txBox="1"/>
          <p:nvPr>
            <p:ph type="body" sz="quarter" idx="14"/>
          </p:nvPr>
        </p:nvSpPr>
        <p:spPr>
          <a:xfrm>
            <a:off x="2374900" y="1917700"/>
            <a:ext cx="19621500" cy="965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4" name="Image"/>
          <p:cNvSpPr/>
          <p:nvPr>
            <p:ph type="pic" idx="15"/>
          </p:nvPr>
        </p:nvSpPr>
        <p:spPr>
          <a:xfrm>
            <a:off x="0" y="5080992"/>
            <a:ext cx="24384000" cy="86260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0" y="3810000"/>
            <a:ext cx="24384000" cy="98940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1231900" y="1409700"/>
            <a:ext cx="21907500" cy="2057400"/>
          </a:xfrm>
          <a:prstGeom prst="rect">
            <a:avLst/>
          </a:prstGeom>
        </p:spPr>
        <p:txBody>
          <a:bodyPr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231900" y="698500"/>
            <a:ext cx="21907500" cy="71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cap="all" spc="512"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1231900" y="5295900"/>
            <a:ext cx="21907500" cy="3124200"/>
          </a:xfrm>
          <a:prstGeom prst="rect">
            <a:avLst/>
          </a:prstGeom>
        </p:spPr>
        <p:txBody>
          <a:bodyPr anchor="ctr"/>
          <a:lstStyle>
            <a:lvl1pPr>
              <a:defRPr spc="1375" sz="86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1028700" y="6057900"/>
            <a:ext cx="10147300" cy="419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1028700" y="4813300"/>
            <a:ext cx="10147300" cy="124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SzTx/>
              <a:buNone/>
              <a:defRPr cap="all" spc="512" sz="32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/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1244600" y="863600"/>
            <a:ext cx="95250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1244600" y="3962400"/>
            <a:ext cx="9525000" cy="8521700"/>
          </a:xfrm>
          <a:prstGeom prst="rect">
            <a:avLst/>
          </a:prstGeom>
        </p:spPr>
        <p:txBody>
          <a:bodyPr/>
          <a:lstStyle>
            <a:lvl1pPr marL="546100" indent="-546100">
              <a:spcBef>
                <a:spcPts val="4500"/>
              </a:spcBef>
              <a:buClr>
                <a:srgbClr val="646464"/>
              </a:buClr>
              <a:defRPr sz="4200"/>
            </a:lvl1pPr>
            <a:lvl2pPr marL="1092200" indent="-546100">
              <a:spcBef>
                <a:spcPts val="4500"/>
              </a:spcBef>
              <a:buClr>
                <a:srgbClr val="646464"/>
              </a:buClr>
              <a:defRPr sz="4200"/>
            </a:lvl2pPr>
            <a:lvl3pPr marL="1638300" indent="-546100">
              <a:spcBef>
                <a:spcPts val="4500"/>
              </a:spcBef>
              <a:buClr>
                <a:srgbClr val="646464"/>
              </a:buClr>
              <a:defRPr sz="4200"/>
            </a:lvl3pPr>
            <a:lvl4pPr marL="2184400" indent="-546100">
              <a:spcBef>
                <a:spcPts val="4500"/>
              </a:spcBef>
              <a:buClr>
                <a:srgbClr val="646464"/>
              </a:buClr>
              <a:defRPr sz="4200"/>
            </a:lvl4pPr>
            <a:lvl5pPr marL="2730500" indent="-546100">
              <a:spcBef>
                <a:spcPts val="4500"/>
              </a:spcBef>
              <a:buClr>
                <a:srgbClr val="646464"/>
              </a:buClr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xfrm>
            <a:off x="1231900" y="2133600"/>
            <a:ext cx="21907500" cy="9448800"/>
          </a:xfrm>
          <a:prstGeom prst="rect">
            <a:avLst/>
          </a:prstGeom>
        </p:spPr>
        <p:txBody>
          <a:bodyPr/>
          <a:lstStyle>
            <a:lvl1pPr>
              <a:buClr>
                <a:srgbClr val="646464"/>
              </a:buClr>
            </a:lvl1pPr>
            <a:lvl2pPr>
              <a:buClr>
                <a:srgbClr val="646464"/>
              </a:buClr>
            </a:lvl2pPr>
            <a:lvl3pPr>
              <a:buClr>
                <a:srgbClr val="646464"/>
              </a:buClr>
            </a:lvl3pPr>
            <a:lvl4pPr>
              <a:buClr>
                <a:srgbClr val="646464"/>
              </a:buClr>
            </a:lvl4pPr>
            <a:lvl5pPr>
              <a:buClr>
                <a:srgbClr val="646464"/>
              </a:buCl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31900" y="863600"/>
            <a:ext cx="21907500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31900" y="2844800"/>
            <a:ext cx="21907500" cy="944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0790" y="13049250"/>
            <a:ext cx="431293" cy="5207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992" strike="noStrike" sz="6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90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4">
                <a:lumOff val="6102"/>
              </a:schemeClr>
            </a:gs>
            <a:gs pos="100000">
              <a:schemeClr val="accent4">
                <a:hueOff val="-1002857"/>
                <a:satOff val="-14634"/>
                <a:lumOff val="-3303"/>
                <a:alpha val="6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entrum mediální výchovy…"/>
          <p:cNvSpPr txBox="1"/>
          <p:nvPr>
            <p:ph type="ctrTitle"/>
          </p:nvPr>
        </p:nvSpPr>
        <p:spPr>
          <a:xfrm>
            <a:off x="1238250" y="6108700"/>
            <a:ext cx="21907500" cy="6004124"/>
          </a:xfrm>
          <a:prstGeom prst="rect">
            <a:avLst/>
          </a:prstGeom>
        </p:spPr>
        <p:txBody>
          <a:bodyPr/>
          <a:lstStyle/>
          <a:p>
            <a:pPr algn="ctr">
              <a:defRPr spc="560" sz="3500"/>
            </a:pPr>
            <a:r>
              <a:t>Centrum mediální výchovy</a:t>
            </a:r>
          </a:p>
          <a:p>
            <a:pPr algn="ctr">
              <a:defRPr spc="560" sz="3500"/>
            </a:pPr>
          </a:p>
          <a:p>
            <a:pPr algn="ctr">
              <a:defRPr spc="560" sz="3500"/>
            </a:pPr>
          </a:p>
          <a:p>
            <a:pPr algn="ctr">
              <a:defRPr spc="560" sz="3500"/>
            </a:pPr>
          </a:p>
          <a:p>
            <a:pPr algn="r">
              <a:defRPr spc="352" sz="2200"/>
            </a:pPr>
          </a:p>
          <a:p>
            <a:pPr algn="r">
              <a:defRPr spc="352" sz="2200"/>
            </a:pPr>
          </a:p>
          <a:p>
            <a:pPr algn="r">
              <a:defRPr spc="352" sz="2200"/>
            </a:pPr>
          </a:p>
          <a:p>
            <a:pPr algn="r">
              <a:defRPr spc="352" sz="2200"/>
            </a:pPr>
          </a:p>
          <a:p>
            <a:pPr algn="r">
              <a:defRPr spc="352" sz="2200"/>
            </a:pPr>
          </a:p>
          <a:p>
            <a:pPr algn="r">
              <a:defRPr spc="352" sz="2200"/>
            </a:pPr>
          </a:p>
          <a:p>
            <a:pPr algn="r">
              <a:defRPr spc="352" sz="2200"/>
            </a:pPr>
          </a:p>
          <a:p>
            <a:pPr algn="r">
              <a:defRPr spc="352" sz="2200"/>
            </a:pPr>
          </a:p>
          <a:p>
            <a:pPr algn="r">
              <a:defRPr spc="352" sz="2200"/>
            </a:pPr>
            <a:r>
              <a:t>Jan V.Sacher</a:t>
            </a:r>
          </a:p>
        </p:txBody>
      </p:sp>
      <p:sp>
        <p:nvSpPr>
          <p:cNvPr id="140" name="Pravda, krása a dobro (Platón)"/>
          <p:cNvSpPr txBox="1"/>
          <p:nvPr>
            <p:ph type="subTitle" sz="quarter" idx="1"/>
          </p:nvPr>
        </p:nvSpPr>
        <p:spPr>
          <a:xfrm>
            <a:off x="1435100" y="1219200"/>
            <a:ext cx="21907500" cy="1244600"/>
          </a:xfrm>
          <a:prstGeom prst="rect">
            <a:avLst/>
          </a:prstGeom>
        </p:spPr>
        <p:txBody>
          <a:bodyPr/>
          <a:lstStyle>
            <a:lvl1pPr algn="just">
              <a:spcBef>
                <a:spcPts val="4500"/>
              </a:spcBef>
              <a:defRPr cap="none" spc="0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venir Light"/>
              </a:defRPr>
            </a:lvl1pPr>
          </a:lstStyle>
          <a:p>
            <a:pPr/>
            <a:r>
              <a:t>Pravda, krása a dobro (Platón)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truktura ZÁjmového blok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Struktura ZÁjmového bloku</a:t>
            </a:r>
          </a:p>
        </p:txBody>
      </p:sp>
      <p:sp>
        <p:nvSpPr>
          <p:cNvPr id="143" name="Tematické okruhy - GRAFIKA (19/20), ŽURNALISTIKA (20/21), FILMAŘINA (21/22)…"/>
          <p:cNvSpPr txBox="1"/>
          <p:nvPr>
            <p:ph type="body" idx="1"/>
          </p:nvPr>
        </p:nvSpPr>
        <p:spPr>
          <a:xfrm>
            <a:off x="1219200" y="2844800"/>
            <a:ext cx="21907500" cy="9448800"/>
          </a:xfrm>
          <a:prstGeom prst="rect">
            <a:avLst/>
          </a:prstGeom>
        </p:spPr>
        <p:txBody>
          <a:bodyPr anchor="t"/>
          <a:lstStyle/>
          <a:p>
            <a:pPr marL="634999" indent="-634999" algn="just">
              <a:defRPr sz="4500"/>
            </a:pPr>
            <a:r>
              <a:t>Tematické okruhy - GRAFIKA (19/20), ŽURNALISTIKA (20/21), FILMAŘINA (21/22)</a:t>
            </a:r>
          </a:p>
          <a:p>
            <a:pPr marL="634999" indent="-634999" algn="just">
              <a:defRPr sz="4500"/>
            </a:pPr>
            <a:r>
              <a:t>Výuka proběhne jednou za čtrnáct dní po dobu dvou vyučovacích hodin v prostoru školního ateliéru.</a:t>
            </a:r>
          </a:p>
          <a:p>
            <a:pPr marL="634999" indent="-634999" algn="just">
              <a:defRPr sz="4500"/>
            </a:pPr>
            <a:r>
              <a:t>Hodnotit se bude aktivní účast a projektové výstupy žáků.</a:t>
            </a:r>
          </a:p>
          <a:p>
            <a:pPr marL="634999" indent="-634999" algn="just">
              <a:defRPr sz="4500"/>
            </a:pPr>
            <a:r>
              <a:t>Pedagog spolu s profesionálem povedou žáky skrze následující oblasti:</a:t>
            </a:r>
          </a:p>
        </p:txBody>
      </p:sp>
      <p:sp>
        <p:nvSpPr>
          <p:cNvPr id="144" name="Text"/>
          <p:cNvSpPr txBox="1"/>
          <p:nvPr/>
        </p:nvSpPr>
        <p:spPr>
          <a:xfrm>
            <a:off x="11432235" y="6324600"/>
            <a:ext cx="1417930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4">
                <a:lumOff val="6102"/>
              </a:schemeClr>
            </a:gs>
            <a:gs pos="100000">
              <a:schemeClr val="accent4">
                <a:hueOff val="-1002857"/>
                <a:satOff val="-14634"/>
                <a:lumOff val="-3303"/>
                <a:alpha val="6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matický okruh v roce 2019/2020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pc="1152" sz="7200"/>
            </a:pPr>
            <a:r>
              <a:t>TEmatický okruh v roce 2019/2020</a:t>
            </a:r>
          </a:p>
          <a:p>
            <a:pPr algn="ctr">
              <a:defRPr spc="1152" sz="7200"/>
            </a:pPr>
            <a:r>
              <a:t>GRAFika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LFA_Type___001-soc-1.jpeg" descr="LFA_Type___001-soc-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555" t="0" r="5555" b="0"/>
          <a:stretch>
            <a:fillRect/>
          </a:stretch>
        </p:blipFill>
        <p:spPr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149" name="Grafik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Grafika</a:t>
            </a:r>
          </a:p>
        </p:txBody>
      </p:sp>
      <p:sp>
        <p:nvSpPr>
          <p:cNvPr id="150" name="Teorie okruhu (např. význam symbolu a písma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>
              <a:spcBef>
                <a:spcPts val="5900"/>
              </a:spcBef>
              <a:buClrTx/>
              <a:buSzTx/>
              <a:buNone/>
              <a:defRPr sz="4500"/>
            </a:pPr>
            <a:r>
              <a:t>Teorie okruhu (např. význam symbolu a písma)</a:t>
            </a:r>
          </a:p>
          <a:p>
            <a:pPr marL="0" indent="0" algn="just">
              <a:spcBef>
                <a:spcPts val="5900"/>
              </a:spcBef>
              <a:buClrTx/>
              <a:buSzTx/>
              <a:buNone/>
              <a:defRPr sz="4500"/>
            </a:pPr>
            <a:r>
              <a:t>Technické dovednosti (např. práce s počítačem a s grafickými programy)</a:t>
            </a:r>
          </a:p>
          <a:p>
            <a:pPr marL="0" indent="0" algn="just">
              <a:spcBef>
                <a:spcPts val="5900"/>
              </a:spcBef>
              <a:buClrTx/>
              <a:buSzTx/>
              <a:buNone/>
              <a:defRPr sz="4500"/>
            </a:pPr>
            <a:r>
              <a:t>Praktická aplikace (např. výroba loga a grafická úprava školního časopisu)</a:t>
            </a:r>
          </a:p>
          <a:p>
            <a:pPr marL="0" indent="0" algn="just">
              <a:spcBef>
                <a:spcPts val="5900"/>
              </a:spcBef>
              <a:buClrTx/>
              <a:buSzTx/>
              <a:buNone/>
              <a:defRPr sz="4000"/>
            </a:pPr>
            <a:r>
              <a:t>   + návštěva výstavy a účast na soutěži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4">
                <a:lumOff val="6102"/>
              </a:schemeClr>
            </a:gs>
            <a:gs pos="100000">
              <a:schemeClr val="accent4">
                <a:hueOff val="-1002857"/>
                <a:satOff val="-14634"/>
                <a:lumOff val="-3303"/>
                <a:alpha val="6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matický okruh v roce 2020/2021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pc="1152" sz="7200"/>
            </a:pPr>
            <a:r>
              <a:t>TEmatický okruh v roce 2020/2021</a:t>
            </a:r>
          </a:p>
          <a:p>
            <a:pPr algn="ctr">
              <a:defRPr spc="1152" sz="7200"/>
            </a:pPr>
            <a:r>
              <a:t>ŽURnalistika</a:t>
            </a:r>
          </a:p>
        </p:txBody>
      </p:sp>
      <p:sp>
        <p:nvSpPr>
          <p:cNvPr id="153" name="Text"/>
          <p:cNvSpPr txBox="1"/>
          <p:nvPr/>
        </p:nvSpPr>
        <p:spPr>
          <a:xfrm>
            <a:off x="11432235" y="6324600"/>
            <a:ext cx="1417930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act_Fake_News.jpg" descr="Fact_Fake_New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5000" t="0" r="2500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6" name="ŽURnalistik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ŽURnalistika</a:t>
            </a:r>
          </a:p>
        </p:txBody>
      </p:sp>
      <p:sp>
        <p:nvSpPr>
          <p:cNvPr id="157" name="Teorie okruhu (např. mediální gramotnost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algn="just">
              <a:defRPr sz="4500"/>
            </a:pPr>
            <a:r>
              <a:t>Teorie okruhu (např. mediální gramotnost)</a:t>
            </a:r>
          </a:p>
          <a:p>
            <a:pPr algn="just">
              <a:defRPr sz="4500"/>
            </a:pPr>
            <a:r>
              <a:t>Praktická aplikace (např. tvorba článků do školního a městského časopisu)</a:t>
            </a:r>
          </a:p>
          <a:p>
            <a:pPr marL="0" indent="0" algn="just">
              <a:buClrTx/>
              <a:buSzTx/>
              <a:buNone/>
            </a:pPr>
            <a:r>
              <a:t>       +</a:t>
            </a:r>
            <a:r>
              <a:rPr sz="4000"/>
              <a:t> exkurze do novin a do rozhlasu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4">
                <a:lumOff val="6102"/>
              </a:schemeClr>
            </a:gs>
            <a:gs pos="100000">
              <a:schemeClr val="accent4">
                <a:hueOff val="-1002857"/>
                <a:satOff val="-14634"/>
                <a:lumOff val="-3303"/>
                <a:alpha val="6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matický okruh v roce 2021/2022 FILMařin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1152" sz="7200"/>
            </a:lvl1pPr>
          </a:lstStyle>
          <a:p>
            <a:pPr/>
            <a:r>
              <a:t>TEmatický okruh v roce 2021/2022 FILMařina</a:t>
            </a:r>
          </a:p>
        </p:txBody>
      </p:sp>
      <p:sp>
        <p:nvSpPr>
          <p:cNvPr id="160" name="Text"/>
          <p:cNvSpPr txBox="1"/>
          <p:nvPr/>
        </p:nvSpPr>
        <p:spPr>
          <a:xfrm>
            <a:off x="11432235" y="6324600"/>
            <a:ext cx="1417930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Film_Noc_nadeji.jpg" descr="Film_Noc_nadeji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3070" r="0" b="130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3" name="Filmařina"/>
          <p:cNvSpPr txBox="1"/>
          <p:nvPr>
            <p:ph type="title"/>
          </p:nvPr>
        </p:nvSpPr>
        <p:spPr>
          <a:xfrm>
            <a:off x="1244600" y="869950"/>
            <a:ext cx="9525000" cy="2603500"/>
          </a:xfrm>
          <a:prstGeom prst="rect">
            <a:avLst/>
          </a:prstGeom>
        </p:spPr>
        <p:txBody>
          <a:bodyPr/>
          <a:lstStyle/>
          <a:p>
            <a:pPr/>
            <a:r>
              <a:t>Filmařina</a:t>
            </a:r>
          </a:p>
        </p:txBody>
      </p:sp>
      <p:sp>
        <p:nvSpPr>
          <p:cNvPr id="164" name="Teorie okruhu (např. filmová řeč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algn="just">
              <a:defRPr sz="4500"/>
            </a:pPr>
            <a:r>
              <a:t>Teorie okruhu (např. filmová řeč)</a:t>
            </a:r>
          </a:p>
          <a:p>
            <a:pPr algn="just">
              <a:defRPr sz="4500"/>
            </a:pPr>
            <a:r>
              <a:t>Technické dovednosti (např. práce s  kamerou a se zvukem)</a:t>
            </a:r>
          </a:p>
          <a:p>
            <a:pPr algn="just">
              <a:defRPr sz="4500"/>
            </a:pPr>
            <a:r>
              <a:t>Prakticá aplikace (např. tvorba školní televize)</a:t>
            </a:r>
          </a:p>
          <a:p>
            <a:pPr marL="0" indent="0" algn="ctr">
              <a:buClrTx/>
              <a:buSzTx/>
              <a:buNone/>
              <a:defRPr sz="4000"/>
            </a:pPr>
            <a:r>
              <a:t> + filmové soutěže a projekce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4">
                <a:lumOff val="6102"/>
              </a:schemeClr>
            </a:gs>
            <a:gs pos="100000">
              <a:schemeClr val="accent4">
                <a:hueOff val="-1002857"/>
                <a:satOff val="-14634"/>
                <a:lumOff val="-3303"/>
                <a:alpha val="6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ěkuji za pozornost.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Děkuji za pozornost.</a:t>
            </a:r>
          </a:p>
        </p:txBody>
      </p:sp>
      <p:pic>
        <p:nvPicPr>
          <p:cNvPr id="167" name="Photo 9.jpg" descr="Photo 9.jp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0" t="32073" r="0" b="19048"/>
          <a:stretch>
            <a:fillRect/>
          </a:stretch>
        </p:blipFill>
        <p:spPr>
          <a:xfrm>
            <a:off x="-465724" y="4300537"/>
            <a:ext cx="25671048" cy="94105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512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512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