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BED7F2-7E61-4132-9060-F051827062BC}" v="190" dt="2024-02-29T16:11:13.089"/>
    <p1510:client id="{32D452A5-5B82-499B-9FD6-06B4E11C5AF6}" v="671" dt="2024-03-01T12:13:40.998"/>
    <p1510:client id="{979D9268-144C-4405-84AE-541B9EB9546B}" v="63" dt="2024-03-01T10:55:12.1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30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28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10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57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983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79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307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594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18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8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3A43DF-04A3-4662-88CA-28FDED1CFC09}" type="datetimeFigureOut">
              <a:rPr lang="cs-CZ" smtClean="0"/>
              <a:t>01.03.2024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25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edu.ceskatelevize.cz/video/7522-vyznam-rybniku-v-krajin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3BB93452-0906-4FE3-B4F3-C8331C123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4914855"/>
            <a:ext cx="9144000" cy="7867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 err="1">
                <a:solidFill>
                  <a:schemeClr val="tx2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Ekosystém</a:t>
            </a:r>
            <a:r>
              <a:rPr lang="en-US" sz="3600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3600" err="1">
                <a:solidFill>
                  <a:schemeClr val="tx2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rybníků</a:t>
            </a:r>
            <a:r>
              <a:rPr lang="en-US" sz="3600" dirty="0"/>
              <a:t>        Oliver</a:t>
            </a:r>
          </a:p>
        </p:txBody>
      </p:sp>
      <p:pic>
        <p:nvPicPr>
          <p:cNvPr id="4" name="Zástupný obsah 3" descr="Markvartický rybník">
            <a:extLst>
              <a:ext uri="{FF2B5EF4-FFF2-40B4-BE49-F238E27FC236}">
                <a16:creationId xmlns:a16="http://schemas.microsoft.com/office/drawing/2014/main" id="{48B65727-794F-E706-AFBC-49BAFBC782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6964" b="32668"/>
          <a:stretch/>
        </p:blipFill>
        <p:spPr>
          <a:xfrm>
            <a:off x="20" y="10"/>
            <a:ext cx="12191980" cy="4605671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FB7FB62D-DD5B-C587-F53F-679128D41B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439" y="4525778"/>
            <a:ext cx="12207200" cy="123363"/>
            <a:chOff x="-5025" y="6737718"/>
            <a:chExt cx="12207200" cy="12336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474BA53-241B-ACB6-E742-B074F40EB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797B091-2608-7480-FE24-507CC5333A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9523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13C2C1-6EAF-5AF2-5A3C-658883DDC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30994"/>
            <a:ext cx="3777226" cy="3076923"/>
          </a:xfrm>
        </p:spPr>
        <p:txBody>
          <a:bodyPr anchor="t">
            <a:normAutofit/>
          </a:bodyPr>
          <a:lstStyle/>
          <a:p>
            <a:r>
              <a:rPr lang="cs-CZ" sz="3600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Ekosystém rybníků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7611C4C-16F6-77C8-8FBD-DC269717F8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8087" y="1035843"/>
            <a:ext cx="5793134" cy="494585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cs-CZ" b="1" dirty="0">
                <a:latin typeface="Calibri"/>
                <a:ea typeface="+mn-lt"/>
                <a:cs typeface="+mn-lt"/>
              </a:rPr>
              <a:t>Rybník</a:t>
            </a:r>
            <a:r>
              <a:rPr lang="cs-CZ" dirty="0">
                <a:latin typeface="Calibri"/>
                <a:ea typeface="+mn-lt"/>
                <a:cs typeface="+mn-lt"/>
              </a:rPr>
              <a:t>, někdy označovaný jako vodohospodářská stavba, je vodní dílo typu umělé vodní nádrže s menší plochou a hloubkou (je vytvořen člověkem).</a:t>
            </a:r>
            <a:endParaRPr lang="cs-CZ">
              <a:latin typeface="Calibri"/>
              <a:ea typeface="Calibri"/>
              <a:cs typeface="Calibri"/>
            </a:endParaRPr>
          </a:p>
          <a:p>
            <a:pPr marL="0" indent="0" algn="just">
              <a:buNone/>
            </a:pPr>
            <a:r>
              <a:rPr lang="cs-CZ" dirty="0">
                <a:latin typeface="Calibri"/>
                <a:ea typeface="+mn-lt"/>
                <a:cs typeface="+mn-lt"/>
              </a:rPr>
              <a:t>Rybníky jsou určené především k chovu ryb, vodní drůbeže a obecně plní i funkci přirozeného zadržování vody v krajině. </a:t>
            </a:r>
            <a:endParaRPr lang="cs-CZ">
              <a:latin typeface="Calibri"/>
              <a:ea typeface="Calibri"/>
              <a:cs typeface="Calibri"/>
            </a:endParaRPr>
          </a:p>
          <a:p>
            <a:pPr marL="0" indent="0" algn="just">
              <a:buNone/>
            </a:pPr>
            <a:r>
              <a:rPr lang="cs-CZ" dirty="0">
                <a:latin typeface="Calibri"/>
                <a:ea typeface="+mn-lt"/>
                <a:cs typeface="+mn-lt"/>
              </a:rPr>
              <a:t>Poskytuje životní prostředí mnoha živočišným                  i rostlinným druhům. </a:t>
            </a:r>
            <a:endParaRPr lang="cs-CZ">
              <a:latin typeface="Calibri"/>
              <a:ea typeface="Calibri"/>
              <a:cs typeface="Calibri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2EF589D-1946-AC37-0BAA-9A9E3E5E71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6" name="Rectangle 8">
              <a:extLst>
                <a:ext uri="{FF2B5EF4-FFF2-40B4-BE49-F238E27FC236}">
                  <a16:creationId xmlns:a16="http://schemas.microsoft.com/office/drawing/2014/main" id="{CD888693-6C18-882C-73B2-7F2C4E4E06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8ACC3AC-8A38-9C97-5A5E-4F5F4772CD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5243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B8E821-E3B3-0716-B5E8-B54AA2BBE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978897"/>
            <a:ext cx="3713120" cy="137869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/>
                <a:ea typeface="Inter"/>
                <a:cs typeface="Inter"/>
              </a:rPr>
              <a:t>Co je to ekosystém rybníka?</a:t>
            </a:r>
            <a:br>
              <a:rPr lang="cs-CZ" sz="2800" b="1" dirty="0">
                <a:latin typeface="Calibri"/>
                <a:ea typeface="Calibri"/>
                <a:cs typeface="Calibri"/>
              </a:rPr>
            </a:br>
            <a:endParaRPr lang="cs-CZ" sz="3200">
              <a:latin typeface="Inter"/>
              <a:ea typeface="Calibri"/>
              <a:cs typeface="Calibri"/>
            </a:endParaRPr>
          </a:p>
        </p:txBody>
      </p:sp>
      <p:sp>
        <p:nvSpPr>
          <p:cNvPr id="28" name="Content Placeholder 7">
            <a:extLst>
              <a:ext uri="{FF2B5EF4-FFF2-40B4-BE49-F238E27FC236}">
                <a16:creationId xmlns:a16="http://schemas.microsoft.com/office/drawing/2014/main" id="{39100731-0A72-8C4D-D18C-6ACB48DA1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533476"/>
            <a:ext cx="3455821" cy="3447832"/>
          </a:xfrm>
        </p:spPr>
        <p:txBody>
          <a:bodyPr anchor="t">
            <a:normAutofit fontScale="92500"/>
          </a:bodyPr>
          <a:lstStyle/>
          <a:p>
            <a:r>
              <a:rPr lang="en-US" sz="2400" err="1">
                <a:latin typeface="Calibri"/>
                <a:ea typeface="Calibri"/>
                <a:cs typeface="Calibri"/>
              </a:rPr>
              <a:t>Rybníky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jsou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domovem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mnoha</a:t>
            </a:r>
            <a:r>
              <a:rPr lang="en-US" sz="2400" dirty="0">
                <a:latin typeface="Calibri"/>
                <a:ea typeface="Calibri"/>
                <a:cs typeface="Calibri"/>
              </a:rPr>
              <a:t> </a:t>
            </a:r>
            <a:r>
              <a:rPr lang="en-US" sz="2400" err="1">
                <a:latin typeface="Calibri"/>
                <a:ea typeface="Calibri"/>
                <a:cs typeface="Calibri"/>
              </a:rPr>
              <a:t>druhů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ryb</a:t>
            </a:r>
            <a:endParaRPr lang="en-US" sz="2400">
              <a:latin typeface="Calibri"/>
              <a:ea typeface="Calibri"/>
              <a:cs typeface="Calibri"/>
            </a:endParaRPr>
          </a:p>
          <a:p>
            <a:r>
              <a:rPr lang="en-US" sz="2400" err="1">
                <a:latin typeface="Calibri"/>
                <a:ea typeface="Calibri"/>
                <a:cs typeface="Calibri"/>
              </a:rPr>
              <a:t>Kolem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rybníků</a:t>
            </a:r>
            <a:r>
              <a:rPr lang="en-US" sz="2400" dirty="0">
                <a:latin typeface="Calibri"/>
                <a:ea typeface="Calibri"/>
                <a:cs typeface="Calibri"/>
              </a:rPr>
              <a:t> </a:t>
            </a:r>
            <a:r>
              <a:rPr lang="en-US" sz="2400" err="1">
                <a:latin typeface="Calibri"/>
                <a:ea typeface="Calibri"/>
                <a:cs typeface="Calibri"/>
              </a:rPr>
              <a:t>si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staví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svá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hnízda</a:t>
            </a:r>
            <a:r>
              <a:rPr lang="en-US" sz="2400" dirty="0">
                <a:latin typeface="Calibri"/>
                <a:ea typeface="Calibri"/>
                <a:cs typeface="Calibri"/>
              </a:rPr>
              <a:t> </a:t>
            </a:r>
            <a:r>
              <a:rPr lang="en-US" sz="2400" err="1">
                <a:latin typeface="Calibri"/>
                <a:ea typeface="Calibri"/>
                <a:cs typeface="Calibri"/>
              </a:rPr>
              <a:t>řada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ptačích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druhů</a:t>
            </a:r>
            <a:endParaRPr lang="en-US" sz="2400">
              <a:latin typeface="Calibri"/>
              <a:ea typeface="Calibri"/>
              <a:cs typeface="Calibri"/>
            </a:endParaRPr>
          </a:p>
          <a:p>
            <a:r>
              <a:rPr lang="en-US" sz="2400" err="1">
                <a:latin typeface="Calibri"/>
                <a:ea typeface="Calibri"/>
                <a:cs typeface="Calibri"/>
              </a:rPr>
              <a:t>Rybník</a:t>
            </a:r>
            <a:r>
              <a:rPr lang="en-US" sz="2400" dirty="0">
                <a:latin typeface="Calibri"/>
                <a:ea typeface="Calibri"/>
                <a:cs typeface="Calibri"/>
              </a:rPr>
              <a:t> je </a:t>
            </a:r>
            <a:r>
              <a:rPr lang="en-US" sz="2400" err="1">
                <a:latin typeface="Calibri"/>
                <a:ea typeface="Calibri"/>
                <a:cs typeface="Calibri"/>
              </a:rPr>
              <a:t>rájem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hmyzu</a:t>
            </a:r>
            <a:endParaRPr lang="en-US" sz="2400">
              <a:latin typeface="Calibri"/>
              <a:ea typeface="Calibri"/>
              <a:cs typeface="Calibri"/>
            </a:endParaRPr>
          </a:p>
          <a:p>
            <a:r>
              <a:rPr lang="en-US" sz="2400" err="1">
                <a:latin typeface="Calibri"/>
                <a:ea typeface="Calibri"/>
                <a:cs typeface="Calibri"/>
              </a:rPr>
              <a:t>Žijí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zde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err="1">
                <a:latin typeface="Calibri"/>
                <a:ea typeface="Calibri"/>
                <a:cs typeface="Calibri"/>
              </a:rPr>
              <a:t>obojživelníci</a:t>
            </a:r>
            <a:r>
              <a:rPr lang="en-US" sz="2400" dirty="0">
                <a:latin typeface="Calibri"/>
                <a:ea typeface="Calibri"/>
                <a:cs typeface="Calibri"/>
              </a:rPr>
              <a:t> a </a:t>
            </a:r>
            <a:r>
              <a:rPr lang="en-US" sz="2400" err="1">
                <a:latin typeface="Calibri"/>
                <a:ea typeface="Calibri"/>
                <a:cs typeface="Calibri"/>
              </a:rPr>
              <a:t>plazi</a:t>
            </a:r>
            <a:endParaRPr lang="en-US" sz="2400" dirty="0">
              <a:latin typeface="Calibri"/>
              <a:ea typeface="Calibri"/>
              <a:cs typeface="Calibri"/>
            </a:endParaRPr>
          </a:p>
          <a:p>
            <a:r>
              <a:rPr lang="en-US" sz="2400" dirty="0">
                <a:latin typeface="Calibri"/>
                <a:ea typeface="Calibri"/>
                <a:cs typeface="Calibri"/>
              </a:rPr>
              <a:t>Je </a:t>
            </a:r>
            <a:r>
              <a:rPr lang="en-US" sz="2400" dirty="0" err="1">
                <a:latin typeface="Calibri"/>
                <a:ea typeface="Calibri"/>
                <a:cs typeface="Calibri"/>
              </a:rPr>
              <a:t>domovem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</a:rPr>
              <a:t>mnoha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</a:rPr>
              <a:t>druhů</a:t>
            </a:r>
            <a:r>
              <a:rPr lang="en-US" sz="2400" dirty="0">
                <a:latin typeface="Calibri"/>
                <a:ea typeface="Calibri"/>
                <a:cs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</a:rPr>
              <a:t>rostlin</a:t>
            </a:r>
          </a:p>
        </p:txBody>
      </p:sp>
      <p:pic>
        <p:nvPicPr>
          <p:cNvPr id="4" name="Zástupný obsah 3" descr="Ekosystém Rybníků Různými Živočichy Ptáci Hmyz Plazi Ryby Obojživelníci Jejich — Stockový vektor">
            <a:extLst>
              <a:ext uri="{FF2B5EF4-FFF2-40B4-BE49-F238E27FC236}">
                <a16:creationId xmlns:a16="http://schemas.microsoft.com/office/drawing/2014/main" id="{EA083AC2-39AC-D137-C9B1-0AC53C35A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672" y="901877"/>
            <a:ext cx="6389346" cy="5063556"/>
          </a:xfrm>
          <a:prstGeom prst="rect">
            <a:avLst/>
          </a:prstGeom>
        </p:spPr>
      </p:pic>
      <p:grpSp>
        <p:nvGrpSpPr>
          <p:cNvPr id="29" name="Group 10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30" name="Rectangle 11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12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39087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366EA1-5282-C876-A7EC-9FFABB89B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1"/>
            <a:ext cx="3455821" cy="844307"/>
          </a:xfrm>
        </p:spPr>
        <p:txBody>
          <a:bodyPr anchor="b">
            <a:normAutofit/>
          </a:bodyPr>
          <a:lstStyle/>
          <a:p>
            <a:r>
              <a:rPr lang="cs-CZ" sz="3200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/>
                <a:ea typeface="+mj-lt"/>
                <a:cs typeface="+mj-lt"/>
              </a:rPr>
              <a:t>Ekosystém rybníků</a:t>
            </a:r>
            <a:endParaRPr lang="cs-CZ" sz="3200" dirty="0">
              <a:solidFill>
                <a:schemeClr val="tx2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5A39B42-5EAE-130C-8645-369900AB1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068360"/>
            <a:ext cx="3455821" cy="30618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cs-CZ" sz="2000">
                <a:ea typeface="+mn-lt"/>
                <a:cs typeface="+mn-lt"/>
                <a:hlinkClick r:id="rId2"/>
              </a:rPr>
              <a:t>https://edu.ceskatelevize.cz/video/7522-vyznam-rybniku-v-krajine</a:t>
            </a:r>
            <a:endParaRPr lang="cs-CZ" sz="2000">
              <a:ea typeface="+mn-lt"/>
              <a:cs typeface="+mn-lt"/>
            </a:endParaRPr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endParaRPr lang="cs-CZ" sz="2000"/>
          </a:p>
        </p:txBody>
      </p:sp>
      <p:pic>
        <p:nvPicPr>
          <p:cNvPr id="3" name="Obrázek 2" descr="Největší rybníky v ČR 2024: 2., 3., 4. český rybník">
            <a:extLst>
              <a:ext uri="{FF2B5EF4-FFF2-40B4-BE49-F238E27FC236}">
                <a16:creationId xmlns:a16="http://schemas.microsoft.com/office/drawing/2014/main" id="{5C475B06-C81D-5400-EFA5-E11E1CECEA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8399" y="1541161"/>
            <a:ext cx="6389346" cy="370582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42696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8D003B-2F30-B701-0D40-34658CB0C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1"/>
            <a:ext cx="3455821" cy="1101606"/>
          </a:xfrm>
        </p:spPr>
        <p:txBody>
          <a:bodyPr anchor="b">
            <a:normAutofit/>
          </a:bodyPr>
          <a:lstStyle/>
          <a:p>
            <a:r>
              <a:rPr lang="cs-CZ" sz="3200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/>
                <a:ea typeface="+mj-lt"/>
                <a:cs typeface="+mj-lt"/>
              </a:rPr>
              <a:t>Ekosystém rybníků</a:t>
            </a:r>
            <a:endParaRPr lang="cs-CZ" sz="3200" dirty="0">
              <a:solidFill>
                <a:schemeClr val="tx2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802BC89-0F77-81B0-7B6D-F4CD49779C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137632"/>
            <a:ext cx="3455821" cy="3843676"/>
          </a:xfrm>
        </p:spPr>
        <p:txBody>
          <a:bodyPr anchor="t">
            <a:normAutofit/>
          </a:bodyPr>
          <a:lstStyle/>
          <a:p>
            <a:r>
              <a:rPr lang="en-US" sz="2000" dirty="0"/>
              <a:t>V </a:t>
            </a:r>
            <a:r>
              <a:rPr lang="en-US" sz="2000"/>
              <a:t>Českých</a:t>
            </a:r>
            <a:r>
              <a:rPr lang="en-US" sz="2000" dirty="0"/>
              <a:t> </a:t>
            </a:r>
            <a:r>
              <a:rPr lang="en-US" sz="2000"/>
              <a:t>zemích</a:t>
            </a:r>
            <a:r>
              <a:rPr lang="en-US" sz="2000" dirty="0"/>
              <a:t> </a:t>
            </a:r>
            <a:r>
              <a:rPr lang="en-US" sz="2000"/>
              <a:t>byly</a:t>
            </a:r>
            <a:r>
              <a:rPr lang="en-US" sz="2000" dirty="0"/>
              <a:t> </a:t>
            </a:r>
            <a:r>
              <a:rPr lang="en-US" sz="2000"/>
              <a:t>vybudovány</a:t>
            </a:r>
            <a:r>
              <a:rPr lang="en-US" sz="2000" dirty="0"/>
              <a:t> </a:t>
            </a:r>
            <a:r>
              <a:rPr lang="en-US" sz="2000"/>
              <a:t>rybníky</a:t>
            </a:r>
            <a:r>
              <a:rPr lang="en-US" sz="2000" dirty="0"/>
              <a:t> </a:t>
            </a:r>
            <a:r>
              <a:rPr lang="en-US" sz="2000"/>
              <a:t>již</a:t>
            </a:r>
            <a:r>
              <a:rPr lang="en-US" sz="2000" dirty="0"/>
              <a:t> od </a:t>
            </a:r>
            <a:r>
              <a:rPr lang="en-US" sz="2000"/>
              <a:t>doby</a:t>
            </a:r>
            <a:r>
              <a:rPr lang="en-US" sz="2000" dirty="0"/>
              <a:t> Karla IV. </a:t>
            </a:r>
            <a:endParaRPr lang="cs-CZ" sz="2000"/>
          </a:p>
          <a:p>
            <a:r>
              <a:rPr lang="en-US" sz="2000"/>
              <a:t>Mezi</a:t>
            </a:r>
            <a:r>
              <a:rPr lang="en-US" sz="2000" dirty="0"/>
              <a:t> </a:t>
            </a:r>
            <a:r>
              <a:rPr lang="en-US" sz="2000"/>
              <a:t>největší</a:t>
            </a:r>
            <a:r>
              <a:rPr lang="en-US" sz="2000" dirty="0"/>
              <a:t> </a:t>
            </a:r>
            <a:r>
              <a:rPr lang="en-US" sz="2000"/>
              <a:t>stavitele</a:t>
            </a:r>
            <a:r>
              <a:rPr lang="en-US" sz="2000" dirty="0"/>
              <a:t> </a:t>
            </a:r>
            <a:r>
              <a:rPr lang="en-US" sz="2000"/>
              <a:t>patří</a:t>
            </a:r>
            <a:r>
              <a:rPr lang="en-US" sz="2000" dirty="0"/>
              <a:t> Štěpánek </a:t>
            </a:r>
            <a:r>
              <a:rPr lang="en-US" sz="2000"/>
              <a:t>Netolický</a:t>
            </a:r>
            <a:r>
              <a:rPr lang="en-US" sz="2000" dirty="0"/>
              <a:t> a Jakub </a:t>
            </a:r>
            <a:r>
              <a:rPr lang="en-US" sz="2000"/>
              <a:t>Krčín</a:t>
            </a:r>
            <a:r>
              <a:rPr lang="en-US" sz="2000" dirty="0"/>
              <a:t> z </a:t>
            </a:r>
            <a:r>
              <a:rPr lang="en-US" sz="2000"/>
              <a:t>Jelčan</a:t>
            </a:r>
            <a:r>
              <a:rPr lang="en-US" sz="2000" dirty="0"/>
              <a:t> a </a:t>
            </a:r>
            <a:r>
              <a:rPr lang="en-US" sz="2000"/>
              <a:t>Sedlčan</a:t>
            </a:r>
          </a:p>
          <a:p>
            <a:r>
              <a:rPr lang="en-US" sz="2000"/>
              <a:t>Největší</a:t>
            </a:r>
            <a:r>
              <a:rPr lang="en-US" sz="2000" dirty="0"/>
              <a:t> je </a:t>
            </a:r>
            <a:r>
              <a:rPr lang="en-US" sz="2000"/>
              <a:t>Rožumberk</a:t>
            </a:r>
            <a:r>
              <a:rPr lang="en-US" sz="2000" dirty="0"/>
              <a:t>, </a:t>
            </a:r>
            <a:r>
              <a:rPr lang="en-US" sz="2000"/>
              <a:t>Bezdrev</a:t>
            </a:r>
            <a:r>
              <a:rPr lang="en-US" sz="2000" dirty="0"/>
              <a:t> a </a:t>
            </a:r>
            <a:r>
              <a:rPr lang="en-US" sz="2000"/>
              <a:t>Horusický</a:t>
            </a:r>
            <a:r>
              <a:rPr lang="en-US" sz="2000" dirty="0"/>
              <a:t> </a:t>
            </a:r>
            <a:r>
              <a:rPr lang="en-US" sz="2000"/>
              <a:t>rybník</a:t>
            </a:r>
          </a:p>
        </p:txBody>
      </p:sp>
      <p:pic>
        <p:nvPicPr>
          <p:cNvPr id="4" name="Zástupný obsah 3" descr="Rybník Hejtman, Chlum u Třeboně | Informuji.cz">
            <a:extLst>
              <a:ext uri="{FF2B5EF4-FFF2-40B4-BE49-F238E27FC236}">
                <a16:creationId xmlns:a16="http://schemas.microsoft.com/office/drawing/2014/main" id="{C94106A6-1EB0-7AA5-AFA5-2620FDE80B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88" r="20597" b="2"/>
          <a:stretch/>
        </p:blipFill>
        <p:spPr>
          <a:xfrm>
            <a:off x="5086726" y="10"/>
            <a:ext cx="7105273" cy="685799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A5AFD70F-20E3-55D2-E154-7D4FACFBB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FBDB812-268E-7EC5-B48A-7522718164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DA30E18-AA70-D998-AAFC-727CB0367F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77289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ázek 3" descr="Rybník Sykovec prochází revitalizací, bude doplněn rekreační pláží ...">
            <a:extLst>
              <a:ext uri="{FF2B5EF4-FFF2-40B4-BE49-F238E27FC236}">
                <a16:creationId xmlns:a16="http://schemas.microsoft.com/office/drawing/2014/main" id="{DA273DA7-DF75-F044-CD0C-8E7824C3C9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21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9F5A1BD1-E8B9-C56B-D3D1-0DACD025B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endParaRPr lang="cs-CZ" sz="400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0D97E66-F715-042E-24DE-B3C0E88327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4792007" cy="3742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cs-CZ" sz="3200" dirty="0">
                <a:solidFill>
                  <a:schemeClr val="tx2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Děkuji Vám za pozornost :-)</a:t>
            </a:r>
          </a:p>
        </p:txBody>
      </p:sp>
    </p:spTree>
    <p:extLst>
      <p:ext uri="{BB962C8B-B14F-4D97-AF65-F5344CB8AC3E}">
        <p14:creationId xmlns:p14="http://schemas.microsoft.com/office/powerpoint/2010/main" val="25133155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Kancelář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Širokoúhlá obrazovka</PresentationFormat>
  <Slides>6</Slides>
  <Notes>0</Notes>
  <HiddenSlides>0</HiddenSlide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Ekosystém rybníků        Oliver</vt:lpstr>
      <vt:lpstr>Ekosystém rybníků</vt:lpstr>
      <vt:lpstr>Co je to ekosystém rybníka? </vt:lpstr>
      <vt:lpstr>Ekosystém rybníků</vt:lpstr>
      <vt:lpstr>Ekosystém rybníků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revision>315</cp:revision>
  <dcterms:created xsi:type="dcterms:W3CDTF">2024-02-29T15:47:00Z</dcterms:created>
  <dcterms:modified xsi:type="dcterms:W3CDTF">2024-03-01T12:18:53Z</dcterms:modified>
</cp:coreProperties>
</file>