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98" r:id="rId3"/>
    <p:sldId id="299" r:id="rId4"/>
    <p:sldId id="301" r:id="rId5"/>
    <p:sldId id="300" r:id="rId6"/>
    <p:sldId id="302" r:id="rId7"/>
    <p:sldId id="303" r:id="rId8"/>
    <p:sldId id="304" r:id="rId9"/>
    <p:sldId id="305" r:id="rId10"/>
    <p:sldId id="306" r:id="rId11"/>
    <p:sldId id="296" r:id="rId12"/>
    <p:sldId id="284" r:id="rId13"/>
    <p:sldId id="285" r:id="rId14"/>
    <p:sldId id="307" r:id="rId15"/>
    <p:sldId id="288" r:id="rId16"/>
    <p:sldId id="289" r:id="rId17"/>
    <p:sldId id="290" r:id="rId18"/>
    <p:sldId id="308" r:id="rId19"/>
    <p:sldId id="309" r:id="rId20"/>
    <p:sldId id="310" r:id="rId21"/>
    <p:sldId id="291" r:id="rId22"/>
    <p:sldId id="292" r:id="rId23"/>
    <p:sldId id="293" r:id="rId24"/>
    <p:sldId id="294" r:id="rId25"/>
    <p:sldId id="295" r:id="rId26"/>
    <p:sldId id="311" r:id="rId27"/>
    <p:sldId id="312" r:id="rId28"/>
    <p:sldId id="319" r:id="rId29"/>
    <p:sldId id="313" r:id="rId30"/>
    <p:sldId id="314" r:id="rId31"/>
    <p:sldId id="318" r:id="rId32"/>
    <p:sldId id="323" r:id="rId33"/>
    <p:sldId id="320" r:id="rId34"/>
    <p:sldId id="321" r:id="rId35"/>
    <p:sldId id="324" r:id="rId3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8" autoAdjust="0"/>
    <p:restoredTop sz="94660"/>
  </p:normalViewPr>
  <p:slideViewPr>
    <p:cSldViewPr>
      <p:cViewPr varScale="1">
        <p:scale>
          <a:sx n="83" d="100"/>
          <a:sy n="83" d="100"/>
        </p:scale>
        <p:origin x="146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01.11.2020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84147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071980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</a:t>
            </a:r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6324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347913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2062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5268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38415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Síla je příčina </a:t>
            </a:r>
            <a:r>
              <a:rPr lang="cs-CZ" b="1" dirty="0" smtClean="0"/>
              <a:t>změny</a:t>
            </a:r>
            <a:r>
              <a:rPr lang="cs-CZ" dirty="0" smtClean="0"/>
              <a:t> </a:t>
            </a:r>
            <a:r>
              <a:rPr lang="cs-CZ" b="1" dirty="0" smtClean="0"/>
              <a:t>pohybu</a:t>
            </a:r>
            <a:r>
              <a:rPr lang="cs-CZ" dirty="0" smtClean="0"/>
              <a:t> těles, těleso můžeme: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82912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Co jsme se dozvěděli minulou hodinu?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Síla vyjadřuje </a:t>
            </a:r>
            <a:r>
              <a:rPr lang="cs-CZ" b="1" dirty="0" smtClean="0"/>
              <a:t>působení jednoho tělesa na druhé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Působení těles je vždy </a:t>
            </a:r>
            <a:r>
              <a:rPr lang="cs-CZ" b="1" dirty="0" smtClean="0"/>
              <a:t>vzájemné</a:t>
            </a:r>
          </a:p>
          <a:p>
            <a:pPr lvl="1">
              <a:buFont typeface="Wingdings" pitchFamily="2" charset="2"/>
              <a:buChar char="Ø"/>
            </a:pPr>
            <a:endParaRPr lang="cs-CZ" b="1" dirty="0"/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druhy sil známe?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Jaké účinky na těleso může mít silové působení?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Pohybové účinky sil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 smtClean="0"/>
              <a:t>Deformační účinky sil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Síla je příčina </a:t>
            </a:r>
            <a:r>
              <a:rPr lang="cs-CZ" b="1" dirty="0" smtClean="0"/>
              <a:t>změny</a:t>
            </a:r>
            <a:r>
              <a:rPr lang="cs-CZ" dirty="0" smtClean="0"/>
              <a:t> </a:t>
            </a:r>
            <a:r>
              <a:rPr lang="cs-CZ" b="1" dirty="0" smtClean="0"/>
              <a:t>pohybu</a:t>
            </a:r>
            <a:r>
              <a:rPr lang="cs-CZ" dirty="0" smtClean="0"/>
              <a:t> těles, těleso můžeme: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u</a:t>
            </a:r>
            <a:r>
              <a:rPr lang="cs-CZ" dirty="0" smtClean="0"/>
              <a:t>vést do pohybu (kopneme do míče)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brzdit nebo urychlit 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měnit směr pohybu (tenisovou pálkou udeříme do míčku)</a:t>
            </a:r>
          </a:p>
          <a:p>
            <a:pPr lvl="2">
              <a:buFont typeface="Wingdings" pitchFamily="2" charset="2"/>
              <a:buChar char="Ø"/>
            </a:pPr>
            <a:r>
              <a:rPr lang="cs-CZ" dirty="0"/>
              <a:t>z</a:t>
            </a:r>
            <a:r>
              <a:rPr lang="cs-CZ" dirty="0" smtClean="0"/>
              <a:t>astavit (chytíme míč)</a:t>
            </a:r>
          </a:p>
          <a:p>
            <a:pPr lvl="2">
              <a:buFont typeface="Wingdings" pitchFamily="2" charset="2"/>
              <a:buChar char="Ø"/>
            </a:pPr>
            <a:endParaRPr lang="cs-CZ" dirty="0" smtClean="0"/>
          </a:p>
          <a:p>
            <a:pPr marL="731520" lvl="2" indent="0"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331913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Můžeme kolem sebe pozorovat účinky gravitační síly? Příklady:</a:t>
            </a:r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396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/>
              <a:t>Můžeme kolem sebe pozorovat účinky gravitační síly? Příklady: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Když spadnu, spadnu dolů na zem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Chodím po zemi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Všechny věci kolem nás se drží na zemi</a:t>
            </a:r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Země působí na všechna tělesa, kolem nás, přitažlivou silou, kterou nazýváme 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Země působí na všechna tělesa, kolem nás, přitažlivou silou, kterou nazýváme </a:t>
            </a:r>
            <a:r>
              <a:rPr lang="cs-CZ" b="1" dirty="0"/>
              <a:t>gravitační </a:t>
            </a:r>
            <a:r>
              <a:rPr lang="cs-CZ" b="1" dirty="0" smtClean="0"/>
              <a:t>síla</a:t>
            </a:r>
            <a:endParaRPr lang="cs-CZ" dirty="0" smtClean="0"/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88869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cs-CZ" dirty="0"/>
              <a:t>Země působí na všechna tělesa, kolem nás, přitažlivou silou, kterou nazýváme </a:t>
            </a:r>
            <a:r>
              <a:rPr lang="cs-CZ" b="1" dirty="0"/>
              <a:t>gravitační </a:t>
            </a:r>
            <a:r>
              <a:rPr lang="cs-CZ" b="1" dirty="0" smtClean="0"/>
              <a:t>síla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dirty="0" smtClean="0"/>
              <a:t>V jakém směru působí Země gravitační silou na těleso?</a:t>
            </a:r>
          </a:p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1"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4" name="Picture 324" descr="gravit_sil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3338" y="1765300"/>
            <a:ext cx="3902075" cy="4251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působí gravitační silou, nazýváme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působí gravitační silou, 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3593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působí gravitační silou, 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určení svislého směru se využívá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2567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Směr, ve kterém Země působí gravitační silou, nazýváme </a:t>
            </a:r>
            <a:r>
              <a:rPr lang="cs-CZ" b="1" dirty="0" smtClean="0">
                <a:solidFill>
                  <a:srgbClr val="3333FF"/>
                </a:solidFill>
              </a:rPr>
              <a:t>svislý směr </a:t>
            </a:r>
            <a:r>
              <a:rPr lang="cs-CZ" dirty="0" smtClean="0"/>
              <a:t>(směr do středu Země)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 určení svislého směru se využívá </a:t>
            </a:r>
            <a:r>
              <a:rPr lang="cs-CZ" b="1" dirty="0" smtClean="0"/>
              <a:t>olovnice</a:t>
            </a: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4" name="Picture 6" descr="olovnic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068960"/>
            <a:ext cx="4032448" cy="299423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74922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  <a:endParaRPr lang="cs-CZ" b="1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každé těleso v něm působí svisle dolů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síla</a:t>
            </a:r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nejen na tělesa na jejím povrchu, ale i na všechna tělesa v jejím okolí, např. na padák, vodopád, letadlo …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To znamená, že okolo Země je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pole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Na každé těleso v něm </a:t>
            </a:r>
            <a:r>
              <a:rPr lang="cs-CZ" dirty="0"/>
              <a:t>působí svisle dolů </a:t>
            </a:r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gravitační síla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Země působí gravitační silou na jablko (jablko spadne ze stromu dolů na zem). Působí jablko na Zemi také gravitační silou?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7002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neměřitelné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749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neměřitelné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hmotu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9389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</a:t>
            </a:r>
            <a:r>
              <a:rPr lang="cs-CZ" dirty="0" smtClean="0"/>
              <a:t>neměřitelné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hmotu</a:t>
            </a:r>
          </a:p>
          <a:p>
            <a:pPr marL="365760" lvl="1" indent="0">
              <a:buNone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jakých těles je gravitační síla jasně patrná?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420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Ve skutečnosti i jablko působí na Zemi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Jen jsou účinky této síly zanedbatelně malé a skoro </a:t>
            </a:r>
            <a:r>
              <a:rPr lang="cs-CZ" dirty="0" smtClean="0"/>
              <a:t>neměřitelné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Ve skutečnosti každé dvě tělesa na sebe působí gravitační silou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Gravitace je schopnost hmoty přitahovat k sobě jinu </a:t>
            </a:r>
            <a:r>
              <a:rPr lang="cs-CZ" dirty="0" smtClean="0"/>
              <a:t>hmotu</a:t>
            </a:r>
          </a:p>
          <a:p>
            <a:pPr marL="365760" lvl="1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U jakých těles je gravitační síla jasně patrná?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Můžeme říci, že čím je těleso těžší, tím je jeho gravitační síla patrnější? (planety)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9233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marL="365760" lvl="1" indent="0">
              <a:buNone/>
            </a:pPr>
            <a:endParaRPr lang="cs-CZ" dirty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18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8662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těles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387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</a:t>
            </a:r>
            <a:r>
              <a:rPr lang="cs-CZ" dirty="0" smtClean="0"/>
              <a:t>těles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Co se týče gravitace Země:</a:t>
            </a:r>
          </a:p>
          <a:p>
            <a:pPr lvl="1">
              <a:buFont typeface="Wingdings" pitchFamily="2" charset="2"/>
              <a:buChar char="Ø"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410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Gravitační síla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Gravitační síla tedy závisí na: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Hmotnosti těles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Na vzájemné vzdálenosti </a:t>
            </a:r>
            <a:r>
              <a:rPr lang="cs-CZ" dirty="0" smtClean="0"/>
              <a:t>těles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Co se týče gravitace Země: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Čím je hmotnost tělesa větší, tím větší gravitační silou na něj Země působí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smtClean="0"/>
              <a:t>Gravitační síla se zmenšuje vzdáleností od Země</a:t>
            </a:r>
          </a:p>
          <a:p>
            <a:pPr>
              <a:buNone/>
            </a:pPr>
            <a:endParaRPr lang="cs-C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265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349</TotalTime>
  <Words>1012</Words>
  <Application>Microsoft Office PowerPoint</Application>
  <PresentationFormat>Předvádění na obrazovce (4:3)</PresentationFormat>
  <Paragraphs>167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39" baseType="lpstr">
      <vt:lpstr>Century Schoolbook</vt:lpstr>
      <vt:lpstr>Wingdings</vt:lpstr>
      <vt:lpstr>Wingdings 2</vt:lpstr>
      <vt:lpstr>Arkýř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  <vt:lpstr>Gravitační síla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Vzájemné působení těles</dc:title>
  <dc:creator>Marcela Šafránková</dc:creator>
  <cp:lastModifiedBy>Marcela Šafránková</cp:lastModifiedBy>
  <cp:revision>108</cp:revision>
  <dcterms:modified xsi:type="dcterms:W3CDTF">2020-11-01T18:01:33Z</dcterms:modified>
</cp:coreProperties>
</file>