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0" r:id="rId3"/>
    <p:sldId id="267" r:id="rId4"/>
    <p:sldId id="277" r:id="rId5"/>
    <p:sldId id="258" r:id="rId6"/>
    <p:sldId id="280" r:id="rId7"/>
    <p:sldId id="281" r:id="rId8"/>
    <p:sldId id="257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3" autoAdjust="0"/>
    <p:restoredTop sz="94660"/>
  </p:normalViewPr>
  <p:slideViewPr>
    <p:cSldViewPr snapToGrid="0">
      <p:cViewPr varScale="1">
        <p:scale>
          <a:sx n="75" d="100"/>
          <a:sy n="75" d="100"/>
        </p:scale>
        <p:origin x="119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1348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105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075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29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5149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523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10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846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546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6629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765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5871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57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8637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0337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063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8550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FFE0FD8-0D9E-48B7-A82B-C8B72FBB33E0}" type="datetimeFigureOut">
              <a:rPr lang="cs-CZ" smtClean="0"/>
              <a:t>23.03.2026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4596A980-4CF8-4D41-91BA-00126155A9D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0555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  <p:sldLayoutId id="214748378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QE5D2hJhacU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s://www.youtube.com/watch?v=6EzMdAskU9M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183C8E-1201-E6CC-F57A-E335E24A8D65}"/>
              </a:ext>
            </a:extLst>
          </p:cNvPr>
          <p:cNvSpPr txBox="1"/>
          <p:nvPr/>
        </p:nvSpPr>
        <p:spPr>
          <a:xfrm>
            <a:off x="3455216" y="0"/>
            <a:ext cx="209754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u="sng" dirty="0"/>
              <a:t>Funk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4A1FADA-479C-F5EA-91A8-AC946C632564}"/>
              </a:ext>
            </a:extLst>
          </p:cNvPr>
          <p:cNvSpPr txBox="1"/>
          <p:nvPr/>
        </p:nvSpPr>
        <p:spPr>
          <a:xfrm>
            <a:off x="6556200" y="1107995"/>
            <a:ext cx="21124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B0F0"/>
                </a:solidFill>
              </a:rPr>
              <a:t>EDUARD</a:t>
            </a:r>
          </a:p>
          <a:p>
            <a:r>
              <a:rPr lang="cs-CZ" sz="2400" dirty="0">
                <a:solidFill>
                  <a:srgbClr val="00B0F0"/>
                </a:solidFill>
              </a:rPr>
              <a:t>HUSTÁK 5.D</a:t>
            </a:r>
          </a:p>
          <a:p>
            <a:endParaRPr lang="cs-CZ" sz="2400" dirty="0">
              <a:solidFill>
                <a:srgbClr val="00B0F0"/>
              </a:solidFill>
            </a:endParaRPr>
          </a:p>
          <a:p>
            <a:r>
              <a:rPr lang="cs-CZ" sz="2400" dirty="0">
                <a:solidFill>
                  <a:srgbClr val="00B0F0"/>
                </a:solidFill>
              </a:rPr>
              <a:t>březen 2026</a:t>
            </a:r>
          </a:p>
        </p:txBody>
      </p:sp>
      <p:pic>
        <p:nvPicPr>
          <p:cNvPr id="7" name="Picture 2" descr="James Brown; Souls?nger; USA - auf der Bonner Museumsmeile">
            <a:extLst>
              <a:ext uri="{FF2B5EF4-FFF2-40B4-BE49-F238E27FC236}">
                <a16:creationId xmlns:a16="http://schemas.microsoft.com/office/drawing/2014/main" id="{C8FA7114-31C7-A071-515C-ADB09B271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0926">
            <a:off x="4210295" y="2752889"/>
            <a:ext cx="4286197" cy="285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039F99C-4AEE-CE7E-4FD3-E57BC5FF8B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42" r="41189"/>
          <a:stretch>
            <a:fillRect/>
          </a:stretch>
        </p:blipFill>
        <p:spPr>
          <a:xfrm rot="297232">
            <a:off x="1351212" y="1029544"/>
            <a:ext cx="3479772" cy="3384819"/>
          </a:xfrm>
          <a:prstGeom prst="rect">
            <a:avLst/>
          </a:prstGeom>
        </p:spPr>
      </p:pic>
      <p:pic>
        <p:nvPicPr>
          <p:cNvPr id="1036" name="Picture 12" descr="Today in Music History: Remembering James Brown on his birthday">
            <a:extLst>
              <a:ext uri="{FF2B5EF4-FFF2-40B4-BE49-F238E27FC236}">
                <a16:creationId xmlns:a16="http://schemas.microsoft.com/office/drawing/2014/main" id="{772E2E91-2F22-ECF1-2F67-8C049668AF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0"/>
          <a:stretch>
            <a:fillRect/>
          </a:stretch>
        </p:blipFill>
        <p:spPr bwMode="auto">
          <a:xfrm rot="20272829">
            <a:off x="1566335" y="4015948"/>
            <a:ext cx="2454515" cy="236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405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curtains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0539AC-5037-4FB6-67EC-3E75ECD6B1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ovéPole 17">
            <a:extLst>
              <a:ext uri="{FF2B5EF4-FFF2-40B4-BE49-F238E27FC236}">
                <a16:creationId xmlns:a16="http://schemas.microsoft.com/office/drawing/2014/main" id="{B3134581-599D-02B8-973A-775827012788}"/>
              </a:ext>
            </a:extLst>
          </p:cNvPr>
          <p:cNvSpPr txBox="1"/>
          <p:nvPr/>
        </p:nvSpPr>
        <p:spPr>
          <a:xfrm>
            <a:off x="3059810" y="404151"/>
            <a:ext cx="27069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Historie funku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7A580205-EDF8-F49E-3C4F-9D996EBC2A5C}"/>
              </a:ext>
            </a:extLst>
          </p:cNvPr>
          <p:cNvSpPr txBox="1"/>
          <p:nvPr/>
        </p:nvSpPr>
        <p:spPr>
          <a:xfrm>
            <a:off x="253118" y="1914215"/>
            <a:ext cx="5180383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vznik v 60.letech v USA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základem je tradiční africká hudba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Hnutí za občanská práva -                 svoboda a volnost amerických černochů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rozšíření mezi bílé obyvatele</a:t>
            </a:r>
          </a:p>
          <a:p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James Brown, A Life in Pictures">
            <a:extLst>
              <a:ext uri="{FF2B5EF4-FFF2-40B4-BE49-F238E27FC236}">
                <a16:creationId xmlns:a16="http://schemas.microsoft.com/office/drawing/2014/main" id="{77DB7031-56CD-57C3-7DC7-746306AD1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755" y="1047715"/>
            <a:ext cx="3344629" cy="540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vortex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3C5B265-5A5A-4C26-1D94-5A777B45171D}"/>
              </a:ext>
            </a:extLst>
          </p:cNvPr>
          <p:cNvSpPr txBox="1"/>
          <p:nvPr/>
        </p:nvSpPr>
        <p:spPr>
          <a:xfrm>
            <a:off x="2677282" y="218341"/>
            <a:ext cx="37986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 znamená „funk“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EF14A41-68F4-AC23-44FF-0CFC195BA579}"/>
              </a:ext>
            </a:extLst>
          </p:cNvPr>
          <p:cNvSpPr txBox="1"/>
          <p:nvPr/>
        </p:nvSpPr>
        <p:spPr>
          <a:xfrm>
            <a:off x="3910718" y="2372906"/>
            <a:ext cx="4999013" cy="1876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původně nesouviselo s hudbou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spíše hanlivé a negativní „funky </a:t>
            </a:r>
            <a:r>
              <a:rPr lang="cs-CZ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fish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 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odlišnost, podivnost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 pohodová hudba 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67BB77D7-25BF-B1FC-41A6-E0F093B7F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90" y="1065362"/>
            <a:ext cx="3202894" cy="5004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26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4C09BCC-E2EA-795A-E0EA-46629707CCC7}"/>
              </a:ext>
            </a:extLst>
          </p:cNvPr>
          <p:cNvSpPr txBox="1"/>
          <p:nvPr/>
        </p:nvSpPr>
        <p:spPr>
          <a:xfrm>
            <a:off x="521434" y="1639874"/>
            <a:ext cx="5002751" cy="3722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silný 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rytmus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 důrazem na první dobu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Groove –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tanec a energie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výrazná 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basová kytara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rytmická elektrická kytara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dechové nástroje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(trubky, saxofony)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elektronické nástroje, syntetizéry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hlas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tvoří rytmus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73533D94-4760-4EC4-1EBE-7AA6657C8018}"/>
              </a:ext>
            </a:extLst>
          </p:cNvPr>
          <p:cNvSpPr txBox="1"/>
          <p:nvPr/>
        </p:nvSpPr>
        <p:spPr>
          <a:xfrm>
            <a:off x="3252097" y="301468"/>
            <a:ext cx="24168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Znaky funku</a:t>
            </a:r>
          </a:p>
        </p:txBody>
      </p:sp>
      <p:pic>
        <p:nvPicPr>
          <p:cNvPr id="1028" name="Picture 4" descr="Funk Corporation přivezou do Hostivice vše co je funky! – MĚSTSKÉ PIVNÍ  SLAVNOSTI HOSTIVICE – 1. a 2. září 2023">
            <a:extLst>
              <a:ext uri="{FF2B5EF4-FFF2-40B4-BE49-F238E27FC236}">
                <a16:creationId xmlns:a16="http://schemas.microsoft.com/office/drawing/2014/main" id="{0DC8F374-6362-6AD2-0ACC-643292E96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641" y="1158529"/>
            <a:ext cx="3293997" cy="468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697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E2F5C9-CE36-30C9-9A09-994516E44B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37CB829E-51F5-1D85-4A28-EE4451D0B45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365"/>
            <a:ext cx="4126459" cy="5475443"/>
          </a:xfrm>
          <a:prstGeom prst="rect">
            <a:avLst/>
          </a:prstGeom>
          <a:noFill/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4D80CED0-C3F7-8E08-025E-6E530004E81B}"/>
              </a:ext>
            </a:extLst>
          </p:cNvPr>
          <p:cNvSpPr txBox="1"/>
          <p:nvPr/>
        </p:nvSpPr>
        <p:spPr>
          <a:xfrm>
            <a:off x="2255771" y="252782"/>
            <a:ext cx="442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James Brown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B6CAC0A9-D74E-F7F6-AB60-50B1683A7E0C}"/>
              </a:ext>
            </a:extLst>
          </p:cNvPr>
          <p:cNvSpPr txBox="1"/>
          <p:nvPr/>
        </p:nvSpPr>
        <p:spPr>
          <a:xfrm>
            <a:off x="4126459" y="886561"/>
            <a:ext cx="4828939" cy="952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zakladatel funku                                   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Papa´s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Got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Brand New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Bag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(1965)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D36EFDC-7064-5892-744D-21B30C74815F}"/>
              </a:ext>
            </a:extLst>
          </p:cNvPr>
          <p:cNvSpPr txBox="1"/>
          <p:nvPr/>
        </p:nvSpPr>
        <p:spPr>
          <a:xfrm>
            <a:off x="2890558" y="4858560"/>
            <a:ext cx="7424779" cy="2799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I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good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 roku 1966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I'm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black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and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I'm</a:t>
            </a: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Proud 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(1968)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„hymna“ černošského hnutí za podporu lidských práv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86555154-F582-5790-3BC9-CBF4735461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4" t="14511" r="36742" b="16751"/>
          <a:stretch>
            <a:fillRect/>
          </a:stretch>
        </p:blipFill>
        <p:spPr bwMode="auto">
          <a:xfrm>
            <a:off x="6002695" y="2332952"/>
            <a:ext cx="3005279" cy="28688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3319259A-34D5-FC31-2DCF-E54D5E093D5A}"/>
              </a:ext>
            </a:extLst>
          </p:cNvPr>
          <p:cNvSpPr txBox="1"/>
          <p:nvPr/>
        </p:nvSpPr>
        <p:spPr>
          <a:xfrm>
            <a:off x="4126459" y="1839451"/>
            <a:ext cx="19874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https://www.youtube.com/watch?v=QE5D2hJhacU</a:t>
            </a:r>
            <a:endParaRPr lang="cs-CZ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0267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0D1109-AA41-CCCD-8C30-49897BFBC2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B26695E-4B3A-C5DF-56D1-EE74C23639FD}"/>
              </a:ext>
            </a:extLst>
          </p:cNvPr>
          <p:cNvSpPr txBox="1"/>
          <p:nvPr/>
        </p:nvSpPr>
        <p:spPr>
          <a:xfrm>
            <a:off x="396743" y="1102139"/>
            <a:ext cx="5308811" cy="1876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populární po celém světě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George Clinton                                   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skupinami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Parliament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lang="cs-CZ" sz="20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Funkadelic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B8919AF4-27E3-A6BF-128F-4FCDEBABA79E}"/>
              </a:ext>
            </a:extLst>
          </p:cNvPr>
          <p:cNvSpPr txBox="1"/>
          <p:nvPr/>
        </p:nvSpPr>
        <p:spPr>
          <a:xfrm>
            <a:off x="3578894" y="336594"/>
            <a:ext cx="1550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70. léta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111967C0-1A1F-6157-A368-A594247B4F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17" y="2748203"/>
            <a:ext cx="4313801" cy="3177343"/>
          </a:xfrm>
          <a:prstGeom prst="rect">
            <a:avLst/>
          </a:prstGeom>
          <a:noFill/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1F06BB9-9E81-47F7-4A48-6EFB3E8869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641" y="1116647"/>
            <a:ext cx="3291122" cy="4910642"/>
          </a:xfrm>
          <a:prstGeom prst="rect">
            <a:avLst/>
          </a:prstGeom>
          <a:noFill/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D58D6FA-EFA5-5983-1038-E41F66D93B30}"/>
              </a:ext>
            </a:extLst>
          </p:cNvPr>
          <p:cNvSpPr txBox="1"/>
          <p:nvPr/>
        </p:nvSpPr>
        <p:spPr>
          <a:xfrm>
            <a:off x="358958" y="6157474"/>
            <a:ext cx="7990296" cy="491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mnoho kapel dodnes používá funkové nápady a stylové prvky  </a:t>
            </a:r>
          </a:p>
        </p:txBody>
      </p:sp>
    </p:spTree>
    <p:extLst>
      <p:ext uri="{BB962C8B-B14F-4D97-AF65-F5344CB8AC3E}">
        <p14:creationId xmlns:p14="http://schemas.microsoft.com/office/powerpoint/2010/main" val="705277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urtains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7836F3-1BAB-CEA7-90CC-D270B15AF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C40BE92-F095-90C8-81B4-25F140DF9D94}"/>
              </a:ext>
            </a:extLst>
          </p:cNvPr>
          <p:cNvSpPr txBox="1"/>
          <p:nvPr/>
        </p:nvSpPr>
        <p:spPr>
          <a:xfrm>
            <a:off x="3147807" y="5889793"/>
            <a:ext cx="3827327" cy="331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https://www.youtube.com/watch?v=6EzMdAskU9M</a:t>
            </a:r>
            <a:endParaRPr lang="cs-CZ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259B012-6F0D-51FC-FC4A-9B16F50DA399}"/>
              </a:ext>
            </a:extLst>
          </p:cNvPr>
          <p:cNvSpPr txBox="1"/>
          <p:nvPr/>
        </p:nvSpPr>
        <p:spPr>
          <a:xfrm>
            <a:off x="3382411" y="347679"/>
            <a:ext cx="20882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funk u nás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F7B69EF-5E5B-F2CE-118C-64E95C9D0E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5" r="29707" b="-1"/>
          <a:stretch>
            <a:fillRect/>
          </a:stretch>
        </p:blipFill>
        <p:spPr bwMode="auto">
          <a:xfrm>
            <a:off x="1073404" y="1008693"/>
            <a:ext cx="6710025" cy="48013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F54B023F-E011-9099-C13E-B49C57449D11}"/>
              </a:ext>
            </a:extLst>
          </p:cNvPr>
          <p:cNvSpPr txBox="1"/>
          <p:nvPr/>
        </p:nvSpPr>
        <p:spPr>
          <a:xfrm>
            <a:off x="1428584" y="5810028"/>
            <a:ext cx="1825022" cy="491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rok 1999:</a:t>
            </a:r>
          </a:p>
        </p:txBody>
      </p:sp>
    </p:spTree>
    <p:extLst>
      <p:ext uri="{BB962C8B-B14F-4D97-AF65-F5344CB8AC3E}">
        <p14:creationId xmlns:p14="http://schemas.microsoft.com/office/powerpoint/2010/main" val="27573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6E3144-ACE8-05F9-A453-9A51FE8A1C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E1F093C-6019-7AB8-C30F-821F13F90166}"/>
              </a:ext>
            </a:extLst>
          </p:cNvPr>
          <p:cNvSpPr txBox="1"/>
          <p:nvPr/>
        </p:nvSpPr>
        <p:spPr>
          <a:xfrm>
            <a:off x="2909540" y="466195"/>
            <a:ext cx="33756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díky za pozornost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FD3B809-8CDC-B6EB-5F6D-CECDD7A49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3752" y="1822818"/>
            <a:ext cx="3576496" cy="3473622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5A3421D-4489-D4B3-6C0D-A2E818839E0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504" t="35592" r="54132" b="29257"/>
          <a:stretch>
            <a:fillRect/>
          </a:stretch>
        </p:blipFill>
        <p:spPr>
          <a:xfrm rot="585692">
            <a:off x="6510442" y="4123146"/>
            <a:ext cx="2159349" cy="2159349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CDF8126D-2F25-10A3-2CF7-0DD09E5A86B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413" t="29367" r="55868" b="51460"/>
          <a:stretch>
            <a:fillRect/>
          </a:stretch>
        </p:blipFill>
        <p:spPr>
          <a:xfrm rot="20887269">
            <a:off x="413443" y="4237103"/>
            <a:ext cx="2077161" cy="2177265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327EEE52-73D3-49BC-9F72-98FF36A2296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5868" t="29532" r="15207" b="35317"/>
          <a:stretch>
            <a:fillRect/>
          </a:stretch>
        </p:blipFill>
        <p:spPr>
          <a:xfrm>
            <a:off x="7081632" y="228475"/>
            <a:ext cx="1843214" cy="2567623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0B58301C-301C-D79F-F795-A296671AD83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5868" t="29532" r="15207" b="35317"/>
          <a:stretch>
            <a:fillRect/>
          </a:stretch>
        </p:blipFill>
        <p:spPr>
          <a:xfrm rot="20835148">
            <a:off x="1325745" y="585642"/>
            <a:ext cx="1282160" cy="1786066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DD0F0B46-1469-B98D-60F0-88CFED232D9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5868" t="29532" r="15207" b="35317"/>
          <a:stretch>
            <a:fillRect/>
          </a:stretch>
        </p:blipFill>
        <p:spPr>
          <a:xfrm rot="825316">
            <a:off x="211596" y="1822818"/>
            <a:ext cx="1277576" cy="1926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1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r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řidlice">
  <a:themeElements>
    <a:clrScheme name="Břidlic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Břidlic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řidlic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TM04033929[[fn=Břidlice]]</Template>
  <TotalTime>3028</TotalTime>
  <Words>195</Words>
  <Application>Microsoft Office PowerPoint</Application>
  <PresentationFormat>Předvádění na obrazovce (4:3)</PresentationFormat>
  <Paragraphs>40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Arial</vt:lpstr>
      <vt:lpstr>Calisto MT</vt:lpstr>
      <vt:lpstr>Tahoma</vt:lpstr>
      <vt:lpstr>Wingdings 2</vt:lpstr>
      <vt:lpstr>Břidlice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Irča</dc:creator>
  <cp:lastModifiedBy>Havlíčková Lucie</cp:lastModifiedBy>
  <cp:revision>31</cp:revision>
  <dcterms:created xsi:type="dcterms:W3CDTF">2025-02-02T08:57:03Z</dcterms:created>
  <dcterms:modified xsi:type="dcterms:W3CDTF">2026-03-23T10:07:33Z</dcterms:modified>
</cp:coreProperties>
</file>