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98" r:id="rId3"/>
    <p:sldId id="299" r:id="rId4"/>
    <p:sldId id="301" r:id="rId5"/>
    <p:sldId id="300" r:id="rId6"/>
    <p:sldId id="302" r:id="rId7"/>
    <p:sldId id="303" r:id="rId8"/>
    <p:sldId id="304" r:id="rId9"/>
    <p:sldId id="305" r:id="rId10"/>
    <p:sldId id="306" r:id="rId11"/>
    <p:sldId id="296" r:id="rId12"/>
    <p:sldId id="284" r:id="rId13"/>
    <p:sldId id="285" r:id="rId14"/>
    <p:sldId id="307" r:id="rId15"/>
    <p:sldId id="288" r:id="rId16"/>
    <p:sldId id="289" r:id="rId17"/>
    <p:sldId id="290" r:id="rId18"/>
    <p:sldId id="308" r:id="rId19"/>
    <p:sldId id="309" r:id="rId20"/>
    <p:sldId id="310" r:id="rId21"/>
    <p:sldId id="291" r:id="rId22"/>
    <p:sldId id="292" r:id="rId23"/>
    <p:sldId id="293" r:id="rId24"/>
    <p:sldId id="294" r:id="rId25"/>
    <p:sldId id="295" r:id="rId26"/>
    <p:sldId id="311" r:id="rId27"/>
    <p:sldId id="312" r:id="rId28"/>
    <p:sldId id="319" r:id="rId29"/>
    <p:sldId id="313" r:id="rId30"/>
    <p:sldId id="314" r:id="rId31"/>
    <p:sldId id="318" r:id="rId32"/>
    <p:sldId id="323" r:id="rId33"/>
    <p:sldId id="320" r:id="rId34"/>
    <p:sldId id="321" r:id="rId35"/>
    <p:sldId id="324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4660"/>
  </p:normalViewPr>
  <p:slideViewPr>
    <p:cSldViewPr>
      <p:cViewPr varScale="1">
        <p:scale>
          <a:sx n="83" d="100"/>
          <a:sy n="83" d="100"/>
        </p:scale>
        <p:origin x="146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8414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7198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324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4791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2062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5268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8415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Síla je příčina </a:t>
            </a:r>
            <a:r>
              <a:rPr lang="cs-CZ" b="1" dirty="0" smtClean="0"/>
              <a:t>změny</a:t>
            </a:r>
            <a:r>
              <a:rPr lang="cs-CZ" dirty="0" smtClean="0"/>
              <a:t> </a:t>
            </a:r>
            <a:r>
              <a:rPr lang="cs-CZ" b="1" dirty="0" smtClean="0"/>
              <a:t>pohybu</a:t>
            </a:r>
            <a:r>
              <a:rPr lang="cs-CZ" dirty="0" smtClean="0"/>
              <a:t> těles, těleso můžeme: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2912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Síla je příčina </a:t>
            </a:r>
            <a:r>
              <a:rPr lang="cs-CZ" b="1" dirty="0" smtClean="0"/>
              <a:t>změny</a:t>
            </a:r>
            <a:r>
              <a:rPr lang="cs-CZ" dirty="0" smtClean="0"/>
              <a:t> </a:t>
            </a:r>
            <a:r>
              <a:rPr lang="cs-CZ" b="1" dirty="0" smtClean="0"/>
              <a:t>pohybu</a:t>
            </a:r>
            <a:r>
              <a:rPr lang="cs-CZ" dirty="0" smtClean="0"/>
              <a:t> těles, těleso můžeme: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u</a:t>
            </a:r>
            <a:r>
              <a:rPr lang="cs-CZ" dirty="0" smtClean="0"/>
              <a:t>vést do pohybu (kopneme do míče)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brzdit nebo urychlit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měnit směr pohybu (tenisovou pálkou udeříme do míčku)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astavit (chytíme míč)</a:t>
            </a:r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1913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Můžeme kolem sebe pozorovat účinky gravitační síly? Příklady: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396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Můžeme kolem sebe pozorovat účinky gravitační síly? Příklady: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Když </a:t>
            </a:r>
            <a:r>
              <a:rPr lang="cs-CZ" dirty="0" smtClean="0"/>
              <a:t>spadnu, spadnu dolů na zem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Chodím po zemi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Všechny věci kolem nás se drží na </a:t>
            </a:r>
            <a:r>
              <a:rPr lang="cs-CZ" dirty="0" smtClean="0"/>
              <a:t>zemi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Země </a:t>
            </a:r>
            <a:r>
              <a:rPr lang="cs-CZ" dirty="0" smtClean="0"/>
              <a:t>působí na všechna tělesa, kolem </a:t>
            </a:r>
            <a:r>
              <a:rPr lang="cs-CZ" dirty="0" smtClean="0"/>
              <a:t>nás, přitažlivou </a:t>
            </a:r>
            <a:r>
              <a:rPr lang="cs-CZ" dirty="0" smtClean="0"/>
              <a:t>silou, kterou nazýváme 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Země </a:t>
            </a:r>
            <a:r>
              <a:rPr lang="cs-CZ" dirty="0" smtClean="0"/>
              <a:t>působí na všechna tělesa, kolem nás, přitažlivou silou, kterou nazýváme </a:t>
            </a:r>
            <a:r>
              <a:rPr lang="cs-CZ" b="1" dirty="0"/>
              <a:t>gravitační </a:t>
            </a:r>
            <a:r>
              <a:rPr lang="cs-CZ" b="1" dirty="0" smtClean="0"/>
              <a:t>síla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8869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Země působí na všechna tělesa, kolem nás, přitažlivou silou, kterou nazýváme </a:t>
            </a:r>
            <a:r>
              <a:rPr lang="cs-CZ" b="1" dirty="0"/>
              <a:t>gravitační </a:t>
            </a:r>
            <a:r>
              <a:rPr lang="cs-CZ" b="1" dirty="0" smtClean="0"/>
              <a:t>síla</a:t>
            </a:r>
            <a:endParaRPr lang="cs-CZ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V jakém směru působí Země gravitační silou na těleso?</a:t>
            </a:r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Picture 324" descr="gravit_sil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3338" y="1765300"/>
            <a:ext cx="3902075" cy="4251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</a:t>
            </a:r>
            <a:r>
              <a:rPr lang="cs-CZ" dirty="0" smtClean="0"/>
              <a:t>působí gravitační silou, nazýváme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</a:t>
            </a:r>
            <a:r>
              <a:rPr lang="cs-CZ" dirty="0" smtClean="0"/>
              <a:t>působí gravitační silou, </a:t>
            </a:r>
            <a:r>
              <a:rPr lang="cs-CZ" dirty="0" smtClean="0"/>
              <a:t>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359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</a:t>
            </a:r>
            <a:r>
              <a:rPr lang="cs-CZ" dirty="0" smtClean="0"/>
              <a:t>působí gravitační silou, </a:t>
            </a:r>
            <a:r>
              <a:rPr lang="cs-CZ" dirty="0" smtClean="0"/>
              <a:t>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určení svislého směru se </a:t>
            </a:r>
            <a:r>
              <a:rPr lang="cs-CZ" dirty="0" smtClean="0"/>
              <a:t>využívá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256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</a:t>
            </a:r>
            <a:r>
              <a:rPr lang="cs-CZ" dirty="0" smtClean="0"/>
              <a:t>působí gravitační silou, </a:t>
            </a:r>
            <a:r>
              <a:rPr lang="cs-CZ" dirty="0" smtClean="0"/>
              <a:t>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určení svislého směru se využívá </a:t>
            </a:r>
            <a:r>
              <a:rPr lang="cs-CZ" b="1" dirty="0" smtClean="0"/>
              <a:t>olovnice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492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každé těleso v něm </a:t>
            </a:r>
            <a:r>
              <a:rPr lang="cs-CZ" dirty="0" smtClean="0"/>
              <a:t>působí svisle dolů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síla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každé těleso v něm </a:t>
            </a:r>
            <a:r>
              <a:rPr lang="cs-CZ" dirty="0"/>
              <a:t>působí svisle dolů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síla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na </a:t>
            </a:r>
            <a:r>
              <a:rPr lang="cs-CZ" dirty="0" smtClean="0"/>
              <a:t>jablko (jablko spadne ze stromu dolů na zem). </a:t>
            </a:r>
            <a:r>
              <a:rPr lang="cs-CZ" dirty="0" smtClean="0"/>
              <a:t>Působí </a:t>
            </a:r>
            <a:r>
              <a:rPr lang="cs-CZ" dirty="0" smtClean="0"/>
              <a:t>jablko </a:t>
            </a:r>
            <a:r>
              <a:rPr lang="cs-CZ" dirty="0" smtClean="0"/>
              <a:t>na Zemi také gravitační silou?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700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neměřitelné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49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neměřitelné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hmotu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938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</a:t>
            </a:r>
            <a:r>
              <a:rPr lang="cs-CZ" dirty="0" smtClean="0"/>
              <a:t>neměřitelné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hmotu</a:t>
            </a:r>
          </a:p>
          <a:p>
            <a:pPr marL="365760" lvl="1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jakých těles je gravitační síla jasně patrná?</a:t>
            </a: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42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</a:t>
            </a:r>
            <a:r>
              <a:rPr lang="cs-CZ" dirty="0" smtClean="0"/>
              <a:t>neměřitelné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</a:t>
            </a:r>
            <a:r>
              <a:rPr lang="cs-CZ" dirty="0" smtClean="0"/>
              <a:t>hmotu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jakých těles je gravitační síla jasně patrná?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Můžeme říci, že čím je těleso těžší, tím je jeho gravitační síla patrnější? (planety)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923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marL="365760" lvl="1" indent="0">
              <a:buNone/>
            </a:pPr>
            <a:endParaRPr lang="cs-CZ" dirty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18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86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těles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87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</a:t>
            </a:r>
            <a:r>
              <a:rPr lang="cs-CZ" dirty="0" smtClean="0"/>
              <a:t>těles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Co se týče gravitace Země: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410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</a:t>
            </a:r>
            <a:r>
              <a:rPr lang="cs-CZ" dirty="0" smtClean="0"/>
              <a:t>těles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Co se týče gravitace Země: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Čím je hmotnost tělesa větší, tím větší gravitační silou na něj Země působí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Gravitační síla se zmenšuje vzdáleností od Země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26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349</TotalTime>
  <Words>1012</Words>
  <Application>Microsoft Office PowerPoint</Application>
  <PresentationFormat>Předvádění na obrazovce (4:3)</PresentationFormat>
  <Paragraphs>167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9" baseType="lpstr">
      <vt:lpstr>Century Schoolbook</vt:lpstr>
      <vt:lpstr>Wingdings</vt:lpstr>
      <vt:lpstr>Wingdings 2</vt:lpstr>
      <vt:lpstr>Arkýř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Vzájemné působení těles</dc:title>
  <cp:lastModifiedBy>Libuše Čejková</cp:lastModifiedBy>
  <cp:revision>107</cp:revision>
  <dcterms:modified xsi:type="dcterms:W3CDTF">2020-10-30T16:10:15Z</dcterms:modified>
</cp:coreProperties>
</file>