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073A0DAA-6AF3-43AB-8588-CEC1D06C72B9}" styleName="Medium Style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dk1">
              <a:tint val="20000"/>
            </a:schemeClr>
          </a:solidFill>
        </a:fill>
      </a:tcStyle>
    </a:wholeTbl>
    <a:band1H>
      <a:tcStyle>
        <a:tcBdr/>
        <a:fill>
          <a:solidFill>
            <a:schemeClr val="dk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dk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dk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dk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dk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dk1"/>
          </a:solidFill>
        </a:fill>
      </a:tcStyle>
    </a:firstRow>
  </a:tblStyle>
  <a:tblStyle styleId="{9D7B26C5-4107-4FEC-AEDC-1716B250A1EF}" styleName="Light Style 1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tx1">
              <a:alpha val="2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tx1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12700" cmpd="sng">
              <a:solidFill>
                <a:schemeClr val="tx1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12700" cmpd="sng">
              <a:solidFill>
                <a:schemeClr val="tx1"/>
              </a:solidFill>
            </a:ln>
          </a:bottom>
        </a:tcBdr>
        <a:fill>
          <a:noFill/>
        </a:fill>
      </a:tcStyle>
    </a:firstRow>
  </a:tblStyle>
  <a:tblStyle styleId="{3B4B98B0-60AC-42C2-AFA5-B58CD77FA1E5}" styleName="Light Style 1 - Accent 1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12700" cmpd="sng">
              <a:solidFill>
                <a:schemeClr val="accent1"/>
              </a:solidFill>
            </a:ln>
          </a:top>
          <a:bottom>
            <a:ln w="12700" cmpd="sng">
              <a:solidFill>
                <a:schemeClr val="accent1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1">
              <a:alpha val="2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12700" cmpd="sng">
              <a:solidFill>
                <a:schemeClr val="accent1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12700" cmpd="sng">
              <a:solidFill>
                <a:schemeClr val="accent1"/>
              </a:solidFill>
            </a:ln>
          </a:bottom>
        </a:tcBdr>
        <a:fill>
          <a:noFill/>
        </a:fill>
      </a:tcStyle>
    </a:firstRow>
  </a:tblStyle>
  <a:tblStyle styleId="{5940675A-B579-460E-94D1-54222C63F5DA}" styleName="No Style, Table Grid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105" d="100"/>
          <a:sy n="105" d="100"/>
        </p:scale>
        <p:origin x="480" y="108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heme" Target="theme/theme1.xml"/><Relationship Id="rId5" Type="http://schemas.openxmlformats.org/officeDocument/2006/relationships/slide" Target="slides/slide4.xml"/><Relationship Id="rId10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cs-CZ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cs-CZ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614F245-435F-4ED4-95EB-750A7A17DE45}" type="datetimeFigureOut">
              <a:rPr lang="cs-CZ" smtClean="0"/>
              <a:t>14.06.2021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FCFFCAD-AD4E-4E72-91E7-80A3C1021F91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cs-CZ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cs-CZ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614F245-435F-4ED4-95EB-750A7A17DE45}" type="datetimeFigureOut">
              <a:rPr lang="cs-CZ" smtClean="0"/>
              <a:t>14.06.2021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FCFFCAD-AD4E-4E72-91E7-80A3C1021F91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cs-CZ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614F245-435F-4ED4-95EB-750A7A17DE45}" type="datetimeFigureOut">
              <a:rPr lang="cs-CZ" smtClean="0"/>
              <a:t>14.06.2021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FCFFCAD-AD4E-4E72-91E7-80A3C1021F91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cs-CZ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cs-CZ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cs-CZ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614F245-435F-4ED4-95EB-750A7A17DE45}" type="datetimeFigureOut">
              <a:rPr lang="cs-CZ" smtClean="0"/>
              <a:t>14.06.2021</a:t>
            </a:fld>
            <a:endParaRPr 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FCFFCAD-AD4E-4E72-91E7-80A3C1021F91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cs-CZ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cs-CZ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cs-CZ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614F245-435F-4ED4-95EB-750A7A17DE45}" type="datetimeFigureOut">
              <a:rPr lang="cs-CZ" smtClean="0"/>
              <a:t>14.06.2021</a:t>
            </a:fld>
            <a:endParaRPr lang="cs-CZ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FCFFCAD-AD4E-4E72-91E7-80A3C1021F91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cs-CZ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614F245-435F-4ED4-95EB-750A7A17DE45}" type="datetimeFigureOut">
              <a:rPr lang="cs-CZ" smtClean="0"/>
              <a:t>14.06.2021</a:t>
            </a:fld>
            <a:endParaRPr lang="cs-CZ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FCFFCAD-AD4E-4E72-91E7-80A3C1021F91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614F245-435F-4ED4-95EB-750A7A17DE45}" type="datetimeFigureOut">
              <a:rPr lang="cs-CZ" smtClean="0"/>
              <a:t>14.06.2021</a:t>
            </a:fld>
            <a:endParaRPr lang="cs-CZ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FCFFCAD-AD4E-4E72-91E7-80A3C1021F91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cs-CZ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cs-CZ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614F245-435F-4ED4-95EB-750A7A17DE45}" type="datetimeFigureOut">
              <a:rPr lang="cs-CZ" smtClean="0"/>
              <a:t>14.06.2021</a:t>
            </a:fld>
            <a:endParaRPr 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FCFFCAD-AD4E-4E72-91E7-80A3C1021F91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cs-CZ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614F245-435F-4ED4-95EB-750A7A17DE45}" type="datetimeFigureOut">
              <a:rPr lang="cs-CZ" smtClean="0"/>
              <a:t>14.06.2021</a:t>
            </a:fld>
            <a:endParaRPr 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FCFFCAD-AD4E-4E72-91E7-80A3C1021F91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cs-CZ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cs-CZ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614F245-435F-4ED4-95EB-750A7A17DE45}" type="datetimeFigureOut">
              <a:rPr lang="cs-CZ" smtClean="0"/>
              <a:t>14.06.2021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FCFFCAD-AD4E-4E72-91E7-80A3C1021F91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cs-CZ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cs-CZ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614F245-435F-4ED4-95EB-750A7A17DE45}" type="datetimeFigureOut">
              <a:rPr lang="cs-CZ" smtClean="0"/>
              <a:t>14.06.2021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FCFFCAD-AD4E-4E72-91E7-80A3C1021F91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cs-CZ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cs-CZ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614F245-435F-4ED4-95EB-750A7A17DE45}" type="datetimeFigureOut">
              <a:rPr lang="cs-CZ" smtClean="0"/>
              <a:t>14.06.2021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FCFFCAD-AD4E-4E72-91E7-80A3C1021F91}" type="slidenum">
              <a:rPr lang="cs-CZ" smtClean="0"/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cs-CZ" dirty="0" smtClean="0"/>
              <a:t>MATEMATICO</a:t>
            </a:r>
            <a:endParaRPr lang="cs-CZ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cs-CZ" dirty="0" smtClean="0"/>
              <a:t>Matematický poker</a:t>
            </a:r>
            <a:endParaRPr lang="cs-CZ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POMŮCKY</a:t>
            </a:r>
            <a:endParaRPr lang="cs-CZ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 smtClean="0"/>
              <a:t>Papír</a:t>
            </a:r>
          </a:p>
          <a:p>
            <a:r>
              <a:rPr lang="cs-CZ" dirty="0" smtClean="0"/>
              <a:t>Tužka</a:t>
            </a:r>
          </a:p>
          <a:p>
            <a:r>
              <a:rPr lang="cs-CZ" dirty="0" smtClean="0"/>
              <a:t>Sáček s čísly – 52 kartiček s čísly 1 – 13</a:t>
            </a:r>
          </a:p>
          <a:p>
            <a:endParaRPr lang="cs-CZ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CO SI PROCVIČÍME?</a:t>
            </a:r>
            <a:endParaRPr lang="cs-CZ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 smtClean="0"/>
              <a:t>Kombinační schopnosti</a:t>
            </a:r>
          </a:p>
          <a:p>
            <a:r>
              <a:rPr lang="cs-CZ" dirty="0" smtClean="0"/>
              <a:t>Taktiku a strategii</a:t>
            </a:r>
          </a:p>
          <a:p>
            <a:r>
              <a:rPr lang="cs-CZ" dirty="0" smtClean="0"/>
              <a:t>Pohotovost</a:t>
            </a:r>
          </a:p>
          <a:p>
            <a:r>
              <a:rPr lang="cs-CZ" dirty="0" smtClean="0"/>
              <a:t>Pozornost</a:t>
            </a:r>
          </a:p>
          <a:p>
            <a:endParaRPr lang="cs-CZ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PRAVIDLA</a:t>
            </a:r>
            <a:endParaRPr lang="cs-CZ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 smtClean="0"/>
              <a:t>JEDEN Z NÁS VYTAHUJE ZE SÁČKU KARTIČKY S ČÍSLY</a:t>
            </a:r>
          </a:p>
          <a:p>
            <a:r>
              <a:rPr lang="cs-CZ" dirty="0" smtClean="0"/>
              <a:t>VYTÁHNE POSTUPNĚ 25 ČÍSEL</a:t>
            </a:r>
          </a:p>
          <a:p>
            <a:r>
              <a:rPr lang="cs-CZ" dirty="0" smtClean="0"/>
              <a:t>VŠEM JE UKAZUJE</a:t>
            </a:r>
          </a:p>
          <a:p>
            <a:r>
              <a:rPr lang="cs-CZ" dirty="0" smtClean="0"/>
              <a:t>ČÍSLA ZAPISUJEME DO TABULKY 5 X 5</a:t>
            </a:r>
            <a:endParaRPr lang="cs-CZ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BODOVÁNÍ</a:t>
            </a:r>
            <a:endParaRPr lang="cs-CZ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sz="2800" dirty="0" smtClean="0"/>
              <a:t>Umístění čísel se boduje zvlášť v každém </a:t>
            </a:r>
            <a:r>
              <a:rPr lang="cs-CZ" sz="2800" b="1" dirty="0" smtClean="0"/>
              <a:t>řádku, sloupci a obou úhlopříčkách </a:t>
            </a:r>
            <a:r>
              <a:rPr lang="cs-CZ" sz="2800" dirty="0" smtClean="0"/>
              <a:t>podle následujících pravidel:</a:t>
            </a:r>
          </a:p>
          <a:p>
            <a:r>
              <a:rPr lang="cs-CZ" sz="2800" dirty="0" smtClean="0"/>
              <a:t>dvě stejná čísla = 10 bodů</a:t>
            </a:r>
          </a:p>
          <a:p>
            <a:r>
              <a:rPr lang="cs-CZ" sz="2800" dirty="0" smtClean="0"/>
              <a:t>tři stejná čísla = 40 bodů</a:t>
            </a:r>
          </a:p>
          <a:p>
            <a:r>
              <a:rPr lang="cs-CZ" sz="2800" dirty="0" smtClean="0"/>
              <a:t>postupka z pěti čísel (nemusí jít za sebou) = 50 bodů</a:t>
            </a:r>
          </a:p>
          <a:p>
            <a:r>
              <a:rPr lang="cs-CZ" sz="2800" dirty="0" smtClean="0"/>
              <a:t>3x číslo 1 a 2x číslo 13 = 100 bodů</a:t>
            </a:r>
          </a:p>
          <a:p>
            <a:r>
              <a:rPr lang="cs-CZ" sz="2800" dirty="0" smtClean="0"/>
              <a:t>čtyři stejná čísla (poker) = 160 bodů</a:t>
            </a:r>
          </a:p>
          <a:p>
            <a:r>
              <a:rPr lang="cs-CZ" sz="2800" dirty="0" smtClean="0"/>
              <a:t>4x číslo 1 = 200 bodů</a:t>
            </a:r>
          </a:p>
          <a:p>
            <a:endParaRPr lang="cs-CZ" dirty="0" smtClean="0"/>
          </a:p>
          <a:p>
            <a:endParaRPr lang="cs-CZ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Příklad – poker = </a:t>
            </a:r>
            <a:endParaRPr lang="cs-CZ" dirty="0"/>
          </a:p>
        </p:txBody>
      </p:sp>
      <p:graphicFrame>
        <p:nvGraphicFramePr>
          <p:cNvPr id="4" name="Content Placeholder 3"/>
          <p:cNvGraphicFramePr>
            <a:graphicFrameLocks noGrp="1"/>
          </p:cNvGraphicFramePr>
          <p:nvPr>
            <p:ph idx="1"/>
          </p:nvPr>
        </p:nvGraphicFramePr>
        <p:xfrm>
          <a:off x="1403648" y="2060847"/>
          <a:ext cx="6336705" cy="295233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1267341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267341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1267341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1267341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  <a:gridCol w="1267341">
                  <a:extLst>
                    <a:ext uri="{9D8B030D-6E8A-4147-A177-3AD203B41FA5}">
                      <a16:colId xmlns:a16="http://schemas.microsoft.com/office/drawing/2014/main" val="20004"/>
                    </a:ext>
                  </a:extLst>
                </a:gridCol>
              </a:tblGrid>
              <a:tr h="590466">
                <a:tc>
                  <a:txBody>
                    <a:bodyPr/>
                    <a:lstStyle/>
                    <a:p>
                      <a:r>
                        <a:rPr lang="cs-CZ" dirty="0" smtClean="0"/>
                        <a:t>8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7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7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9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8</a:t>
                      </a:r>
                      <a:endParaRPr lang="cs-CZ" dirty="0"/>
                    </a:p>
                  </a:txBody>
                  <a:tcPr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590466">
                <a:tc>
                  <a:txBody>
                    <a:bodyPr/>
                    <a:lstStyle/>
                    <a:p>
                      <a:r>
                        <a:rPr lang="cs-CZ" dirty="0" smtClean="0"/>
                        <a:t>4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6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2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3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5</a:t>
                      </a:r>
                      <a:endParaRPr lang="cs-CZ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590466">
                <a:tc>
                  <a:txBody>
                    <a:bodyPr/>
                    <a:lstStyle/>
                    <a:p>
                      <a:r>
                        <a:rPr lang="cs-CZ" dirty="0" smtClean="0"/>
                        <a:t>1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1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13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1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13</a:t>
                      </a:r>
                      <a:endParaRPr lang="cs-CZ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590466">
                <a:tc>
                  <a:txBody>
                    <a:bodyPr/>
                    <a:lstStyle/>
                    <a:p>
                      <a:r>
                        <a:rPr lang="cs-CZ" dirty="0" smtClean="0"/>
                        <a:t>10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8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4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6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5</a:t>
                      </a:r>
                      <a:endParaRPr lang="cs-CZ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590466">
                <a:tc>
                  <a:txBody>
                    <a:bodyPr/>
                    <a:lstStyle/>
                    <a:p>
                      <a:r>
                        <a:rPr lang="cs-CZ" dirty="0" smtClean="0"/>
                        <a:t>11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11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2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7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6</a:t>
                      </a:r>
                      <a:endParaRPr lang="cs-CZ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</a:tbl>
          </a:graphicData>
        </a:graphic>
      </p:graphicFrame>
      <p:graphicFrame>
        <p:nvGraphicFramePr>
          <p:cNvPr id="5" name="Table 4"/>
          <p:cNvGraphicFramePr>
            <a:graphicFrameLocks noGrp="1"/>
          </p:cNvGraphicFramePr>
          <p:nvPr/>
        </p:nvGraphicFramePr>
        <p:xfrm>
          <a:off x="7956376" y="2132856"/>
          <a:ext cx="792088" cy="3657600"/>
        </p:xfrm>
        <a:graphic>
          <a:graphicData uri="http://schemas.openxmlformats.org/drawingml/2006/table">
            <a:tbl>
              <a:tblPr/>
              <a:tblGrid>
                <a:gridCol w="792088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</a:tblGrid>
              <a:tr h="2952328">
                <a:tc>
                  <a:txBody>
                    <a:bodyPr/>
                    <a:lstStyle/>
                    <a:p>
                      <a:r>
                        <a:rPr lang="cs-CZ" dirty="0" smtClean="0">
                          <a:solidFill>
                            <a:srgbClr val="FF0000"/>
                          </a:solidFill>
                        </a:rPr>
                        <a:t>20 b</a:t>
                      </a:r>
                    </a:p>
                    <a:p>
                      <a:endParaRPr lang="cs-CZ" dirty="0" smtClean="0">
                        <a:solidFill>
                          <a:srgbClr val="FF0000"/>
                        </a:solidFill>
                      </a:endParaRPr>
                    </a:p>
                    <a:p>
                      <a:r>
                        <a:rPr lang="cs-CZ" dirty="0" smtClean="0">
                          <a:solidFill>
                            <a:srgbClr val="FF0000"/>
                          </a:solidFill>
                        </a:rPr>
                        <a:t>50 b</a:t>
                      </a:r>
                    </a:p>
                    <a:p>
                      <a:endParaRPr lang="cs-CZ" dirty="0" smtClean="0">
                        <a:solidFill>
                          <a:srgbClr val="FF0000"/>
                        </a:solidFill>
                      </a:endParaRPr>
                    </a:p>
                    <a:p>
                      <a:r>
                        <a:rPr lang="cs-CZ" dirty="0" smtClean="0">
                          <a:solidFill>
                            <a:srgbClr val="FF0000"/>
                          </a:solidFill>
                        </a:rPr>
                        <a:t>100 b</a:t>
                      </a:r>
                    </a:p>
                    <a:p>
                      <a:endParaRPr lang="cs-CZ" dirty="0" smtClean="0">
                        <a:solidFill>
                          <a:srgbClr val="FF0000"/>
                        </a:solidFill>
                      </a:endParaRPr>
                    </a:p>
                    <a:p>
                      <a:endParaRPr lang="cs-CZ" dirty="0" smtClean="0">
                        <a:solidFill>
                          <a:srgbClr val="FF0000"/>
                        </a:solidFill>
                      </a:endParaRPr>
                    </a:p>
                    <a:p>
                      <a:endParaRPr lang="cs-CZ" dirty="0" smtClean="0">
                        <a:solidFill>
                          <a:srgbClr val="FF0000"/>
                        </a:solidFill>
                      </a:endParaRPr>
                    </a:p>
                    <a:p>
                      <a:endParaRPr lang="cs-CZ" dirty="0" smtClean="0">
                        <a:solidFill>
                          <a:srgbClr val="FF0000"/>
                        </a:solidFill>
                      </a:endParaRPr>
                    </a:p>
                    <a:p>
                      <a:r>
                        <a:rPr lang="cs-CZ" dirty="0" smtClean="0">
                          <a:solidFill>
                            <a:srgbClr val="FF0000"/>
                          </a:solidFill>
                        </a:rPr>
                        <a:t>10 b</a:t>
                      </a:r>
                    </a:p>
                    <a:p>
                      <a:endParaRPr lang="cs-CZ" dirty="0" smtClean="0">
                        <a:solidFill>
                          <a:srgbClr val="FF0000"/>
                        </a:solidFill>
                      </a:endParaRPr>
                    </a:p>
                    <a:p>
                      <a:endParaRPr lang="cs-CZ" dirty="0" smtClean="0">
                        <a:solidFill>
                          <a:srgbClr val="FF0000"/>
                        </a:solidFill>
                      </a:endParaRPr>
                    </a:p>
                    <a:p>
                      <a:endParaRPr lang="cs-CZ" dirty="0">
                        <a:solidFill>
                          <a:srgbClr val="FF0000"/>
                        </a:solidFill>
                      </a:endParaRPr>
                    </a:p>
                  </a:txBody>
                  <a:tcPr>
                    <a:lnL w="12700" cmpd="sng">
                      <a:solidFill>
                        <a:schemeClr val="tx1"/>
                      </a:solidFill>
                      <a:prstDash val="solid"/>
                    </a:lnL>
                    <a:lnR w="12700" cmpd="sng">
                      <a:solidFill>
                        <a:schemeClr val="tx1"/>
                      </a:solidFill>
                      <a:prstDash val="solid"/>
                    </a:lnR>
                    <a:lnT w="12700" cmpd="sng">
                      <a:solidFill>
                        <a:schemeClr val="tx1"/>
                      </a:solidFill>
                      <a:prstDash val="soli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</a:tbl>
          </a:graphicData>
        </a:graphic>
      </p:graphicFrame>
      <p:graphicFrame>
        <p:nvGraphicFramePr>
          <p:cNvPr id="6" name="Table 5"/>
          <p:cNvGraphicFramePr>
            <a:graphicFrameLocks noGrp="1"/>
          </p:cNvGraphicFramePr>
          <p:nvPr/>
        </p:nvGraphicFramePr>
        <p:xfrm>
          <a:off x="8060788" y="4647415"/>
          <a:ext cx="208280" cy="365760"/>
        </p:xfrm>
        <a:graphic>
          <a:graphicData uri="http://schemas.openxmlformats.org/drawingml/2006/table">
            <a:tbl>
              <a:tblPr/>
              <a:tblGrid>
                <a:gridCol w="20828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</a:tblGrid>
              <a:tr h="0">
                <a:tc>
                  <a:txBody>
                    <a:bodyPr/>
                    <a:lstStyle/>
                    <a:p>
                      <a:endParaRPr lang="cs-CZ" dirty="0">
                        <a:solidFill>
                          <a:srgbClr val="FF0000"/>
                        </a:solidFill>
                      </a:endParaRPr>
                    </a:p>
                  </a:txBody>
                  <a:tcPr>
                    <a:lnL w="12700" cmpd="sng">
                      <a:solidFill>
                        <a:schemeClr val="tx1"/>
                      </a:solidFill>
                      <a:prstDash val="solid"/>
                    </a:lnL>
                    <a:lnR w="12700" cmpd="sng">
                      <a:solidFill>
                        <a:schemeClr val="tx1"/>
                      </a:solidFill>
                      <a:prstDash val="solid"/>
                    </a:lnR>
                    <a:lnT w="12700" cmpd="sng">
                      <a:solidFill>
                        <a:schemeClr val="tx1"/>
                      </a:solidFill>
                      <a:prstDash val="solid"/>
                    </a:lnT>
                    <a:lnB w="12700" cmpd="sng">
                      <a:solidFill>
                        <a:schemeClr val="tx1"/>
                      </a:solidFill>
                      <a:prstDash val="soli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</a:tbl>
          </a:graphicData>
        </a:graphic>
      </p:graphicFrame>
      <p:graphicFrame>
        <p:nvGraphicFramePr>
          <p:cNvPr id="8" name="Table 7"/>
          <p:cNvGraphicFramePr>
            <a:graphicFrameLocks noGrp="1"/>
          </p:cNvGraphicFramePr>
          <p:nvPr/>
        </p:nvGraphicFramePr>
        <p:xfrm>
          <a:off x="1392702" y="5416062"/>
          <a:ext cx="6443003" cy="787790"/>
        </p:xfrm>
        <a:graphic>
          <a:graphicData uri="http://schemas.openxmlformats.org/drawingml/2006/table">
            <a:tbl>
              <a:tblPr/>
              <a:tblGrid>
                <a:gridCol w="6443003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</a:tblGrid>
              <a:tr h="787790">
                <a:tc>
                  <a:txBody>
                    <a:bodyPr/>
                    <a:lstStyle/>
                    <a:p>
                      <a:r>
                        <a:rPr lang="cs-CZ" dirty="0" smtClean="0"/>
                        <a:t>                                                  </a:t>
                      </a:r>
                      <a:r>
                        <a:rPr lang="cs-CZ" dirty="0" smtClean="0">
                          <a:solidFill>
                            <a:srgbClr val="FF0000"/>
                          </a:solidFill>
                        </a:rPr>
                        <a:t>10 b                   10 b             40 b</a:t>
                      </a:r>
                    </a:p>
                    <a:p>
                      <a:r>
                        <a:rPr lang="cs-CZ" dirty="0" smtClean="0">
                          <a:solidFill>
                            <a:srgbClr val="FF0000"/>
                          </a:solidFill>
                        </a:rPr>
                        <a:t>Úhlopříčky – 40 b a+</a:t>
                      </a:r>
                      <a:r>
                        <a:rPr lang="cs-CZ" baseline="0" dirty="0" smtClean="0">
                          <a:solidFill>
                            <a:srgbClr val="FF0000"/>
                          </a:solidFill>
                        </a:rPr>
                        <a:t> 10 b: celkem 290 bodů</a:t>
                      </a:r>
                      <a:endParaRPr lang="cs-CZ" dirty="0"/>
                    </a:p>
                  </a:txBody>
                  <a:tcPr>
                    <a:lnL w="12700" cmpd="sng">
                      <a:solidFill>
                        <a:schemeClr val="tx1"/>
                      </a:solidFill>
                      <a:prstDash val="solid"/>
                    </a:lnL>
                    <a:lnR w="12700" cmpd="sng">
                      <a:solidFill>
                        <a:schemeClr val="tx1"/>
                      </a:solidFill>
                      <a:prstDash val="solid"/>
                    </a:lnR>
                    <a:lnT w="12700" cmpd="sng">
                      <a:solidFill>
                        <a:schemeClr val="tx1"/>
                      </a:solidFill>
                      <a:prstDash val="solid"/>
                    </a:lnT>
                    <a:lnB w="12700" cmpd="sng">
                      <a:solidFill>
                        <a:schemeClr val="tx1"/>
                      </a:solidFill>
                      <a:prstDash val="soli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</a:tbl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Připravte si tabulku 5 x 5</a:t>
            </a:r>
            <a:endParaRPr lang="cs-CZ" dirty="0"/>
          </a:p>
        </p:txBody>
      </p:sp>
      <p:graphicFrame>
        <p:nvGraphicFramePr>
          <p:cNvPr id="4" name="Content Placeholder 3"/>
          <p:cNvGraphicFramePr>
            <a:graphicFrameLocks noGrp="1"/>
          </p:cNvGraphicFramePr>
          <p:nvPr>
            <p:ph idx="1"/>
          </p:nvPr>
        </p:nvGraphicFramePr>
        <p:xfrm>
          <a:off x="1475655" y="1844824"/>
          <a:ext cx="6912770" cy="295233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1382554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382554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1382554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1382554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  <a:gridCol w="1382554">
                  <a:extLst>
                    <a:ext uri="{9D8B030D-6E8A-4147-A177-3AD203B41FA5}">
                      <a16:colId xmlns:a16="http://schemas.microsoft.com/office/drawing/2014/main" val="20004"/>
                    </a:ext>
                  </a:extLst>
                </a:gridCol>
              </a:tblGrid>
              <a:tr h="590466"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590466">
                <a:tc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590466">
                <a:tc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590466">
                <a:tc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590466">
                <a:tc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</a:tbl>
          </a:graphicData>
        </a:graphic>
      </p:graphicFrame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37</TotalTime>
  <Words>182</Words>
  <Application>Microsoft Office PowerPoint</Application>
  <PresentationFormat>Předvádění na obrazovce (4:3)</PresentationFormat>
  <Paragraphs>64</Paragraphs>
  <Slides>7</Slides>
  <Notes>0</Notes>
  <HiddenSlides>0</HiddenSlides>
  <MMClips>0</MMClips>
  <ScaleCrop>false</ScaleCrop>
  <HeadingPairs>
    <vt:vector size="6" baseType="variant">
      <vt:variant>
        <vt:lpstr>Použitá písma</vt:lpstr>
      </vt:variant>
      <vt:variant>
        <vt:i4>2</vt:i4>
      </vt:variant>
      <vt:variant>
        <vt:lpstr>Motiv</vt:lpstr>
      </vt:variant>
      <vt:variant>
        <vt:i4>1</vt:i4>
      </vt:variant>
      <vt:variant>
        <vt:lpstr>Nadpisy snímků</vt:lpstr>
      </vt:variant>
      <vt:variant>
        <vt:i4>7</vt:i4>
      </vt:variant>
    </vt:vector>
  </HeadingPairs>
  <TitlesOfParts>
    <vt:vector size="10" baseType="lpstr">
      <vt:lpstr>Arial</vt:lpstr>
      <vt:lpstr>Calibri</vt:lpstr>
      <vt:lpstr>Office Theme</vt:lpstr>
      <vt:lpstr>MATEMATICO</vt:lpstr>
      <vt:lpstr>POMŮCKY</vt:lpstr>
      <vt:lpstr>CO SI PROCVIČÍME?</vt:lpstr>
      <vt:lpstr>PRAVIDLA</vt:lpstr>
      <vt:lpstr>BODOVÁNÍ</vt:lpstr>
      <vt:lpstr>Příklad – poker = </vt:lpstr>
      <vt:lpstr>Připravte si tabulku 5 x 5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MATEMATICO</dc:title>
  <dc:creator>Iveta</dc:creator>
  <cp:lastModifiedBy>Radová Iveta</cp:lastModifiedBy>
  <cp:revision>4</cp:revision>
  <dcterms:created xsi:type="dcterms:W3CDTF">2020-11-24T16:29:23Z</dcterms:created>
  <dcterms:modified xsi:type="dcterms:W3CDTF">2021-06-14T07:17:20Z</dcterms:modified>
</cp:coreProperties>
</file>