
<file path=[Content_Types].xml><?xml version="1.0" encoding="utf-8"?>
<Types xmlns="http://schemas.openxmlformats.org/package/2006/content-types">
  <Default Extension="gif" ContentType="image/gif"/>
  <Default Extension="jfif" ContentType="image/jpeg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60" r:id="rId4"/>
    <p:sldId id="258" r:id="rId5"/>
    <p:sldId id="262" r:id="rId6"/>
    <p:sldId id="261" r:id="rId7"/>
    <p:sldId id="259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12/18/2023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12/18/2023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12/18/2023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12/18/2023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12/18/2023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12/18/2023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12/18/2023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12/18/2023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12/18/2023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12/18/2023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edu.ceskatelevize.cz/video/9182-povest-o-praotci-cechovi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s://cs.wikipedia.org/wiki/Vesna" TargetMode="External"/><Relationship Id="rId3" Type="http://schemas.openxmlformats.org/officeDocument/2006/relationships/hyperlink" Target="https://cs.wikipedia.org/wiki/Seznam_hromovl%C3%A1dc%C5%AF" TargetMode="External"/><Relationship Id="rId7" Type="http://schemas.openxmlformats.org/officeDocument/2006/relationships/hyperlink" Target="https://cs.wikipedia.org/wiki/Svarog" TargetMode="External"/><Relationship Id="rId2" Type="http://schemas.openxmlformats.org/officeDocument/2006/relationships/hyperlink" Target="https://cs.wikipedia.org/wiki/Perun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cs.wikipedia.org/wiki/Velk%C3%A1_matka" TargetMode="External"/><Relationship Id="rId5" Type="http://schemas.openxmlformats.org/officeDocument/2006/relationships/hyperlink" Target="https://cs.wikipedia.org/wiki/Moko%C5%A1" TargetMode="External"/><Relationship Id="rId4" Type="http://schemas.openxmlformats.org/officeDocument/2006/relationships/hyperlink" Target="https://cs.wikipedia.org/wiki/Da%C5%BEbog" TargetMode="External"/><Relationship Id="rId9" Type="http://schemas.openxmlformats.org/officeDocument/2006/relationships/hyperlink" Target="https://cs.wikipedia.org/wiki/Morana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f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f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fif"/><Relationship Id="rId2" Type="http://schemas.openxmlformats.org/officeDocument/2006/relationships/image" Target="../media/image14.jf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hyperlink" Target="https://edu.ceskatelevize.cz/video/10896-jak-se-zilo-na-velke-morave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f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fif"/><Relationship Id="rId2" Type="http://schemas.openxmlformats.org/officeDocument/2006/relationships/hyperlink" Target="https://edu.ceskatelevize.cz/video/9440-povest-o-libusi-a-premyslovi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fif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fi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fif"/><Relationship Id="rId2" Type="http://schemas.openxmlformats.org/officeDocument/2006/relationships/hyperlink" Target="https://edu.ceskatelevize.cz/video/9178-povest-o-bruncvikovi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fif"/><Relationship Id="rId4" Type="http://schemas.openxmlformats.org/officeDocument/2006/relationships/image" Target="../media/image24.jf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fif"/><Relationship Id="rId2" Type="http://schemas.openxmlformats.org/officeDocument/2006/relationships/hyperlink" Target="https://edu.ceskatelevize.cz/video/1752-svaty-vojtech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/>
              <a:t>Počátky českého </a:t>
            </a:r>
            <a:r>
              <a:rPr lang="cs-CZ" dirty="0"/>
              <a:t>státu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dirty="0"/>
              <a:t>význam Slovanů a Velké Moravy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dirty="0"/>
              <a:t>nástup prvních doložených přemyslovských knížat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dirty="0"/>
              <a:t>vláda prvních českých králů z rodu Přemyslovců</a:t>
            </a:r>
          </a:p>
        </p:txBody>
      </p:sp>
    </p:spTree>
    <p:extLst>
      <p:ext uri="{BB962C8B-B14F-4D97-AF65-F5344CB8AC3E}">
        <p14:creationId xmlns:p14="http://schemas.microsoft.com/office/powerpoint/2010/main" val="19194290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RANNÝ STŘEDOVĚK NA NAŠEM ÚZEMÍ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b="1" dirty="0"/>
              <a:t>na časové ose se nacházíme 500 n.l. – 1200n.l. neboli 5. – 11. století</a:t>
            </a:r>
          </a:p>
          <a:p>
            <a:r>
              <a:rPr lang="cs-CZ" dirty="0"/>
              <a:t>středověk trval přibližně 1000 let. Začal stěhováním národů. </a:t>
            </a:r>
          </a:p>
          <a:p>
            <a:r>
              <a:rPr lang="cs-CZ" dirty="0"/>
              <a:t>Z tohoto období pochází </a:t>
            </a:r>
            <a:r>
              <a:rPr lang="cs-CZ" b="1" dirty="0"/>
              <a:t>pověst o praotci Čechovi</a:t>
            </a:r>
            <a:r>
              <a:rPr lang="cs-CZ" dirty="0"/>
              <a:t>, který přivedl Slovany do naší vlasti.  Již Keltové, kmen Bójů, ji nazvali Bohemia. </a:t>
            </a:r>
          </a:p>
          <a:p>
            <a:pPr marL="0" indent="0">
              <a:buNone/>
            </a:pPr>
            <a:r>
              <a:rPr lang="cs-CZ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úryvek z knihy Aloise Jiráska: Staré pověsti. </a:t>
            </a:r>
          </a:p>
          <a:p>
            <a:pPr marL="0" indent="0">
              <a:buNone/>
            </a:pPr>
            <a:r>
              <a:rPr lang="cs-CZ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Šli mnoho dní, až došli k vysoké hoře, hoře Říp. Když ráno ještě všichni spali, tak Čech vylezl na horu a rozhlédl se kolem. Pak zvěstoval lidem svým, co viděl a ptal se jich, jak tuto zemi nazvou. Všichni volali, ať ji nazvou Čechovým jménem</a:t>
            </a:r>
            <a:r>
              <a:rPr lang="cs-CZ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Pak začali obdělávat půdu, stavět domy, zkopali louky a nivy a zorali půdu.</a:t>
            </a:r>
            <a:endParaRPr lang="cs-CZ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>
                <a:hlinkClick r:id="rId2"/>
              </a:rPr>
              <a:t>Pověst O praotci Čechovi - ČT </a:t>
            </a:r>
            <a:r>
              <a:rPr lang="cs-CZ" dirty="0" err="1">
                <a:hlinkClick r:id="rId2"/>
              </a:rPr>
              <a:t>edu</a:t>
            </a:r>
            <a:r>
              <a:rPr lang="cs-CZ" dirty="0">
                <a:hlinkClick r:id="rId2"/>
              </a:rPr>
              <a:t> - Česká televize (ceskatelevize.cz)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035129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INDOEVROPSKÉ JAZYKY</a:t>
            </a: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4663" y="2426834"/>
            <a:ext cx="9511935" cy="3834628"/>
          </a:xfrm>
        </p:spPr>
      </p:pic>
    </p:spTree>
    <p:extLst>
      <p:ext uri="{BB962C8B-B14F-4D97-AF65-F5344CB8AC3E}">
        <p14:creationId xmlns:p14="http://schemas.microsoft.com/office/powerpoint/2010/main" val="6920942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Jak žili Slované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/>
              <a:t>Slované žili v rodinách</a:t>
            </a:r>
            <a:r>
              <a:rPr lang="cs-CZ" dirty="0"/>
              <a:t> a měli své vlastní rodinné tradice a zvyky. Rodiny byly pro jejich společnost velmi důležité a měly silné rodinné vazby. Muži se věnovali zemědělství a chovu dobytka, zatímco ženy se staraly o domácnost a výchovu dětí. Slované měli také vlastní způsoby zábavy a relaxace, jako je hudba, tanec, zápasy </a:t>
            </a: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618309"/>
            <a:ext cx="3251200" cy="1938623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7529" y="4075611"/>
            <a:ext cx="5878288" cy="2290354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9303" y="479979"/>
            <a:ext cx="3658538" cy="2076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14613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 CO VĚŘILI SLOVANÉ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u="sng" dirty="0">
                <a:hlinkClick r:id="rId2"/>
              </a:rPr>
              <a:t>Perun</a:t>
            </a:r>
            <a:r>
              <a:rPr lang="cs-CZ" dirty="0"/>
              <a:t> – bůh </a:t>
            </a:r>
            <a:r>
              <a:rPr lang="cs-CZ" dirty="0">
                <a:hlinkClick r:id="rId3" tooltip="Seznam hromovládců"/>
              </a:rPr>
              <a:t>hromu a blesku</a:t>
            </a:r>
            <a:endParaRPr lang="cs-CZ" dirty="0"/>
          </a:p>
          <a:p>
            <a:r>
              <a:rPr lang="cs-CZ" u="sng" dirty="0" err="1">
                <a:hlinkClick r:id="rId4"/>
              </a:rPr>
              <a:t>Dažbog</a:t>
            </a:r>
            <a:r>
              <a:rPr lang="cs-CZ" dirty="0"/>
              <a:t> – sluneční bůh</a:t>
            </a:r>
          </a:p>
          <a:p>
            <a:r>
              <a:rPr lang="cs-CZ" dirty="0" err="1">
                <a:hlinkClick r:id="rId5" tooltip="Mokoš"/>
              </a:rPr>
              <a:t>Mokoš</a:t>
            </a:r>
            <a:r>
              <a:rPr lang="cs-CZ" dirty="0"/>
              <a:t> – bohyně země a vláhy a úrody, slovanská forma </a:t>
            </a:r>
            <a:r>
              <a:rPr lang="cs-CZ" dirty="0">
                <a:hlinkClick r:id="rId6" tooltip="Velká matka"/>
              </a:rPr>
              <a:t>Velké Matky</a:t>
            </a:r>
            <a:endParaRPr lang="cs-CZ" dirty="0"/>
          </a:p>
          <a:p>
            <a:r>
              <a:rPr lang="cs-CZ" dirty="0" err="1">
                <a:hlinkClick r:id="rId7" tooltip="Svarog"/>
              </a:rPr>
              <a:t>Svarog</a:t>
            </a:r>
            <a:r>
              <a:rPr lang="cs-CZ" dirty="0"/>
              <a:t> – nebeský bůh</a:t>
            </a:r>
          </a:p>
          <a:p>
            <a:r>
              <a:rPr lang="cs-CZ" u="sng" dirty="0">
                <a:hlinkClick r:id="rId8"/>
              </a:rPr>
              <a:t>Vesna</a:t>
            </a:r>
            <a:r>
              <a:rPr lang="cs-CZ" dirty="0"/>
              <a:t> – personifikace jara</a:t>
            </a:r>
          </a:p>
          <a:p>
            <a:r>
              <a:rPr lang="cs-CZ" u="sng" dirty="0">
                <a:hlinkClick r:id="rId9"/>
              </a:rPr>
              <a:t>Morana</a:t>
            </a:r>
            <a:r>
              <a:rPr lang="cs-CZ" dirty="0"/>
              <a:t> – kultovní figura a personifikace smrti v západoslovanském folklóru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653451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MAPA, KDE BYLI SLOVANÉ</a:t>
            </a: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5402" y="2055223"/>
            <a:ext cx="9601196" cy="4293326"/>
          </a:xfrm>
        </p:spPr>
      </p:pic>
    </p:spTree>
    <p:extLst>
      <p:ext uri="{BB962C8B-B14F-4D97-AF65-F5344CB8AC3E}">
        <p14:creationId xmlns:p14="http://schemas.microsoft.com/office/powerpoint/2010/main" val="8179277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SLOVANÉ A SÁMŮV KMENOVÝ SVAZ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Na území dnešního Maďarska se usadili Avaři. Neuměli hospodařit, a tak podnikali kočovné nájezdy na Slovany, ze kterých si také dělali zajatce, aby jim sloužili.</a:t>
            </a:r>
          </a:p>
          <a:p>
            <a:r>
              <a:rPr lang="cs-CZ" dirty="0"/>
              <a:t>Slovanům se to nelíbilo, ale nebyli to žádní bojovníci. Slované se nakonec spojili a pod vedením franského kupce Sáma Avary porazili. </a:t>
            </a:r>
          </a:p>
          <a:p>
            <a:r>
              <a:rPr lang="cs-CZ" b="1" dirty="0"/>
              <a:t>Říše Avarů byla zničena v 8. století Karlem Velikým. </a:t>
            </a:r>
          </a:p>
          <a:p>
            <a:r>
              <a:rPr lang="cs-CZ" dirty="0"/>
              <a:t>Sámův kmenový svaz se smrtí Sáma, rozpadl. </a:t>
            </a:r>
          </a:p>
          <a:p>
            <a:endParaRPr lang="cs-CZ" dirty="0"/>
          </a:p>
          <a:p>
            <a:r>
              <a:rPr lang="cs-CZ" dirty="0"/>
              <a:t>Sámo měl 12 slovanských manželek a 37 dětí. Byl to vzdělaný a šikovný obchodník.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0925" y="3718559"/>
            <a:ext cx="1689463" cy="1689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14728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Velká Morava 9. století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Ze slovanských kmenů se postupně utvořila menší knížectví. Vznikla Velká Morava. </a:t>
            </a:r>
          </a:p>
          <a:p>
            <a:r>
              <a:rPr lang="cs-CZ" b="1" i="1" dirty="0"/>
              <a:t>Prvním panovníkem této říše byl kníže Mojmír.</a:t>
            </a:r>
          </a:p>
          <a:p>
            <a:endParaRPr lang="cs-CZ" dirty="0"/>
          </a:p>
          <a:p>
            <a:endParaRPr lang="cs-CZ" dirty="0"/>
          </a:p>
          <a:p>
            <a:pPr marL="0" indent="0">
              <a:buNone/>
            </a:pPr>
            <a:r>
              <a:rPr lang="cs-CZ" dirty="0"/>
              <a:t> 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6720" y="3314065"/>
            <a:ext cx="2943498" cy="2832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7597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Rastislav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/>
              <a:t>Byl to synovec Mojmíra. </a:t>
            </a:r>
          </a:p>
          <a:p>
            <a:r>
              <a:rPr lang="cs-CZ" dirty="0"/>
              <a:t>Rostislav usiloval o to, aby se stalo hlavním náboženstvím křesťanství. </a:t>
            </a:r>
          </a:p>
          <a:p>
            <a:r>
              <a:rPr lang="cs-CZ" dirty="0"/>
              <a:t>Požádal o pomoc byzantského císaře o pomoc. </a:t>
            </a:r>
          </a:p>
          <a:p>
            <a:r>
              <a:rPr lang="cs-CZ" dirty="0"/>
              <a:t>Ten mu poslal dva vzdělané bratry. Konstantina( zvaného Cyrila) a Metoděje.</a:t>
            </a:r>
          </a:p>
          <a:p>
            <a:r>
              <a:rPr lang="cs-CZ" dirty="0"/>
              <a:t>Ti dva šířili </a:t>
            </a:r>
            <a:r>
              <a:rPr lang="cs-CZ" dirty="0" err="1"/>
              <a:t>křesťantství</a:t>
            </a:r>
            <a:r>
              <a:rPr lang="cs-CZ" dirty="0"/>
              <a:t> od roku 863. Pocházeli se Soluně. ( Z Řecka)</a:t>
            </a:r>
          </a:p>
          <a:p>
            <a:r>
              <a:rPr lang="cs-CZ" dirty="0"/>
              <a:t>Mluvili staroslověnštinou. Vytvořili nám první písmo HLAKOLICI. </a:t>
            </a:r>
          </a:p>
          <a:p>
            <a:r>
              <a:rPr lang="cs-CZ" dirty="0"/>
              <a:t>Dochází k šíření křesťanství v původních i nových civilizačních centrech, rozvíjí se románská kultura.</a:t>
            </a:r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9347" y="2556932"/>
            <a:ext cx="1673682" cy="2390775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017" y="627017"/>
            <a:ext cx="3884023" cy="18026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98851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Zánik Velkomoravské říše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Rastislava o trůn ho připravil jeho synovec Rastislav. </a:t>
            </a:r>
          </a:p>
          <a:p>
            <a:r>
              <a:rPr lang="cs-CZ" dirty="0"/>
              <a:t>Za jeho vlády říše vzkvétala. Po smrti Metoděje, byli slovanští kněží vyhnáni a bohoslužby byli opět kázány v latině. </a:t>
            </a:r>
          </a:p>
          <a:p>
            <a:r>
              <a:rPr lang="cs-CZ" dirty="0"/>
              <a:t>Velkomoravská říše zanikla díky kočovným Maďarům. </a:t>
            </a:r>
          </a:p>
          <a:p>
            <a:r>
              <a:rPr lang="cs-CZ" dirty="0"/>
              <a:t>Díky velkým nalezištím však víme, že tato říše opravdu existovala. </a:t>
            </a:r>
          </a:p>
          <a:p>
            <a:r>
              <a:rPr lang="cs-CZ" dirty="0"/>
              <a:t>Začali se stavět kostely v románském slohu. 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5357" y="4885508"/>
            <a:ext cx="4628333" cy="1471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37195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Život na Velké Moravě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/>
              <a:t>Obyčejní lidí žili v zemnicích. Podlahy byly vymazané jílem nebo hlínou. </a:t>
            </a:r>
          </a:p>
          <a:p>
            <a:r>
              <a:rPr lang="cs-CZ" dirty="0"/>
              <a:t>Vznikala hradiště, osady a hradby z kamene a dřeva. </a:t>
            </a:r>
          </a:p>
          <a:p>
            <a:r>
              <a:rPr lang="cs-CZ" dirty="0"/>
              <a:t>Vznikali paláce pro panovníky. Velmoži pomáhali s ochranou říše.</a:t>
            </a:r>
          </a:p>
          <a:p>
            <a:r>
              <a:rPr lang="cs-CZ" dirty="0"/>
              <a:t>Vznikala centra obchodu, duchovního i politického života. </a:t>
            </a:r>
          </a:p>
          <a:p>
            <a:r>
              <a:rPr lang="cs-CZ" dirty="0"/>
              <a:t>Stavěli se kostely. </a:t>
            </a:r>
          </a:p>
          <a:p>
            <a:r>
              <a:rPr lang="cs-CZ" b="1" i="1" dirty="0"/>
              <a:t>Na rozdíl od Keltů se začala používat nová technologie zdiva. Slované začali používat vápno jako pojivo. Vznikla vápenná malta. To byl pokrok. </a:t>
            </a:r>
          </a:p>
          <a:p>
            <a:r>
              <a:rPr lang="cs-CZ" dirty="0">
                <a:hlinkClick r:id="rId2"/>
              </a:rPr>
              <a:t>Jak se žilo na Velké Moravě - ČT </a:t>
            </a:r>
            <a:r>
              <a:rPr lang="cs-CZ" dirty="0" err="1">
                <a:hlinkClick r:id="rId2"/>
              </a:rPr>
              <a:t>edu</a:t>
            </a:r>
            <a:r>
              <a:rPr lang="cs-CZ" dirty="0">
                <a:hlinkClick r:id="rId2"/>
              </a:rPr>
              <a:t> - Česká televize (ceskatelevize.cz)</a:t>
            </a:r>
            <a:endParaRPr lang="cs-CZ" b="1" i="1" dirty="0"/>
          </a:p>
          <a:p>
            <a:pPr marL="0" indent="0">
              <a:buNone/>
            </a:pPr>
            <a:endParaRPr lang="cs-CZ" b="1" i="1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3302" y="1227909"/>
            <a:ext cx="2255521" cy="3106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44877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Změna v životě Slovanů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dirty="0"/>
              <a:t>Rozvíjelo se tedy písemnictví, šperkařství, hrnčířství, rozvíjela se architektura, kultura</a:t>
            </a:r>
          </a:p>
          <a:p>
            <a:r>
              <a:rPr lang="cs-CZ" dirty="0"/>
              <a:t>Rozšiřoval se obchod. Mince však nerazili. Měli plátýnka nebo železné hřivny. </a:t>
            </a:r>
          </a:p>
          <a:p>
            <a:r>
              <a:rPr lang="cs-CZ" dirty="0"/>
              <a:t>Začali věřit v jediného boha. Ježíše Krista. </a:t>
            </a:r>
          </a:p>
          <a:p>
            <a:r>
              <a:rPr lang="cs-CZ" dirty="0"/>
              <a:t>Každý rok si ho připomínáme na Vánoce a Velikonoce. Nějaké pohanské zvyky máme dodnes. </a:t>
            </a:r>
          </a:p>
          <a:p>
            <a:r>
              <a:rPr lang="cs-CZ" dirty="0"/>
              <a:t>Lidé se křesťany stávají přijetím křtu. </a:t>
            </a:r>
          </a:p>
          <a:p>
            <a:r>
              <a:rPr lang="cs-CZ" dirty="0"/>
              <a:t>Konstantin a Metoděj kolem sebe shromáždili své žáky a učedníky kněze. </a:t>
            </a:r>
          </a:p>
          <a:p>
            <a:r>
              <a:rPr lang="cs-CZ" dirty="0"/>
              <a:t>Na bohoslužbu se scházeli v kostele.  </a:t>
            </a:r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8538" y="592183"/>
            <a:ext cx="2595154" cy="1964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67861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Vláda přemyslovských knížat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cs-CZ" b="1" dirty="0"/>
              <a:t>Pověst o Libuši </a:t>
            </a:r>
            <a:endParaRPr lang="cs-CZ" b="1" dirty="0">
              <a:hlinkClick r:id="rId2"/>
            </a:endParaRPr>
          </a:p>
          <a:p>
            <a:r>
              <a:rPr lang="cs-CZ" dirty="0">
                <a:hlinkClick r:id="rId2"/>
              </a:rPr>
              <a:t>Pověst O Libuši a Přemyslovi - ČT </a:t>
            </a:r>
            <a:r>
              <a:rPr lang="cs-CZ" dirty="0" err="1">
                <a:hlinkClick r:id="rId2"/>
              </a:rPr>
              <a:t>edu</a:t>
            </a:r>
            <a:r>
              <a:rPr lang="cs-CZ" dirty="0">
                <a:hlinkClick r:id="rId2"/>
              </a:rPr>
              <a:t> - Česká televize (ceskatelevize.cz)</a:t>
            </a:r>
            <a:endParaRPr lang="cs-CZ" dirty="0"/>
          </a:p>
          <a:p>
            <a:r>
              <a:rPr lang="cs-CZ" i="1" dirty="0"/>
              <a:t>Tady je bájný původ Přemyslovců a našeho hlavního města. </a:t>
            </a:r>
          </a:p>
          <a:p>
            <a:r>
              <a:rPr lang="cs-CZ" i="1" dirty="0"/>
              <a:t>9.století n.l. začal vznikat náš český stát </a:t>
            </a:r>
          </a:p>
          <a:p>
            <a:r>
              <a:rPr lang="cs-CZ" b="1" i="1" dirty="0"/>
              <a:t>První doložený kníže byl Bořivoj. Ten si vzal za manželku Ludmilu. Přesídlil se na dnešní místo Prahy. Šířil se svou manželkou křesťanství. Měli spolu dva syny. Spytihněva a Vratislava. Vratislav měl syna Václava a Boleslava. </a:t>
            </a:r>
          </a:p>
          <a:p>
            <a:endParaRPr lang="cs-CZ" b="1" i="1" dirty="0"/>
          </a:p>
          <a:p>
            <a:endParaRPr lang="cs-CZ" i="1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9834" y="535441"/>
            <a:ext cx="1533525" cy="2390775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31" y="535441"/>
            <a:ext cx="2638698" cy="2021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772053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Vláda přemyslovských knížat</a:t>
            </a: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1783" y="2081349"/>
            <a:ext cx="10110651" cy="4162697"/>
          </a:xfrm>
        </p:spPr>
      </p:pic>
    </p:spTree>
    <p:extLst>
      <p:ext uri="{BB962C8B-B14F-4D97-AF65-F5344CB8AC3E}">
        <p14:creationId xmlns:p14="http://schemas.microsoft.com/office/powerpoint/2010/main" val="294250560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Václav neboli svatý Václav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patron české země, </a:t>
            </a:r>
            <a:r>
              <a:rPr lang="cs-CZ" b="1" i="1" dirty="0"/>
              <a:t>byl zavražděn svým bratrem Boleslavem. 28. září 936</a:t>
            </a:r>
          </a:p>
          <a:p>
            <a:r>
              <a:rPr lang="cs-CZ" b="1" i="1" dirty="0"/>
              <a:t>Tento den slavíme státní svátek </a:t>
            </a:r>
          </a:p>
          <a:p>
            <a:r>
              <a:rPr lang="cs-CZ" dirty="0"/>
              <a:t>Než dospěl, vládla za něho jeho matka Drahomíra.</a:t>
            </a:r>
          </a:p>
          <a:p>
            <a:r>
              <a:rPr lang="cs-CZ" dirty="0"/>
              <a:t>Vychovávala ho jeho babička Ludmila. Drahomíra ji však neměla v lásce, a tak ji nechala uškrtit šálou. Za svou mučednickou smrt byla Ludmila prohlášena za svatou. </a:t>
            </a:r>
          </a:p>
          <a:p>
            <a:r>
              <a:rPr lang="cs-CZ" dirty="0"/>
              <a:t>Podporoval </a:t>
            </a:r>
            <a:r>
              <a:rPr lang="cs-CZ" dirty="0" err="1"/>
              <a:t>křesťantví</a:t>
            </a:r>
            <a:r>
              <a:rPr lang="cs-CZ" dirty="0"/>
              <a:t>, svou zemi chránil, chtěl mír, a tak platil poplatek za mír Východofranské říši. </a:t>
            </a: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297" y="217714"/>
            <a:ext cx="2795452" cy="2173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326292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Boleslav I. </a:t>
            </a:r>
            <a:br>
              <a:rPr lang="cs-CZ" dirty="0"/>
            </a:br>
            <a:r>
              <a:rPr lang="cs-CZ" dirty="0"/>
              <a:t>(Ukrutný)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Odmítl platit poplatek za mír. </a:t>
            </a:r>
          </a:p>
          <a:p>
            <a:r>
              <a:rPr lang="cs-CZ" dirty="0"/>
              <a:t>Byl schopným panovníkem. </a:t>
            </a:r>
          </a:p>
          <a:p>
            <a:r>
              <a:rPr lang="cs-CZ" dirty="0"/>
              <a:t>Za jeho vlády se začaly razit mince. Nazývaly se denáry.</a:t>
            </a:r>
          </a:p>
          <a:p>
            <a:r>
              <a:rPr lang="cs-CZ" dirty="0">
                <a:hlinkClick r:id="rId2"/>
              </a:rPr>
              <a:t>Pověst O Bruncvíkovi - ČT </a:t>
            </a:r>
            <a:r>
              <a:rPr lang="cs-CZ" dirty="0" err="1">
                <a:hlinkClick r:id="rId2"/>
              </a:rPr>
              <a:t>edu</a:t>
            </a:r>
            <a:r>
              <a:rPr lang="cs-CZ" dirty="0">
                <a:hlinkClick r:id="rId2"/>
              </a:rPr>
              <a:t> - Česká televize (ceskatelevize.cz)</a:t>
            </a:r>
            <a:r>
              <a:rPr lang="cs-CZ" dirty="0"/>
              <a:t> </a:t>
            </a:r>
          </a:p>
          <a:p>
            <a:endParaRPr lang="cs-CZ" dirty="0"/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5185" y="700904"/>
            <a:ext cx="3581400" cy="2390775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2833" y="4450872"/>
            <a:ext cx="2066106" cy="1940561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533" y="4632960"/>
            <a:ext cx="2255928" cy="1576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606410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Boleslav II.(Pobožný)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Za jeho vlády český stát vzkvétal.</a:t>
            </a:r>
          </a:p>
          <a:p>
            <a:r>
              <a:rPr lang="cs-CZ" dirty="0"/>
              <a:t>Přemyslovské vládě se nechtěl podrobit mocný rod Slavníkovců, a tak ho Přemyslovci vyvraždili a jejich sídlo v Libici vypálili. </a:t>
            </a:r>
          </a:p>
          <a:p>
            <a:r>
              <a:rPr lang="cs-CZ" dirty="0">
                <a:hlinkClick r:id="rId2"/>
              </a:rPr>
              <a:t>Svatý Vojtěch - ČT </a:t>
            </a:r>
            <a:r>
              <a:rPr lang="cs-CZ" dirty="0" err="1">
                <a:hlinkClick r:id="rId2"/>
              </a:rPr>
              <a:t>edu</a:t>
            </a:r>
            <a:r>
              <a:rPr lang="cs-CZ" dirty="0">
                <a:hlinkClick r:id="rId2"/>
              </a:rPr>
              <a:t> - Česká televize (ceskatelevize.cz)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47909" y="618310"/>
            <a:ext cx="2438400" cy="2098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834045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ka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888</TotalTime>
  <Words>996</Words>
  <Application>Microsoft Office PowerPoint</Application>
  <PresentationFormat>Širokoúhlá obrazovka</PresentationFormat>
  <Paragraphs>89</Paragraphs>
  <Slides>17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20" baseType="lpstr">
      <vt:lpstr>Arial</vt:lpstr>
      <vt:lpstr>Garamond</vt:lpstr>
      <vt:lpstr>Organika</vt:lpstr>
      <vt:lpstr>Počátky českého státu</vt:lpstr>
      <vt:lpstr>RANNÝ STŘEDOVĚK NA NAŠEM ÚZEMÍ</vt:lpstr>
      <vt:lpstr>INDOEVROPSKÉ JAZYKY</vt:lpstr>
      <vt:lpstr>Jak žili Slované</vt:lpstr>
      <vt:lpstr>V CO VĚŘILI SLOVANÉ</vt:lpstr>
      <vt:lpstr>MAPA, KDE BYLI SLOVANÉ</vt:lpstr>
      <vt:lpstr>SLOVANÉ A SÁMŮV KMENOVÝ SVAZ</vt:lpstr>
      <vt:lpstr>Velká Morava 9. století</vt:lpstr>
      <vt:lpstr>Rastislav </vt:lpstr>
      <vt:lpstr>Zánik Velkomoravské říše</vt:lpstr>
      <vt:lpstr>Život na Velké Moravě</vt:lpstr>
      <vt:lpstr>Změna v životě Slovanů</vt:lpstr>
      <vt:lpstr>Vláda přemyslovských knížat</vt:lpstr>
      <vt:lpstr>Vláda přemyslovských knížat</vt:lpstr>
      <vt:lpstr>Václav neboli svatý Václav</vt:lpstr>
      <vt:lpstr>Boleslav I.  (Ukrutný)</vt:lpstr>
      <vt:lpstr>Boleslav II.(Pobožný)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Počátky Českého státu</dc:title>
  <dc:creator>Lucie Havlíčková</dc:creator>
  <cp:lastModifiedBy>Lucie Havlíčková</cp:lastModifiedBy>
  <cp:revision>24</cp:revision>
  <dcterms:created xsi:type="dcterms:W3CDTF">2023-12-17T10:43:44Z</dcterms:created>
  <dcterms:modified xsi:type="dcterms:W3CDTF">2023-12-18T06:58:45Z</dcterms:modified>
</cp:coreProperties>
</file>