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58" r:id="rId5"/>
    <p:sldId id="259" r:id="rId6"/>
    <p:sldId id="263" r:id="rId7"/>
    <p:sldId id="268" r:id="rId8"/>
    <p:sldId id="264" r:id="rId9"/>
    <p:sldId id="265" r:id="rId10"/>
    <p:sldId id="270" r:id="rId11"/>
    <p:sldId id="273" r:id="rId12"/>
    <p:sldId id="269" r:id="rId13"/>
    <p:sldId id="275" r:id="rId14"/>
    <p:sldId id="274" r:id="rId15"/>
    <p:sldId id="276" r:id="rId16"/>
    <p:sldId id="272" r:id="rId17"/>
    <p:sldId id="271" r:id="rId18"/>
    <p:sldId id="257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719" autoAdjust="0"/>
  </p:normalViewPr>
  <p:slideViewPr>
    <p:cSldViewPr snapToGrid="0">
      <p:cViewPr varScale="1">
        <p:scale>
          <a:sx n="81" d="100"/>
          <a:sy n="81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873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0273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730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659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1326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655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1575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977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623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73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183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509E1-E3CE-4E6C-A23C-F2A6DE6DB01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B2FDE-DE5F-4324-9818-C992F11939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4254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ck/a?!&amp;&amp;p=3d38235844ede597JmltdHM9MTY5NzU4NzIwMCZpZ3VpZD0wYWYyZDk5MS1jMTFiLTYxMDEtMThjYi1jOTczYzUxYjZmZjImaW5zaWQ9NTg2NQ&amp;ptn=3&amp;hsh=3&amp;fclid=0af2d991-c11b-6101-18cb-c973c51b6ff2&amp;psq=co+je+to+jing+a+jang&amp;u=a1aHR0cHM6Ly93d3cucmFnYXVpYW4uY3ovcG9zdmF0bmEtZ2VvbWV0cmllLWNvLWplLXRvLWppbi1qYW5nLWNvLWplLWNjaGktYS1vZGt1ZC1wb2NoYXppLWNvLWplLXRhby1rdGVyZS1qZS16YWtsYWRlbS10YW9pc211LXN0YXJvdmVrZS1wcmluY2lweS1jY2hpLWt1bmd1LWpzb3UtcHJhcm9kaWNpLWJvam92ZWhvLXVtZW5pLXRjaGFqLWNpLWEtamFrLw&amp;ntb=1" TargetMode="External"/><Relationship Id="rId2" Type="http://schemas.openxmlformats.org/officeDocument/2006/relationships/hyperlink" Target="https://www.bing.com/ck/a?!&amp;&amp;p=bea12ba93dfce1eeJmltdHM9MTY5NzU4NzIwMCZpZ3VpZD0wYWYyZDk5MS1jMTFiLTYxMDEtMThjYi1jOTczYzUxYjZmZjImaW5zaWQ9NTg1OQ&amp;ptn=3&amp;hsh=3&amp;fclid=0af2d991-c11b-6101-18cb-c973c51b6ff2&amp;psq=co+je+to+jing+a+jang&amp;u=a1aHR0cHM6Ly9jcy53aWtpcGVkaWEub3JnL3dpa2kvSmluX2FfamFuZw&amp;ntb=1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hyperlink" Target="https://www.bing.com/ck/a?!&amp;&amp;p=873d1028bef1f8ccJmltdHM9MTY5NzU4NzIwMCZpZ3VpZD0wYWYyZDk5MS1jMTFiLTYxMDEtMThjYi1jOTczYzUxYjZmZjImaW5zaWQ9NTg2Nw&amp;ptn=3&amp;hsh=3&amp;fclid=0af2d991-c11b-6101-18cb-c973c51b6ff2&amp;psq=co+je+to+jing+a+jang&amp;u=a1aHR0cHM6Ly93d3cucmFnYXVpYW4uY3ovcG9zdmF0bmEtZ2VvbWV0cmllLWNvLWplLXRvLWppbi1qYW5nLWNvLWplLWNjaGktYS1vZGt1ZC1wb2NoYXppLWNvLWplLXRhby1rdGVyZS1qZS16YWtsYWRlbS10YW9pc211LXN0YXJvdmVrZS1wcmluY2lweS1jY2hpLWt1bmd1LWpzb3UtcHJhcm9kaWNpLWJvam92ZWhvLXVtZW5pLXRjaGFqLWNpLWEtamFrLw&amp;ntb=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jpg"/><Relationship Id="rId5" Type="http://schemas.openxmlformats.org/officeDocument/2006/relationships/image" Target="../media/image1.jpg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hyperlink" Target="https://www.youtube.com/watch?v=8saofPqOHTI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10" Type="http://schemas.openxmlformats.org/officeDocument/2006/relationships/image" Target="../media/image33.jpg"/><Relationship Id="rId4" Type="http://schemas.openxmlformats.org/officeDocument/2006/relationships/image" Target="../media/image27.jpg"/><Relationship Id="rId9" Type="http://schemas.openxmlformats.org/officeDocument/2006/relationships/image" Target="../media/image32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ZOhtNmRFv4" TargetMode="External"/><Relationship Id="rId2" Type="http://schemas.openxmlformats.org/officeDocument/2006/relationships/hyperlink" Target="https://www.youtube.com/watch?v=rsvp4wV6K8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Starověká Čína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5000 let př.n.l. 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670" y="4062412"/>
            <a:ext cx="6003234" cy="261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52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mapa Číny</a:t>
            </a:r>
            <a:endParaRPr lang="cs-CZ" b="1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852" y="1825625"/>
            <a:ext cx="10167731" cy="4833592"/>
          </a:xfrm>
        </p:spPr>
      </p:pic>
    </p:spTree>
    <p:extLst>
      <p:ext uri="{BB962C8B-B14F-4D97-AF65-F5344CB8AC3E}">
        <p14:creationId xmlns:p14="http://schemas.microsoft.com/office/powerpoint/2010/main" val="2594640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Yellow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river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– tam to všechno začalo…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774" y="1825625"/>
            <a:ext cx="9114183" cy="4351338"/>
          </a:xfrm>
        </p:spPr>
      </p:pic>
    </p:spTree>
    <p:extLst>
      <p:ext uri="{BB962C8B-B14F-4D97-AF65-F5344CB8AC3E}">
        <p14:creationId xmlns:p14="http://schemas.microsoft.com/office/powerpoint/2010/main" val="2993282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úvod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ú</a:t>
            </a:r>
            <a:r>
              <a:rPr lang="cs-CZ" dirty="0" smtClean="0"/>
              <a:t>vod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t</a:t>
            </a:r>
            <a:r>
              <a:rPr lang="cs-CZ" dirty="0" smtClean="0"/>
              <a:t>voří téměř půl kontinentu</a:t>
            </a:r>
          </a:p>
          <a:p>
            <a:r>
              <a:rPr lang="cs-CZ" dirty="0"/>
              <a:t>m</a:t>
            </a:r>
            <a:r>
              <a:rPr lang="cs-CZ" dirty="0" smtClean="0"/>
              <a:t>á různorodé podnebí i krajinu</a:t>
            </a:r>
          </a:p>
          <a:p>
            <a:r>
              <a:rPr lang="cs-CZ" dirty="0" smtClean="0"/>
              <a:t>Čína má tedy džungli, pouště´, úrodné prérie a hory a zmrzlé pláně</a:t>
            </a:r>
          </a:p>
          <a:p>
            <a:r>
              <a:rPr lang="cs-CZ" dirty="0" smtClean="0"/>
              <a:t>pozorovali přírodu a zjistili, že vše je v rovnováze</a:t>
            </a:r>
          </a:p>
          <a:p>
            <a:r>
              <a:rPr lang="cs-CZ" dirty="0" smtClean="0"/>
              <a:t>země založená na </a:t>
            </a:r>
            <a:r>
              <a:rPr lang="cs-CZ" dirty="0" err="1" smtClean="0"/>
              <a:t>fylozofii</a:t>
            </a:r>
            <a:r>
              <a:rPr lang="cs-CZ" dirty="0" smtClean="0"/>
              <a:t> KAŽDÝ VĚC MÁ SVŮJ PROTIKLAD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Princip Jing a Jang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r>
              <a:rPr lang="cs-CZ" sz="24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Jin a jang jsou dvě spojené části jednoho celku, které se nacházejí v každé živé i neživé části </a:t>
            </a:r>
            <a:r>
              <a:rPr lang="cs-CZ" sz="2400" b="1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vesmíru</a:t>
            </a:r>
            <a:endParaRPr lang="cs-CZ" sz="2400" b="1" u="sng" baseline="300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sz="2400" b="1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Jin představuje tmu, měkkost, ženskost, chlad, prázdnotu, malost, slabost a nehybnost</a:t>
            </a:r>
            <a:endParaRPr lang="cs-CZ" sz="2400" b="1" u="sng" baseline="300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sz="2400" b="1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Jang zahrnuje vlastnost světla, tvrdosti, mužskosti, teplo, velikost, sílu a pohyb</a:t>
            </a:r>
            <a:endParaRPr lang="cs-CZ" sz="2400" b="1" u="sng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886" y="489744"/>
            <a:ext cx="2256183" cy="10668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55" y="-1"/>
            <a:ext cx="4580720" cy="209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454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Utváření císařství</a:t>
            </a:r>
            <a:br>
              <a:rPr lang="cs-CZ" b="1" i="1" dirty="0" smtClean="0"/>
            </a:br>
            <a:r>
              <a:rPr lang="cs-CZ" b="1" i="1" dirty="0" smtClean="0"/>
              <a:t>1500 př. n.l.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</a:t>
            </a:r>
            <a:r>
              <a:rPr lang="cs-CZ" dirty="0" smtClean="0"/>
              <a:t>tředem Číny protéká žlutá řeka a zde se zabydleli první osadníci</a:t>
            </a:r>
          </a:p>
          <a:p>
            <a:r>
              <a:rPr lang="cs-CZ" dirty="0"/>
              <a:t>o</a:t>
            </a:r>
            <a:r>
              <a:rPr lang="cs-CZ" dirty="0" smtClean="0"/>
              <a:t>sadníci se rozrůstali a vyvíjeli, až jim začala vládnout jedna větší rodina z ní se stala dynastie </a:t>
            </a:r>
            <a:r>
              <a:rPr lang="cs-CZ" dirty="0" err="1" smtClean="0"/>
              <a:t>Shang</a:t>
            </a:r>
            <a:r>
              <a:rPr lang="cs-CZ" dirty="0" smtClean="0"/>
              <a:t> (vládla700let )</a:t>
            </a:r>
          </a:p>
          <a:p>
            <a:r>
              <a:rPr lang="cs-CZ" dirty="0"/>
              <a:t> </a:t>
            </a:r>
            <a:r>
              <a:rPr lang="cs-CZ" dirty="0" smtClean="0"/>
              <a:t>vznik dynastie = </a:t>
            </a:r>
            <a:r>
              <a:rPr lang="cs-CZ" b="1" dirty="0" smtClean="0"/>
              <a:t>rodová </a:t>
            </a:r>
            <a:r>
              <a:rPr lang="cs-CZ" b="1" dirty="0"/>
              <a:t>posloupnost vzájemně spřízněných osob (zpravidla potomků v mužské </a:t>
            </a:r>
            <a:r>
              <a:rPr lang="cs-CZ" b="1" dirty="0" smtClean="0"/>
              <a:t>linii)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/>
              <a:t>n</a:t>
            </a:r>
            <a:r>
              <a:rPr lang="cs-CZ" dirty="0" smtClean="0"/>
              <a:t>ásledně ji vystřídala dynastie </a:t>
            </a:r>
            <a:r>
              <a:rPr lang="cs-CZ" dirty="0" err="1" smtClean="0"/>
              <a:t>Zhou</a:t>
            </a:r>
            <a:endParaRPr lang="cs-CZ" dirty="0" smtClean="0"/>
          </a:p>
          <a:p>
            <a:r>
              <a:rPr lang="cs-CZ" dirty="0" smtClean="0"/>
              <a:t>V toto období začaly tyto dynastie válčit proti sobě, začala válka proti všem, toto období se nazývá období válčících států</a:t>
            </a:r>
          </a:p>
          <a:p>
            <a:r>
              <a:rPr lang="cs-CZ" b="1" dirty="0"/>
              <a:t>d</a:t>
            </a:r>
            <a:r>
              <a:rPr lang="cs-CZ" b="1" dirty="0" smtClean="0"/>
              <a:t>ynastie </a:t>
            </a:r>
            <a:r>
              <a:rPr lang="cs-CZ" b="1" dirty="0" err="1" smtClean="0"/>
              <a:t>Chin</a:t>
            </a:r>
            <a:r>
              <a:rPr lang="cs-CZ" b="1" dirty="0" smtClean="0"/>
              <a:t> </a:t>
            </a:r>
            <a:r>
              <a:rPr lang="cs-CZ" dirty="0" smtClean="0"/>
              <a:t>zvítězila a podařilo se jí nastolit císařství </a:t>
            </a:r>
            <a:r>
              <a:rPr lang="cs-CZ" b="1" dirty="0" smtClean="0"/>
              <a:t>Čin neboli Čína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                                                                         (</a:t>
            </a:r>
            <a:r>
              <a:rPr lang="cs-CZ" b="1" i="1" dirty="0" smtClean="0"/>
              <a:t>221 </a:t>
            </a:r>
            <a:r>
              <a:rPr lang="cs-CZ" b="1" i="1" dirty="0" err="1" smtClean="0"/>
              <a:t>př.n.l</a:t>
            </a:r>
            <a:r>
              <a:rPr lang="cs-CZ" b="1" i="1" dirty="0" smtClean="0"/>
              <a:t>)</a:t>
            </a:r>
            <a:endParaRPr lang="cs-CZ" b="1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300" y="0"/>
            <a:ext cx="4076700" cy="182562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121" y="207962"/>
            <a:ext cx="228600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42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Čchin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Š'-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chuang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50504"/>
            <a:ext cx="10515600" cy="5098773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první císař, sjednotil zemi</a:t>
            </a:r>
          </a:p>
          <a:p>
            <a:r>
              <a:rPr lang="cs-CZ" dirty="0" smtClean="0"/>
              <a:t>byl tak mocný, že ho lidé měli za syna nebes, mysleli si, že má nadpozemské schopnosti, všemu poroučel( nebylo mu dovoleno se radovat a smát) </a:t>
            </a:r>
          </a:p>
          <a:p>
            <a:r>
              <a:rPr lang="cs-CZ" dirty="0" smtClean="0"/>
              <a:t>nechal vybudovat silnice, tudíž lidé mohli cestovat, zavedl stejnou měnu, právní systém a stejný druh písma</a:t>
            </a:r>
          </a:p>
          <a:p>
            <a:r>
              <a:rPr lang="cs-CZ" dirty="0" smtClean="0"/>
              <a:t>jednoho dne se učení lidé začali bouřit</a:t>
            </a:r>
          </a:p>
          <a:p>
            <a:r>
              <a:rPr lang="cs-CZ" dirty="0" smtClean="0"/>
              <a:t>nechal je odsoudit k smrti a nechal spálit jejich knihy</a:t>
            </a:r>
          </a:p>
          <a:p>
            <a:r>
              <a:rPr lang="cs-CZ" dirty="0" smtClean="0"/>
              <a:t>císařství začalo být napadáno ze severu, a tak </a:t>
            </a:r>
            <a:r>
              <a:rPr lang="cs-CZ" b="1" dirty="0" smtClean="0"/>
              <a:t>nechal vybudovat čínskou zeď</a:t>
            </a:r>
          </a:p>
          <a:p>
            <a:r>
              <a:rPr lang="cs-CZ" dirty="0" smtClean="0"/>
              <a:t>stavba trvala 2000let, jeho moc ne </a:t>
            </a:r>
            <a:r>
              <a:rPr lang="cs-CZ" dirty="0" smtClean="0">
                <a:sym typeface="Wingdings" panose="05000000000000000000" pitchFamily="2" charset="2"/>
              </a:rPr>
              <a:t> </a:t>
            </a:r>
            <a:endParaRPr lang="cs-CZ" dirty="0" smtClean="0"/>
          </a:p>
          <a:p>
            <a:r>
              <a:rPr lang="cs-CZ" dirty="0" smtClean="0"/>
              <a:t>9m vysoka a 7300m dlouhá(stejně dlouhá je Jižní Amerika)</a:t>
            </a:r>
          </a:p>
          <a:p>
            <a:r>
              <a:rPr lang="cs-CZ" dirty="0" smtClean="0"/>
              <a:t>kdo umřel při stavbě vyčerpáním, byl také pohřben v této zdi (stavěli ji otroci)</a:t>
            </a:r>
          </a:p>
          <a:p>
            <a:r>
              <a:rPr lang="cs-CZ" dirty="0" smtClean="0"/>
              <a:t>Z jednoho koutu císařství se mohli obchodníci dostat na druhý a byli v bezpečí</a:t>
            </a:r>
          </a:p>
          <a:p>
            <a:r>
              <a:rPr lang="cs-CZ" dirty="0" smtClean="0"/>
              <a:t>mrtví věřili, že si a sebou mohou vzít to, co chtějí na onen posmrtný život</a:t>
            </a:r>
          </a:p>
          <a:p>
            <a:r>
              <a:rPr lang="cs-CZ" dirty="0"/>
              <a:t>v</a:t>
            </a:r>
            <a:r>
              <a:rPr lang="cs-CZ" dirty="0" smtClean="0"/>
              <a:t> hrobce tohoto císaře je tedy 8000 soch bojovníků </a:t>
            </a:r>
            <a:r>
              <a:rPr lang="cs-CZ" dirty="0" smtClean="0">
                <a:sym typeface="Wingdings" panose="05000000000000000000" pitchFamily="2" charset="2"/>
              </a:rPr>
              <a:t>a lidí, kteří ho v životě obklopovali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870" y="13597"/>
            <a:ext cx="2673626" cy="188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84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Čínská zeď a Peking </a:t>
            </a:r>
            <a:br>
              <a:rPr lang="cs-CZ" sz="3600" b="1" dirty="0" smtClean="0"/>
            </a:br>
            <a:r>
              <a:rPr lang="cs-CZ" sz="3600" b="1" dirty="0" err="1" smtClean="0"/>
              <a:t>hl.město</a:t>
            </a:r>
            <a:r>
              <a:rPr lang="cs-CZ" sz="3600" b="1" dirty="0" smtClean="0"/>
              <a:t> Číny</a:t>
            </a:r>
            <a:endParaRPr lang="cs-CZ" sz="36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270" y="4191311"/>
            <a:ext cx="5903842" cy="2390776"/>
          </a:xfrm>
          <a:prstGeom prst="rect">
            <a:avLst/>
          </a:prstGeom>
        </p:spPr>
      </p:pic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97" y="1550504"/>
            <a:ext cx="4714460" cy="2314334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97" y="4092230"/>
            <a:ext cx="4803912" cy="239077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958" y="0"/>
            <a:ext cx="5989154" cy="382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631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Konfucius – 551 př.n.l.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n</a:t>
            </a:r>
            <a:r>
              <a:rPr lang="cs-CZ" dirty="0" smtClean="0"/>
              <a:t>arodil se v chudé rodiny, ale miloval vzdělání ( tvrdě pracoval a studoval) </a:t>
            </a:r>
          </a:p>
          <a:p>
            <a:r>
              <a:rPr lang="cs-CZ" dirty="0"/>
              <a:t>s</a:t>
            </a:r>
            <a:r>
              <a:rPr lang="cs-CZ" dirty="0" smtClean="0"/>
              <a:t>tal se z něho ministr jednoho z králů, z věčných nepokojů byl unavený</a:t>
            </a:r>
          </a:p>
          <a:p>
            <a:r>
              <a:rPr lang="cs-CZ" dirty="0"/>
              <a:t>r</a:t>
            </a:r>
            <a:r>
              <a:rPr lang="cs-CZ" dirty="0" smtClean="0"/>
              <a:t>ozhodl se cestovat do jižní části království předávat moudrost </a:t>
            </a:r>
          </a:p>
          <a:p>
            <a:pPr marL="0" indent="0">
              <a:buNone/>
            </a:pPr>
            <a:r>
              <a:rPr lang="cs-CZ" b="1" u="sng" dirty="0"/>
              <a:t>j</a:t>
            </a:r>
            <a:r>
              <a:rPr lang="cs-CZ" b="1" u="sng" dirty="0" smtClean="0"/>
              <a:t>eho učení: </a:t>
            </a:r>
            <a:r>
              <a:rPr lang="cs-CZ" dirty="0" smtClean="0"/>
              <a:t>( vyznáváme ho i dnes) </a:t>
            </a:r>
            <a:r>
              <a:rPr lang="cs-CZ" b="1" dirty="0" smtClean="0"/>
              <a:t>konfucianismus</a:t>
            </a:r>
          </a:p>
          <a:p>
            <a:r>
              <a:rPr lang="cs-CZ" b="1" dirty="0" smtClean="0"/>
              <a:t>úcta k statním</a:t>
            </a:r>
          </a:p>
          <a:p>
            <a:r>
              <a:rPr lang="cs-CZ" b="1" dirty="0"/>
              <a:t>t</a:t>
            </a:r>
            <a:r>
              <a:rPr lang="cs-CZ" b="1" dirty="0" smtClean="0"/>
              <a:t>olerance </a:t>
            </a:r>
          </a:p>
          <a:p>
            <a:r>
              <a:rPr lang="cs-CZ" b="1" dirty="0" smtClean="0"/>
              <a:t>odpuštění </a:t>
            </a:r>
          </a:p>
          <a:p>
            <a:r>
              <a:rPr lang="cs-CZ" b="1" dirty="0" smtClean="0"/>
              <a:t>oddanost</a:t>
            </a:r>
          </a:p>
          <a:p>
            <a:r>
              <a:rPr lang="cs-CZ" b="1" dirty="0" smtClean="0"/>
              <a:t>sebevědomí </a:t>
            </a:r>
          </a:p>
          <a:p>
            <a:r>
              <a:rPr lang="cs-CZ" b="1" dirty="0" smtClean="0"/>
              <a:t>v</a:t>
            </a:r>
            <a:r>
              <a:rPr lang="cs-CZ" b="1" dirty="0"/>
              <a:t>ě</a:t>
            </a:r>
            <a:r>
              <a:rPr lang="cs-CZ" b="1" dirty="0" smtClean="0"/>
              <a:t>rnost </a:t>
            </a:r>
          </a:p>
          <a:p>
            <a:r>
              <a:rPr lang="cs-CZ" b="1" dirty="0" smtClean="0"/>
              <a:t>Povinnost</a:t>
            </a:r>
          </a:p>
          <a:p>
            <a:r>
              <a:rPr lang="cs-CZ" b="1" dirty="0" smtClean="0"/>
              <a:t>uctívání předků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992" y="3746776"/>
            <a:ext cx="4065104" cy="256512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217" y="3428999"/>
            <a:ext cx="3438940" cy="295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4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 náboženství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</a:t>
            </a:r>
            <a:r>
              <a:rPr lang="cs-CZ" dirty="0" smtClean="0"/>
              <a:t>aoismus neboli </a:t>
            </a:r>
            <a:r>
              <a:rPr lang="cs-CZ" dirty="0"/>
              <a:t> "</a:t>
            </a:r>
            <a:r>
              <a:rPr lang="cs-CZ" dirty="0" smtClean="0"/>
              <a:t>cesta„</a:t>
            </a:r>
          </a:p>
          <a:p>
            <a:r>
              <a:rPr lang="cs-CZ" dirty="0" smtClean="0"/>
              <a:t>a buddhismus</a:t>
            </a:r>
            <a:endParaRPr lang="cs-CZ" dirty="0" smtClean="0"/>
          </a:p>
          <a:p>
            <a:r>
              <a:rPr lang="cs-CZ" dirty="0" smtClean="0"/>
              <a:t>vše propojují také s </a:t>
            </a:r>
            <a:r>
              <a:rPr lang="cs-CZ" dirty="0" err="1" smtClean="0"/>
              <a:t>přirodou</a:t>
            </a:r>
            <a:endParaRPr lang="cs-CZ" dirty="0" smtClean="0"/>
          </a:p>
          <a:p>
            <a:r>
              <a:rPr lang="cs-CZ" dirty="0" smtClean="0"/>
              <a:t>a buddhismus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3" y="0"/>
            <a:ext cx="4611964" cy="321033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852" y="3796748"/>
            <a:ext cx="5737983" cy="366753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23" y="3340101"/>
            <a:ext cx="4611964" cy="346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230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Čínský styl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28" y="1568356"/>
            <a:ext cx="2104336" cy="4867309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721" y="4071938"/>
            <a:ext cx="3185423" cy="2552700"/>
          </a:xfr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014" y="4829995"/>
            <a:ext cx="4977733" cy="186785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494" y="1568356"/>
            <a:ext cx="3676650" cy="239077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124" y="1338606"/>
            <a:ext cx="4692650" cy="337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299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70813"/>
            <a:ext cx="4368916" cy="435133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171" y="0"/>
            <a:ext cx="6192810" cy="357292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916" y="3621464"/>
            <a:ext cx="7726065" cy="323653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9413" y="-191547"/>
            <a:ext cx="6031584" cy="376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69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VYNÁLEZY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likni na hedvábí a uvidíš video </a:t>
            </a:r>
            <a:r>
              <a:rPr lang="cs-CZ" dirty="0" smtClean="0">
                <a:sym typeface="Wingdings" panose="05000000000000000000" pitchFamily="2" charset="2"/>
              </a:rPr>
              <a:t>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vynalezli střelný prach ( 1. ohňostroj)</a:t>
            </a:r>
          </a:p>
          <a:p>
            <a:r>
              <a:rPr lang="cs-CZ" dirty="0"/>
              <a:t>p</a:t>
            </a:r>
            <a:r>
              <a:rPr lang="cs-CZ" dirty="0" smtClean="0"/>
              <a:t>orcelán </a:t>
            </a:r>
          </a:p>
          <a:p>
            <a:r>
              <a:rPr lang="cs-CZ" dirty="0" smtClean="0"/>
              <a:t>papírové peníze</a:t>
            </a:r>
          </a:p>
          <a:p>
            <a:r>
              <a:rPr lang="cs-CZ" dirty="0" smtClean="0">
                <a:hlinkClick r:id="rId2"/>
              </a:rPr>
              <a:t>hedvábí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13" y="4577283"/>
            <a:ext cx="3343275" cy="2060229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1144" y="4418083"/>
            <a:ext cx="3480856" cy="232251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588" y="4577283"/>
            <a:ext cx="2447925" cy="216331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16" y="4890052"/>
            <a:ext cx="2523797" cy="169024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158" y="113714"/>
            <a:ext cx="2257425" cy="18188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77937"/>
            <a:ext cx="3200400" cy="209568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841" y="1957648"/>
            <a:ext cx="2631178" cy="235267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87" y="2470207"/>
            <a:ext cx="214312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230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48" y="207390"/>
            <a:ext cx="11783506" cy="665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45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emědělství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4"/>
            <a:ext cx="10515600" cy="4669443"/>
          </a:xfrm>
        </p:spPr>
      </p:pic>
    </p:spTree>
    <p:extLst>
      <p:ext uri="{BB962C8B-B14F-4D97-AF65-F5344CB8AC3E}">
        <p14:creationId xmlns:p14="http://schemas.microsoft.com/office/powerpoint/2010/main" val="3640331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96" y="365124"/>
            <a:ext cx="11189616" cy="6195931"/>
          </a:xfrm>
        </p:spPr>
      </p:pic>
    </p:spTree>
    <p:extLst>
      <p:ext uri="{BB962C8B-B14F-4D97-AF65-F5344CB8AC3E}">
        <p14:creationId xmlns:p14="http://schemas.microsoft.com/office/powerpoint/2010/main" val="12168921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alší vynálezy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kompas (vždy ukazuje na sever)</a:t>
            </a:r>
          </a:p>
          <a:p>
            <a:r>
              <a:rPr lang="cs-CZ" dirty="0" smtClean="0"/>
              <a:t>vynalezli papír a inkoust</a:t>
            </a:r>
          </a:p>
          <a:p>
            <a:r>
              <a:rPr lang="cs-CZ" b="1" dirty="0"/>
              <a:t>z</a:t>
            </a:r>
            <a:r>
              <a:rPr lang="cs-CZ" b="1" dirty="0" smtClean="0"/>
              <a:t>áklady kaligrafie (krasopis)</a:t>
            </a:r>
          </a:p>
          <a:p>
            <a:r>
              <a:rPr lang="cs-CZ" b="1" dirty="0" smtClean="0"/>
              <a:t>piktogramy</a:t>
            </a:r>
          </a:p>
          <a:p>
            <a:r>
              <a:rPr lang="cs-CZ" b="1" dirty="0"/>
              <a:t>H</a:t>
            </a:r>
            <a:r>
              <a:rPr lang="cs-CZ" b="1" dirty="0" smtClean="0"/>
              <a:t>edvábná stezka </a:t>
            </a:r>
            <a:r>
              <a:rPr lang="cs-CZ" dirty="0" smtClean="0"/>
              <a:t>– prodej </a:t>
            </a:r>
            <a:r>
              <a:rPr lang="cs-CZ" dirty="0" err="1" smtClean="0"/>
              <a:t>hedbábí</a:t>
            </a:r>
            <a:r>
              <a:rPr lang="cs-CZ" dirty="0" smtClean="0"/>
              <a:t> do světa</a:t>
            </a:r>
          </a:p>
          <a:p>
            <a:r>
              <a:rPr lang="cs-CZ" b="1" dirty="0" smtClean="0"/>
              <a:t>kupec Marco Polo </a:t>
            </a:r>
            <a:r>
              <a:rPr lang="cs-CZ" dirty="0" smtClean="0"/>
              <a:t>(benátský kupec) cestoval po této stezce prodával hedvábí do celého světa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písmo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234" y="97631"/>
            <a:ext cx="2613991" cy="1583531"/>
          </a:xfrm>
          <a:prstGeom prst="rect">
            <a:avLst/>
          </a:prstGeom>
        </p:spPr>
      </p:pic>
      <p:pic>
        <p:nvPicPr>
          <p:cNvPr id="10" name="Zástupný symbol pro obsah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034" y="223044"/>
            <a:ext cx="1600200" cy="1600200"/>
          </a:xfr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9777" y="2637632"/>
            <a:ext cx="5976594" cy="407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53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Čínská medicína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Pokud má být člověk zdraví, musí být v rovnováze</a:t>
            </a:r>
          </a:p>
          <a:p>
            <a:r>
              <a:rPr lang="cs-CZ" dirty="0"/>
              <a:t>p</a:t>
            </a:r>
            <a:r>
              <a:rPr lang="cs-CZ" dirty="0" smtClean="0"/>
              <a:t>oužívají byliny, ale také akupunkturu</a:t>
            </a:r>
          </a:p>
          <a:p>
            <a:r>
              <a:rPr lang="cs-CZ" dirty="0"/>
              <a:t>n</a:t>
            </a:r>
            <a:r>
              <a:rPr lang="cs-CZ" dirty="0" smtClean="0"/>
              <a:t>ádherné čínské zahrady jako terapie 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599" y="3725576"/>
            <a:ext cx="5712101" cy="2844905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599" y="1343854"/>
            <a:ext cx="5712101" cy="200290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141" y="4871678"/>
            <a:ext cx="3176832" cy="176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6078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Výuková videa: Stroj času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Stroj času Čína 1 </a:t>
            </a:r>
            <a:endParaRPr lang="cs-CZ" dirty="0"/>
          </a:p>
          <a:p>
            <a:r>
              <a:rPr lang="cs-CZ" dirty="0" smtClean="0">
                <a:hlinkClick r:id="rId3"/>
              </a:rPr>
              <a:t>Stroj času Čína 2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Děkuji </a:t>
            </a:r>
            <a:r>
              <a:rPr lang="cs-CZ" smtClean="0"/>
              <a:t>za pozornost </a:t>
            </a:r>
            <a:r>
              <a:rPr lang="cs-CZ" smtClean="0">
                <a:sym typeface="Wingdings" panose="05000000000000000000" pitchFamily="2" charset="2"/>
              </a:rPr>
              <a:t>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287" y="2233612"/>
            <a:ext cx="6767513" cy="407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72849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588</Words>
  <Application>Microsoft Office PowerPoint</Application>
  <PresentationFormat>Širokoúhlá obrazovka</PresentationFormat>
  <Paragraphs>82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Wingdings</vt:lpstr>
      <vt:lpstr>Motiv Office</vt:lpstr>
      <vt:lpstr>Starověká Čína </vt:lpstr>
      <vt:lpstr>mapa Číny</vt:lpstr>
      <vt:lpstr>Yellow river – tam to všechno začalo…</vt:lpstr>
      <vt:lpstr>úvod</vt:lpstr>
      <vt:lpstr>Utváření císařství 1500 př. n.l.</vt:lpstr>
      <vt:lpstr>Čchin Š'-chuang-ti</vt:lpstr>
      <vt:lpstr>Čínská zeď a Peking  hl.město Číny</vt:lpstr>
      <vt:lpstr>Konfucius – 551 př.n.l.</vt:lpstr>
      <vt:lpstr>Další náboženství </vt:lpstr>
      <vt:lpstr>Čínský styl</vt:lpstr>
      <vt:lpstr>Prezentace aplikace PowerPoint</vt:lpstr>
      <vt:lpstr>VYNÁLEZY</vt:lpstr>
      <vt:lpstr>Prezentace aplikace PowerPoint</vt:lpstr>
      <vt:lpstr>zemědělství</vt:lpstr>
      <vt:lpstr>Prezentace aplikace PowerPoint</vt:lpstr>
      <vt:lpstr>další vynálezy</vt:lpstr>
      <vt:lpstr>Čínská medicína</vt:lpstr>
      <vt:lpstr>Výuková videa: Stroj času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Starověká Čína</dc:title>
  <dc:creator>Lucie Havlíčková</dc:creator>
  <cp:lastModifiedBy>Lucie Havlíčková</cp:lastModifiedBy>
  <cp:revision>22</cp:revision>
  <dcterms:created xsi:type="dcterms:W3CDTF">2023-10-19T00:31:55Z</dcterms:created>
  <dcterms:modified xsi:type="dcterms:W3CDTF">2023-10-19T04:04:18Z</dcterms:modified>
</cp:coreProperties>
</file>