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9" r:id="rId10"/>
    <p:sldId id="270" r:id="rId11"/>
    <p:sldId id="263" r:id="rId12"/>
    <p:sldId id="264" r:id="rId13"/>
    <p:sldId id="265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3" r:id="rId34"/>
    <p:sldId id="291" r:id="rId35"/>
    <p:sldId id="294" r:id="rId36"/>
    <p:sldId id="295" r:id="rId37"/>
    <p:sldId id="296" r:id="rId38"/>
    <p:sldId id="292" r:id="rId39"/>
    <p:sldId id="298" r:id="rId40"/>
    <p:sldId id="299" r:id="rId41"/>
    <p:sldId id="300" r:id="rId42"/>
    <p:sldId id="301" r:id="rId4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BED888-B072-47A7-941E-35D58575DF9B}" type="datetimeFigureOut">
              <a:rPr lang="cs-CZ" smtClean="0"/>
              <a:pPr/>
              <a:t>10.10.2020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EEDBEFC-7D89-4309-81C0-9B32FA7582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je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je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 </a:t>
            </a:r>
            <a:r>
              <a:rPr lang="cs-CZ" dirty="0" smtClean="0"/>
              <a:t> </a:t>
            </a: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</a:t>
            </a:r>
            <a:r>
              <a:rPr lang="cs-CZ" dirty="0" smtClean="0"/>
              <a:t>k osobě stojící na nádraží je </a:t>
            </a:r>
          </a:p>
          <a:p>
            <a:pPr lvl="1">
              <a:buNone/>
            </a:pPr>
            <a:r>
              <a:rPr lang="cs-CZ" dirty="0" smtClean="0"/>
              <a:t> </a:t>
            </a:r>
            <a:r>
              <a:rPr lang="cs-CZ" dirty="0" smtClean="0"/>
              <a:t> </a:t>
            </a: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</a:t>
            </a:r>
            <a:r>
              <a:rPr lang="cs-CZ" dirty="0" smtClean="0"/>
              <a:t>k osobě stojící na nádraží je </a:t>
            </a:r>
            <a:r>
              <a:rPr lang="cs-CZ" b="1" dirty="0" smtClean="0"/>
              <a:t> v pohybu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 </a:t>
            </a:r>
            <a:r>
              <a:rPr lang="cs-CZ" dirty="0" smtClean="0"/>
              <a:t> </a:t>
            </a: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</a:t>
            </a:r>
            <a:r>
              <a:rPr lang="cs-CZ" dirty="0" smtClean="0"/>
              <a:t>autě vzhledem k řidiči v autě je 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</a:t>
            </a:r>
            <a:r>
              <a:rPr lang="cs-CZ" b="1" dirty="0" smtClean="0"/>
              <a:t>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</a:t>
            </a:r>
            <a:r>
              <a:rPr lang="cs-CZ" dirty="0" smtClean="0"/>
              <a:t>autě vzhledem k řidiči v autě je  </a:t>
            </a:r>
            <a:r>
              <a:rPr lang="cs-CZ" b="1" dirty="0" smtClean="0"/>
              <a:t>v klidu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</a:t>
            </a:r>
            <a:r>
              <a:rPr lang="cs-CZ" b="1" dirty="0" smtClean="0"/>
              <a:t>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</a:t>
            </a:r>
            <a:r>
              <a:rPr lang="cs-CZ" dirty="0" smtClean="0"/>
              <a:t>autě vzhledem k řidiči v autě je 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vzhledem </a:t>
            </a:r>
            <a:r>
              <a:rPr lang="cs-CZ" dirty="0" smtClean="0"/>
              <a:t>ke chodci na ulici je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Jsou uvedená tělesa v klidu nebo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</a:t>
            </a:r>
            <a:r>
              <a:rPr lang="cs-CZ" dirty="0" smtClean="0"/>
              <a:t> </a:t>
            </a:r>
            <a:r>
              <a:rPr lang="cs-CZ" dirty="0" smtClean="0"/>
              <a:t>vzhledem </a:t>
            </a:r>
            <a:r>
              <a:rPr lang="cs-CZ" dirty="0" smtClean="0"/>
              <a:t>k osobě ve třídě </a:t>
            </a:r>
            <a:r>
              <a:rPr lang="cs-CZ" dirty="0" smtClean="0"/>
              <a:t>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Lavice ve třídě vzhledem k raketě ve vesmíru </a:t>
            </a:r>
            <a:r>
              <a:rPr lang="cs-CZ" dirty="0" smtClean="0"/>
              <a:t>je        </a:t>
            </a:r>
            <a:r>
              <a:rPr lang="cs-CZ" b="1" dirty="0" smtClean="0"/>
              <a:t>v 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cestujícímu ve vlaku je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Sedadlo ve vlaku vzhledem k osobě stojící na nádraží je </a:t>
            </a:r>
            <a:r>
              <a:rPr lang="cs-CZ" b="1" dirty="0" smtClean="0"/>
              <a:t> v </a:t>
            </a:r>
            <a:r>
              <a:rPr lang="cs-CZ" b="1" dirty="0" smtClean="0"/>
              <a:t>pohybu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</a:t>
            </a:r>
            <a:r>
              <a:rPr lang="cs-CZ" dirty="0" smtClean="0"/>
              <a:t>autě vzhledem k řidiči v autě je  </a:t>
            </a:r>
            <a:r>
              <a:rPr lang="cs-CZ" b="1" dirty="0" smtClean="0"/>
              <a:t>v klidu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Řadící páka v jedoucím autě </a:t>
            </a:r>
            <a:r>
              <a:rPr lang="cs-CZ" dirty="0" smtClean="0"/>
              <a:t>vzhledem </a:t>
            </a:r>
            <a:r>
              <a:rPr lang="cs-CZ" dirty="0" smtClean="0"/>
              <a:t>ke chodci na ulici </a:t>
            </a:r>
            <a:r>
              <a:rPr lang="cs-CZ" dirty="0" smtClean="0"/>
              <a:t>je </a:t>
            </a:r>
            <a:r>
              <a:rPr lang="cs-CZ" b="1" dirty="0" smtClean="0"/>
              <a:t>v pohybu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</a:t>
            </a: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Můžeme říci, že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TĚLESO JE V KLIDU NEBO V POHYBU VZHLEDEM K TĚLESU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Můžeme říci, že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TĚLESO JE V KLIDU NEBO V POHYBU VZHLEDEM K TĚLESU, KE KTERÉMU POHYB VZTAHUJEME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jestli je těleso v klidu nebo v pohybu </a:t>
            </a:r>
            <a:r>
              <a:rPr lang="cs-CZ" b="1" dirty="0" smtClean="0"/>
              <a:t>závisí na pozorovateli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tedy chceme určit, zda je těleso je v klidu nebo v pohybu, je třeba pohyb (nebo klid) vztahovat k jinému tělesu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Můžeme říci, že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TĚLESO JE V KLIDU NEBO V POHYBU VZHLEDEM K TĚLESU, KE KTERÉMU POHYB VZTAHUJEME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Pohyb tělesa je </a:t>
            </a:r>
            <a:r>
              <a:rPr lang="cs-CZ" b="1" dirty="0" smtClean="0"/>
              <a:t>relativní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Co znamená, že je těleso v pohybu?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Co znamená, že je těleso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Těleso se pohybuje, když </a:t>
            </a:r>
            <a:r>
              <a:rPr lang="cs-CZ" b="1" dirty="0" smtClean="0"/>
              <a:t>mění</a:t>
            </a:r>
            <a:r>
              <a:rPr lang="cs-CZ" dirty="0" smtClean="0"/>
              <a:t> </a:t>
            </a:r>
            <a:r>
              <a:rPr lang="cs-CZ" dirty="0" smtClean="0"/>
              <a:t>svou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Co znamená, že je těleso v pohybu?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Těleso se pohybuje, když </a:t>
            </a:r>
            <a:r>
              <a:rPr lang="cs-CZ" b="1" dirty="0" smtClean="0"/>
              <a:t>mění</a:t>
            </a:r>
            <a:r>
              <a:rPr lang="cs-CZ" dirty="0" smtClean="0"/>
              <a:t> svou </a:t>
            </a:r>
            <a:r>
              <a:rPr lang="cs-CZ" b="1" dirty="0" smtClean="0"/>
              <a:t>polohu </a:t>
            </a:r>
            <a:r>
              <a:rPr lang="cs-CZ" dirty="0" smtClean="0"/>
              <a:t>vzhledem k jinému tělesu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Jak pohyb popíšeme?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Jak pohyb popíšeme?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Pohyb popíšeme pomocí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Jak pohyb popíšeme?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Pohyb popíšeme pomocí </a:t>
            </a:r>
            <a:r>
              <a:rPr lang="cs-CZ" b="1" dirty="0" smtClean="0"/>
              <a:t>trajektorie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Trajektorie </a:t>
            </a:r>
            <a:r>
              <a:rPr lang="cs-CZ" dirty="0" smtClean="0"/>
              <a:t>je </a:t>
            </a:r>
            <a:r>
              <a:rPr lang="cs-CZ" dirty="0" smtClean="0"/>
              <a:t>geometrická čára, kterou těleso při pohybu opisuje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Délku trajektorie, kterou pohybující se těleso urazí za určitou dobu </a:t>
            </a:r>
            <a:r>
              <a:rPr lang="cs-CZ" dirty="0" smtClean="0"/>
              <a:t>nazýváme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Délku trajektorie, kterou pohybující se těleso urazí za určitou dobu </a:t>
            </a:r>
            <a:r>
              <a:rPr lang="cs-CZ" dirty="0" smtClean="0"/>
              <a:t>nazýváme </a:t>
            </a:r>
            <a:r>
              <a:rPr lang="cs-CZ" b="1" dirty="0" smtClean="0"/>
              <a:t>dráha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5112567" cy="3620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Jedeme k babičce průměrnou rychlostí 50 km za hodinu, babička bydlí 5 km daleko od nás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Pokud odoláme lákadlům na cestě (cukrárna) budeme u babičky za 6 minut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dráha k babičce je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cs-CZ" dirty="0" smtClean="0"/>
              <a:t>To znamená, že ujetá dráha k babičce je 5 km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Zástupný symbol pro obsah 10" descr="Trajekto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4752527" cy="3260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</a:t>
            </a:r>
            <a:r>
              <a:rPr lang="pl-PL" dirty="0" smtClean="0"/>
              <a:t>tvaru trajektorie pohyb rozdělejeme na</a:t>
            </a:r>
            <a:r>
              <a:rPr lang="pl-PL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</a:t>
            </a: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</a:t>
            </a:r>
            <a:r>
              <a:rPr lang="pl-PL" dirty="0" smtClean="0"/>
              <a:t>tvaru trajektorie pohyb rozdělejeme na</a:t>
            </a:r>
            <a:r>
              <a:rPr lang="pl-PL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>
              <a:buNone/>
            </a:pP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</a:t>
            </a:r>
            <a:r>
              <a:rPr lang="pl-PL" dirty="0" smtClean="0"/>
              <a:t>tvaru trajektorie pohyb rozdělejeme na</a:t>
            </a:r>
            <a:r>
              <a:rPr lang="pl-PL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Křivočarý</a:t>
            </a: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</a:t>
            </a:r>
            <a:r>
              <a:rPr lang="pl-PL" dirty="0" smtClean="0"/>
              <a:t>tvaru trajektorie pohyb rozdělejeme na</a:t>
            </a:r>
            <a:r>
              <a:rPr lang="pl-PL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Křivočarý → </a:t>
            </a:r>
            <a:r>
              <a:rPr lang="pl-PL" dirty="0" smtClean="0"/>
              <a:t>těleso se pohybuje po křivce (auto jedoucí k babičce, pohyb puku na ledě, Země obíhající kolem Slunce)</a:t>
            </a:r>
          </a:p>
          <a:p>
            <a:pPr>
              <a:buNone/>
            </a:pP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Podle </a:t>
            </a:r>
            <a:r>
              <a:rPr lang="pl-PL" dirty="0" smtClean="0"/>
              <a:t>tvaru trajektorie pohyb rozdělejeme na</a:t>
            </a:r>
            <a:r>
              <a:rPr lang="pl-PL" dirty="0" smtClean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Přímočarý → </a:t>
            </a:r>
            <a:r>
              <a:rPr lang="pl-PL" dirty="0" smtClean="0"/>
              <a:t>těleso se pohybuje po přímce (jablko padající ze stromu, hrot tužky rýsující úsečku, pohyb pístu injekční stříkačky</a:t>
            </a:r>
            <a:endParaRPr lang="pl-PL" b="1" dirty="0" smtClean="0"/>
          </a:p>
          <a:p>
            <a:pPr lvl="1">
              <a:buFont typeface="Wingdings" pitchFamily="2" charset="2"/>
              <a:buChar char="Ø"/>
            </a:pPr>
            <a:r>
              <a:rPr lang="pl-PL" b="1" dirty="0" smtClean="0"/>
              <a:t>Křivočarý → </a:t>
            </a:r>
            <a:r>
              <a:rPr lang="pl-PL" dirty="0" smtClean="0"/>
              <a:t>těleso se pohybuje po křivce (auto jedoucí k babičce, pohyb puku na ledě, Země obíhající kolem Slunce)</a:t>
            </a:r>
          </a:p>
          <a:p>
            <a:pPr lvl="1">
              <a:buFont typeface="Wingdings" pitchFamily="2" charset="2"/>
              <a:buChar char="Ø"/>
            </a:pPr>
            <a:r>
              <a:rPr lang="pl-PL" dirty="0" smtClean="0"/>
              <a:t>Většina pohybů je křivočarých</a:t>
            </a:r>
          </a:p>
          <a:p>
            <a:pPr>
              <a:buNone/>
            </a:pPr>
            <a:endParaRPr lang="pl-PL" dirty="0" smtClean="0"/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</a:t>
            </a:r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rýsování)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</a:t>
            </a:r>
            <a:r>
              <a:rPr lang="cs-CZ" dirty="0" smtClean="0"/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Otáčivý</a:t>
            </a: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</a:t>
            </a:r>
            <a:r>
              <a:rPr lang="cs-CZ" dirty="0" smtClean="0"/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Otáčivý </a:t>
            </a:r>
            <a:r>
              <a:rPr lang="cs-CZ" dirty="0" smtClean="0"/>
              <a:t>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kružnici</a:t>
            </a:r>
            <a:r>
              <a:rPr lang="cs-CZ" dirty="0" smtClean="0"/>
              <a:t> </a:t>
            </a:r>
            <a:r>
              <a:rPr lang="cs-CZ" dirty="0" smtClean="0"/>
              <a:t>nebo </a:t>
            </a:r>
            <a:r>
              <a:rPr lang="cs-CZ" dirty="0" smtClean="0"/>
              <a:t>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části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kružnice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dráhy</a:t>
            </a:r>
            <a:r>
              <a:rPr lang="cs-CZ" dirty="0" smtClean="0"/>
              <a:t> jednotlivých bodů jsou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různě velké </a:t>
            </a:r>
            <a:r>
              <a:rPr lang="cs-CZ" dirty="0" smtClean="0"/>
              <a:t>(pohyb hodinových ručiček, pohyb šroubováku, pohyb kola u auta)</a:t>
            </a:r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a klid tělesa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Většinou je pohyb velmi složitý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 snadnější popis pohybu rozeznáváme dva základní pohyby: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Posuvný  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stejné trajektorii </a:t>
            </a:r>
            <a:r>
              <a:rPr lang="cs-CZ" dirty="0" smtClean="0"/>
              <a:t>a urazí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stejnou dráhu </a:t>
            </a:r>
            <a:r>
              <a:rPr lang="cs-CZ" dirty="0" smtClean="0"/>
              <a:t>(tužka při rýsování</a:t>
            </a:r>
            <a:r>
              <a:rPr lang="cs-CZ" dirty="0" smtClean="0"/>
              <a:t>)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/>
              <a:t>Otáčivý </a:t>
            </a:r>
            <a:r>
              <a:rPr lang="cs-CZ" dirty="0" smtClean="0"/>
              <a:t>→ </a:t>
            </a:r>
            <a:r>
              <a:rPr lang="cs-CZ" dirty="0" smtClean="0"/>
              <a:t>všechny body tělesa se pohybují 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kružnici</a:t>
            </a:r>
            <a:r>
              <a:rPr lang="cs-CZ" dirty="0" smtClean="0"/>
              <a:t> </a:t>
            </a:r>
            <a:r>
              <a:rPr lang="cs-CZ" dirty="0" smtClean="0"/>
              <a:t>nebo </a:t>
            </a:r>
            <a:r>
              <a:rPr lang="cs-CZ" dirty="0" smtClean="0"/>
              <a:t>po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části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kružnice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dráhy</a:t>
            </a:r>
            <a:r>
              <a:rPr lang="cs-CZ" dirty="0" smtClean="0"/>
              <a:t> jednotlivých bodů jsou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různě velké </a:t>
            </a:r>
            <a:r>
              <a:rPr lang="cs-CZ" dirty="0" smtClean="0"/>
              <a:t>(pohyb hodinových ručiček, pohyb šroubováku, pohyb kola u auta)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Kombinací obou pohybů je </a:t>
            </a:r>
            <a:r>
              <a:rPr lang="cs-CZ" b="1" dirty="0" smtClean="0"/>
              <a:t>pohyb složený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Kola u automobilu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Šroub</a:t>
            </a: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Font typeface="Wingdings" pitchFamily="2" charset="2"/>
              <a:buChar char="Ø"/>
            </a:pPr>
            <a:endParaRPr lang="cs-CZ" b="1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b="1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388</TotalTime>
  <Words>1566</Words>
  <Application>Microsoft Office PowerPoint</Application>
  <PresentationFormat>Předvádění na obrazovce (4:3)</PresentationFormat>
  <Paragraphs>483</Paragraphs>
  <Slides>42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42</vt:i4>
      </vt:variant>
    </vt:vector>
  </HeadingPairs>
  <TitlesOfParts>
    <vt:vector size="43" baseType="lpstr">
      <vt:lpstr>Arkýř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  <vt:lpstr>Pohyb a klid tělesa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Tělesa a látky</dc:title>
  <dc:creator>uživatel</dc:creator>
  <cp:lastModifiedBy>uživatel</cp:lastModifiedBy>
  <cp:revision>146</cp:revision>
  <dcterms:created xsi:type="dcterms:W3CDTF">2020-10-04T15:04:58Z</dcterms:created>
  <dcterms:modified xsi:type="dcterms:W3CDTF">2020-10-10T15:05:22Z</dcterms:modified>
</cp:coreProperties>
</file>