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2" r:id="rId5"/>
    <p:sldId id="263" r:id="rId6"/>
    <p:sldId id="264" r:id="rId7"/>
    <p:sldId id="267" r:id="rId8"/>
    <p:sldId id="266" r:id="rId9"/>
    <p:sldId id="260" r:id="rId10"/>
    <p:sldId id="261" r:id="rId11"/>
    <p:sldId id="268" r:id="rId12"/>
    <p:sldId id="269" r:id="rId13"/>
    <p:sldId id="270" r:id="rId14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můžete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0A47E-A5EB-48A1-8A73-FBCF40A31272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9925-79F5-42BB-9724-A5A1B4F73E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5955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0A47E-A5EB-48A1-8A73-FBCF40A31272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9925-79F5-42BB-9724-A5A1B4F73E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05310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0A47E-A5EB-48A1-8A73-FBCF40A31272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9925-79F5-42BB-9724-A5A1B4F73E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87977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0A47E-A5EB-48A1-8A73-FBCF40A31272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9925-79F5-42BB-9724-A5A1B4F73E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02468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0A47E-A5EB-48A1-8A73-FBCF40A31272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9925-79F5-42BB-9724-A5A1B4F73E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92173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0A47E-A5EB-48A1-8A73-FBCF40A31272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9925-79F5-42BB-9724-A5A1B4F73E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67053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0A47E-A5EB-48A1-8A73-FBCF40A31272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9925-79F5-42BB-9724-A5A1B4F73E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05155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0A47E-A5EB-48A1-8A73-FBCF40A31272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9925-79F5-42BB-9724-A5A1B4F73E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34826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0A47E-A5EB-48A1-8A73-FBCF40A31272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9925-79F5-42BB-9724-A5A1B4F73E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74049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0A47E-A5EB-48A1-8A73-FBCF40A31272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9925-79F5-42BB-9724-A5A1B4F73E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87503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0A47E-A5EB-48A1-8A73-FBCF40A31272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9925-79F5-42BB-9724-A5A1B4F73E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25798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F0A47E-A5EB-48A1-8A73-FBCF40A31272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919925-79F5-42BB-9724-A5A1B4F73E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84203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g"/><Relationship Id="rId3" Type="http://schemas.openxmlformats.org/officeDocument/2006/relationships/image" Target="../media/image14.jpg"/><Relationship Id="rId7" Type="http://schemas.openxmlformats.org/officeDocument/2006/relationships/image" Target="../media/image18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hM9z9DGtBIc" TargetMode="External"/><Relationship Id="rId2" Type="http://schemas.openxmlformats.org/officeDocument/2006/relationships/hyperlink" Target="https://www.youtube.com/watch?v=GOpX53zahF8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Mezopotámie – řeky Eufrat a Tigris (2. pád bez Tigridu) – u nás je doba kamenná (4000 př.n.l.)</a:t>
            </a:r>
            <a:endParaRPr lang="cs-CZ" b="1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903" y="1619794"/>
            <a:ext cx="7036526" cy="4902925"/>
          </a:xfrm>
        </p:spPr>
      </p:pic>
    </p:spTree>
    <p:extLst>
      <p:ext uri="{BB962C8B-B14F-4D97-AF65-F5344CB8AC3E}">
        <p14:creationId xmlns:p14="http://schemas.microsoft.com/office/powerpoint/2010/main" val="29302366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99" y="1690689"/>
            <a:ext cx="9577251" cy="5032328"/>
          </a:xfrm>
        </p:spPr>
      </p:pic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838199" y="548005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cs-CZ" sz="2000" b="1" dirty="0" smtClean="0"/>
              <a:t>- jeden ze sedmi divů světa </a:t>
            </a:r>
            <a:r>
              <a:rPr lang="cs-CZ" sz="2000" b="1" dirty="0" err="1" smtClean="0"/>
              <a:t>Semiramidiny</a:t>
            </a:r>
            <a:r>
              <a:rPr lang="cs-CZ" sz="2000" b="1" dirty="0" smtClean="0"/>
              <a:t> zahrady</a:t>
            </a:r>
            <a:br>
              <a:rPr lang="cs-CZ" sz="2000" b="1" dirty="0" smtClean="0"/>
            </a:br>
            <a:r>
              <a:rPr lang="cs-CZ" sz="2000" b="1" dirty="0" smtClean="0"/>
              <a:t>- </a:t>
            </a:r>
            <a:r>
              <a:rPr lang="cs-CZ" sz="2000" b="1" dirty="0"/>
              <a:t>o</a:t>
            </a:r>
            <a:r>
              <a:rPr lang="cs-CZ" sz="2000" b="1" dirty="0" smtClean="0"/>
              <a:t>byvatelé Sumerové  </a:t>
            </a:r>
            <a:br>
              <a:rPr lang="cs-CZ" sz="2000" b="1" dirty="0" smtClean="0"/>
            </a:br>
            <a:r>
              <a:rPr lang="cs-CZ" sz="2000" b="1" dirty="0" smtClean="0"/>
              <a:t>- centrum státu byl Zikkurat – tam bydleli kněží</a:t>
            </a:r>
            <a:br>
              <a:rPr lang="cs-CZ" sz="2000" b="1" dirty="0" smtClean="0"/>
            </a:br>
            <a:r>
              <a:rPr lang="cs-CZ" sz="2000" b="1" dirty="0" smtClean="0"/>
              <a:t>- budovy: </a:t>
            </a:r>
            <a:r>
              <a:rPr lang="cs-CZ" sz="2000" dirty="0" smtClean="0"/>
              <a:t>paláce, opevnění, zikkuraty, opevnění, brány, sochy a zahrady </a:t>
            </a:r>
            <a:br>
              <a:rPr lang="cs-CZ" sz="2000" dirty="0" smtClean="0"/>
            </a:br>
            <a:r>
              <a:rPr lang="cs-CZ" sz="2000" dirty="0" smtClean="0"/>
              <a:t>- vznik vesnic, následně měst a městských států</a:t>
            </a:r>
            <a:br>
              <a:rPr lang="cs-CZ" sz="2000" dirty="0" smtClean="0"/>
            </a:br>
            <a:r>
              <a:rPr lang="cs-CZ" sz="2000" dirty="0" smtClean="0"/>
              <a:t>- </a:t>
            </a:r>
            <a:r>
              <a:rPr lang="cs-CZ" sz="2000" b="1" dirty="0" smtClean="0"/>
              <a:t>založili města </a:t>
            </a:r>
            <a:r>
              <a:rPr lang="cs-CZ" sz="2000" b="1" dirty="0" err="1" smtClean="0"/>
              <a:t>Uruku</a:t>
            </a:r>
            <a:r>
              <a:rPr lang="cs-CZ" sz="2000" b="1" dirty="0" smtClean="0"/>
              <a:t>, Ur, Babylon, </a:t>
            </a:r>
            <a:r>
              <a:rPr lang="cs-CZ" sz="2000" b="1" dirty="0" err="1" smtClean="0"/>
              <a:t>Lagaš</a:t>
            </a:r>
            <a:r>
              <a:rPr lang="cs-CZ" sz="2000" b="1" dirty="0" smtClean="0"/>
              <a:t> a další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2022461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vznik zemědělství (úrodná půda kolem řek) </a:t>
            </a:r>
            <a:r>
              <a:rPr lang="cs-CZ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pěstování obilnin, datlů a fíků, sezamu</a:t>
            </a:r>
            <a:br>
              <a:rPr lang="cs-CZ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chov dobytka, ovcí a koz, později drůbež</a:t>
            </a:r>
            <a:br>
              <a:rPr lang="cs-CZ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dřevo, kámen, kovy</a:t>
            </a:r>
            <a:br>
              <a:rPr lang="cs-CZ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b="1" dirty="0"/>
              <a:t>m</a:t>
            </a:r>
            <a:r>
              <a:rPr lang="cs-CZ" sz="2400" b="1" dirty="0" smtClean="0"/>
              <a:t>ěli výborné podmínky pro zemědělství (dostatek rákosu a hlíny)</a:t>
            </a:r>
          </a:p>
          <a:p>
            <a:r>
              <a:rPr lang="cs-CZ" sz="2400" b="1" dirty="0"/>
              <a:t>z</a:t>
            </a:r>
            <a:r>
              <a:rPr lang="cs-CZ" sz="2400" b="1" dirty="0" smtClean="0"/>
              <a:t>avlažovací systém( díky pravidelným záplavám)</a:t>
            </a:r>
          </a:p>
          <a:p>
            <a:pPr marL="0" indent="0">
              <a:buNone/>
            </a:pPr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706" y="2690949"/>
            <a:ext cx="5057775" cy="385245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1652" y="2690949"/>
            <a:ext cx="3594100" cy="3712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3221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Klínové písmo</a:t>
            </a:r>
            <a:br>
              <a:rPr lang="cs-CZ" b="1" dirty="0" smtClean="0"/>
            </a:br>
            <a:r>
              <a:rPr lang="cs-CZ" dirty="0" smtClean="0"/>
              <a:t>- </a:t>
            </a:r>
            <a:r>
              <a:rPr lang="cs-CZ" sz="2700" dirty="0" smtClean="0"/>
              <a:t>ryli na hliněné destičky ( jen písaři)</a:t>
            </a:r>
            <a:br>
              <a:rPr lang="cs-CZ" sz="2700" dirty="0" smtClean="0"/>
            </a:br>
            <a:r>
              <a:rPr lang="cs-CZ" sz="2700" dirty="0" smtClean="0"/>
              <a:t>- </a:t>
            </a:r>
            <a:r>
              <a:rPr lang="cs-CZ" sz="2700" b="1" dirty="0" err="1" smtClean="0"/>
              <a:t>Chamurrapiho</a:t>
            </a:r>
            <a:r>
              <a:rPr lang="cs-CZ" sz="2700" b="1" dirty="0" smtClean="0"/>
              <a:t> babylónský zákoník </a:t>
            </a:r>
            <a:r>
              <a:rPr lang="cs-CZ" sz="2700" dirty="0" smtClean="0"/>
              <a:t>(záznamy o daních, zákonech)</a:t>
            </a:r>
            <a:r>
              <a:rPr lang="cs-CZ" sz="2700" b="1" dirty="0" smtClean="0"/>
              <a:t/>
            </a:r>
            <a:br>
              <a:rPr lang="cs-CZ" sz="2700" b="1" dirty="0" smtClean="0"/>
            </a:br>
            <a:r>
              <a:rPr lang="cs-CZ" sz="2700" b="1" dirty="0" smtClean="0"/>
              <a:t>- Epos O </a:t>
            </a:r>
            <a:r>
              <a:rPr lang="cs-CZ" sz="2700" b="1" dirty="0" err="1" smtClean="0"/>
              <a:t>Gilgamešovi</a:t>
            </a:r>
            <a:r>
              <a:rPr lang="cs-CZ" sz="2700" b="1" dirty="0" smtClean="0"/>
              <a:t> </a:t>
            </a:r>
            <a:r>
              <a:rPr lang="cs-CZ" sz="2700" dirty="0" smtClean="0"/>
              <a:t>(vládce hledal nesmrtelnost, nalezl ji nakonec ve skutcích, které vykonáme, ty přetrvávají)</a:t>
            </a:r>
            <a:br>
              <a:rPr lang="cs-CZ" sz="2700" dirty="0" smtClean="0"/>
            </a:br>
            <a:r>
              <a:rPr lang="cs-CZ" sz="2700" dirty="0" smtClean="0"/>
              <a:t>- </a:t>
            </a:r>
            <a:endParaRPr lang="cs-CZ" sz="27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525" y="2007393"/>
            <a:ext cx="10075817" cy="4219235"/>
          </a:xfrm>
        </p:spPr>
      </p:pic>
    </p:spTree>
    <p:extLst>
      <p:ext uri="{BB962C8B-B14F-4D97-AF65-F5344CB8AC3E}">
        <p14:creationId xmlns:p14="http://schemas.microsoft.com/office/powerpoint/2010/main" val="41922869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Kultura Mezopotámie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</a:t>
            </a:r>
            <a:r>
              <a:rPr lang="cs-CZ" dirty="0" smtClean="0"/>
              <a:t>znikaly vědy jako matematika, geometrie a astronomie</a:t>
            </a:r>
          </a:p>
          <a:p>
            <a:r>
              <a:rPr lang="cs-CZ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zajímavost: </a:t>
            </a:r>
            <a:r>
              <a:rPr lang="cs-CZ" dirty="0" smtClean="0"/>
              <a:t>- my počítáme v desítkové soustavě, ale Sumerové počítali v </a:t>
            </a:r>
            <a:r>
              <a:rPr lang="cs-CZ" dirty="0" err="1" smtClean="0"/>
              <a:t>šedesátkové</a:t>
            </a:r>
            <a:r>
              <a:rPr lang="cs-CZ" dirty="0" smtClean="0"/>
              <a:t>, to znamená: </a:t>
            </a:r>
            <a:r>
              <a:rPr lang="cs-CZ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POČÍTALI POMOCÍ ČLÁNKŮ PRSTŮ</a:t>
            </a:r>
          </a:p>
          <a:p>
            <a:r>
              <a:rPr lang="cs-CZ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prst = 4 x 3 = 12, tzn. 5 x 12 =60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99" y="3709850"/>
            <a:ext cx="10839995" cy="2934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15138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Asýrie (2000 př. n.l.) – u nás je doba bronzová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Tx/>
              <a:buChar char="-"/>
            </a:pPr>
            <a:r>
              <a:rPr lang="cs-CZ" dirty="0"/>
              <a:t>r</a:t>
            </a:r>
            <a:r>
              <a:rPr lang="cs-CZ" dirty="0" smtClean="0"/>
              <a:t>ozkládala se na území severní Mezopotámie (starověký útvar v Iráku)</a:t>
            </a:r>
          </a:p>
          <a:p>
            <a:pPr>
              <a:buFontTx/>
              <a:buChar char="-"/>
            </a:pPr>
            <a:r>
              <a:rPr lang="cs-CZ" b="1" dirty="0"/>
              <a:t>o</a:t>
            </a:r>
            <a:r>
              <a:rPr lang="cs-CZ" b="1" dirty="0" smtClean="0"/>
              <a:t>byvatelé Asyřané </a:t>
            </a:r>
            <a:r>
              <a:rPr lang="cs-CZ" dirty="0" smtClean="0"/>
              <a:t>( národy jako Arabové a židé) </a:t>
            </a:r>
          </a:p>
          <a:p>
            <a:pPr>
              <a:buFontTx/>
              <a:buChar char="-"/>
            </a:pPr>
            <a:r>
              <a:rPr lang="cs-CZ" dirty="0" smtClean="0"/>
              <a:t>Vládl zde </a:t>
            </a:r>
            <a:r>
              <a:rPr lang="cs-CZ" b="1" dirty="0" smtClean="0"/>
              <a:t>král </a:t>
            </a:r>
            <a:r>
              <a:rPr lang="cs-CZ" b="1" dirty="0" err="1" smtClean="0"/>
              <a:t>Ašurbanypal</a:t>
            </a:r>
            <a:r>
              <a:rPr lang="cs-CZ" b="1" dirty="0" smtClean="0"/>
              <a:t> </a:t>
            </a:r>
            <a:r>
              <a:rPr lang="cs-CZ" dirty="0" smtClean="0"/>
              <a:t>– ovládl Babylonii, Sýrii, Palestinu dobyl Egypt</a:t>
            </a:r>
          </a:p>
          <a:p>
            <a:pPr>
              <a:buFontTx/>
              <a:buChar char="-"/>
            </a:pPr>
            <a:r>
              <a:rPr lang="cs-CZ" dirty="0" smtClean="0"/>
              <a:t>v tomto městském státu vznikla rozsáhlá </a:t>
            </a:r>
            <a:r>
              <a:rPr lang="cs-CZ" b="1" dirty="0" smtClean="0"/>
              <a:t>knihovna</a:t>
            </a:r>
            <a:r>
              <a:rPr lang="cs-CZ" dirty="0" smtClean="0"/>
              <a:t>(literární a vědecká </a:t>
            </a:r>
            <a:r>
              <a:rPr lang="cs-CZ" b="1" dirty="0" smtClean="0"/>
              <a:t>díla)23 000 hliněných tabulek</a:t>
            </a:r>
          </a:p>
          <a:p>
            <a:pPr>
              <a:buFontTx/>
              <a:buChar char="-"/>
            </a:pPr>
            <a:r>
              <a:rPr lang="cs-CZ" dirty="0" smtClean="0"/>
              <a:t>Po jeho smrti byly spory o trůn a Babylonie se odtrhla, Asýrii dobyl kmen Médů z Iránu</a:t>
            </a:r>
            <a:endParaRPr lang="cs-CZ" b="1" dirty="0" smtClean="0"/>
          </a:p>
          <a:p>
            <a:pPr>
              <a:buFontTx/>
              <a:buChar char="-"/>
            </a:pPr>
            <a:r>
              <a:rPr lang="cs-CZ" dirty="0"/>
              <a:t>r</a:t>
            </a:r>
            <a:r>
              <a:rPr lang="cs-CZ" dirty="0" smtClean="0"/>
              <a:t>ozvíjel se obchod v malé Asii</a:t>
            </a:r>
          </a:p>
          <a:p>
            <a:pPr marL="0" indent="0">
              <a:buNone/>
            </a:pPr>
            <a:r>
              <a:rPr lang="cs-CZ" b="1" dirty="0"/>
              <a:t>v</a:t>
            </a:r>
            <a:r>
              <a:rPr lang="cs-CZ" b="1" dirty="0" smtClean="0"/>
              <a:t>ývoz: </a:t>
            </a:r>
            <a:r>
              <a:rPr lang="cs-CZ" dirty="0" smtClean="0"/>
              <a:t>vývoz látek, vlny, olova a cínu</a:t>
            </a:r>
          </a:p>
          <a:p>
            <a:pPr marL="0" indent="0">
              <a:buNone/>
            </a:pPr>
            <a:r>
              <a:rPr lang="cs-CZ" b="1" dirty="0"/>
              <a:t>d</a:t>
            </a:r>
            <a:r>
              <a:rPr lang="cs-CZ" b="1" dirty="0" smtClean="0"/>
              <a:t>ovoz: </a:t>
            </a:r>
            <a:r>
              <a:rPr lang="cs-CZ" dirty="0" smtClean="0"/>
              <a:t>dovoz měď, zlato a stříbro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>
              <a:buFontTx/>
              <a:buChar char="-"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9908" y="4387894"/>
            <a:ext cx="2873829" cy="24384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3738" y="4249782"/>
            <a:ext cx="3733798" cy="2608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6359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Královna Semiramis (9.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století.př.n.l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.)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183341"/>
            <a:ext cx="10515600" cy="4993622"/>
          </a:xfrm>
        </p:spPr>
        <p:txBody>
          <a:bodyPr/>
          <a:lstStyle/>
          <a:p>
            <a:pPr>
              <a:buFontTx/>
              <a:buChar char="-"/>
            </a:pPr>
            <a:r>
              <a:rPr lang="cs-CZ" dirty="0"/>
              <a:t>velmi schopná žena </a:t>
            </a:r>
            <a:r>
              <a:rPr lang="cs-CZ" dirty="0" smtClean="0"/>
              <a:t>podle legend</a:t>
            </a:r>
            <a:endParaRPr lang="cs-CZ" dirty="0"/>
          </a:p>
          <a:p>
            <a:pPr>
              <a:buFontTx/>
              <a:buChar char="-"/>
            </a:pPr>
            <a:r>
              <a:rPr lang="cs-CZ" dirty="0"/>
              <a:t>postavila visuté </a:t>
            </a:r>
            <a:r>
              <a:rPr lang="cs-CZ" dirty="0" err="1"/>
              <a:t>Semiramidiny</a:t>
            </a:r>
            <a:r>
              <a:rPr lang="cs-CZ" dirty="0"/>
              <a:t> </a:t>
            </a:r>
            <a:r>
              <a:rPr lang="cs-CZ" dirty="0" smtClean="0"/>
              <a:t>zahrady (jeden z divů světa) </a:t>
            </a:r>
          </a:p>
          <a:p>
            <a:pPr>
              <a:buFontTx/>
              <a:buChar char="-"/>
            </a:pPr>
            <a:r>
              <a:rPr lang="cs-CZ" dirty="0"/>
              <a:t>n</a:t>
            </a:r>
            <a:r>
              <a:rPr lang="cs-CZ" dirty="0" smtClean="0"/>
              <a:t>echala vybudovat Babylon, vládla Asýrii</a:t>
            </a:r>
          </a:p>
          <a:p>
            <a:pPr marL="0" indent="0">
              <a:buNone/>
            </a:pPr>
            <a:r>
              <a:rPr lang="cs-CZ" dirty="0" smtClean="0"/>
              <a:t>- toto je jeden z divů světa               - toto začínáme stavět dnes </a:t>
            </a:r>
            <a:r>
              <a:rPr lang="cs-CZ" dirty="0" smtClean="0">
                <a:sym typeface="Wingdings" panose="05000000000000000000" pitchFamily="2" charset="2"/>
              </a:rPr>
              <a:t></a:t>
            </a:r>
            <a:r>
              <a:rPr lang="cs-CZ" dirty="0" smtClean="0"/>
              <a:t>                                                                  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2142" y="3420036"/>
            <a:ext cx="3381375" cy="320936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855" y="3299013"/>
            <a:ext cx="2647746" cy="330797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789" y="3370729"/>
            <a:ext cx="2752164" cy="3307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6472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Babylonie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– vznikla v </a:t>
            </a:r>
            <a:r>
              <a:rPr lang="cs-CZ" sz="2000" dirty="0" err="1" smtClean="0"/>
              <a:t>jižný</a:t>
            </a:r>
            <a:r>
              <a:rPr lang="cs-CZ" sz="2000" dirty="0" smtClean="0"/>
              <a:t> Mezopotámii (18 století. př.n.l.)</a:t>
            </a:r>
          </a:p>
          <a:p>
            <a:pPr marL="0" indent="0">
              <a:buNone/>
            </a:pPr>
            <a:r>
              <a:rPr lang="cs-CZ" sz="2000" dirty="0" smtClean="0"/>
              <a:t>- byl sídlem králů</a:t>
            </a:r>
          </a:p>
          <a:p>
            <a:pPr>
              <a:buFontTx/>
              <a:buChar char="-"/>
            </a:pPr>
            <a:r>
              <a:rPr lang="cs-CZ" sz="2000" dirty="0" smtClean="0"/>
              <a:t>zde vládl </a:t>
            </a:r>
            <a:r>
              <a:rPr lang="cs-CZ" sz="2000" b="1" dirty="0" smtClean="0"/>
              <a:t>král </a:t>
            </a:r>
            <a:r>
              <a:rPr lang="cs-CZ" sz="2000" b="1" dirty="0" err="1" smtClean="0"/>
              <a:t>Chammurapi</a:t>
            </a:r>
            <a:r>
              <a:rPr lang="cs-CZ" sz="2000" b="1" dirty="0" smtClean="0"/>
              <a:t> </a:t>
            </a:r>
            <a:r>
              <a:rPr lang="cs-CZ" sz="2000" dirty="0" smtClean="0"/>
              <a:t>– řídil stát pomocí dokonalé státní zprávy</a:t>
            </a:r>
          </a:p>
          <a:p>
            <a:pPr>
              <a:buFontTx/>
              <a:buChar char="-"/>
            </a:pPr>
            <a:r>
              <a:rPr lang="cs-CZ" sz="2000" dirty="0" smtClean="0"/>
              <a:t>vydal zákoník – obsahoval manželské vztahy, různé formy trestů, manželské vztahy, </a:t>
            </a:r>
            <a:r>
              <a:rPr lang="cs-CZ" sz="2000" dirty="0" err="1" smtClean="0"/>
              <a:t>děditsví</a:t>
            </a:r>
            <a:r>
              <a:rPr lang="cs-CZ" sz="2000" dirty="0" smtClean="0"/>
              <a:t>, vztahy rodinné, trestné činy) </a:t>
            </a:r>
          </a:p>
          <a:p>
            <a:pPr marL="0" indent="0">
              <a:buNone/>
            </a:pPr>
            <a:r>
              <a:rPr lang="cs-CZ" dirty="0" smtClean="0"/>
              <a:t>Babylonská věž</a:t>
            </a:r>
          </a:p>
          <a:p>
            <a:pPr marL="0" indent="0">
              <a:buNone/>
            </a:pPr>
            <a:r>
              <a:rPr lang="cs-CZ" sz="1800" dirty="0" smtClean="0"/>
              <a:t>byla </a:t>
            </a:r>
            <a:r>
              <a:rPr lang="cs-CZ" sz="1800" dirty="0"/>
              <a:t>ohromná budova, která měla sahat až do nebe. Lidé se ji rozhodli postavit, aby oslavili sebe a nikoliv Boha. A podle legendy Bůh následně rozdělil dosud jediný lidský jazyk ve více jazyků a rozehnal lidi po celé zemi, protože se mu nelíbilo, že by chrám měl patřit někomu jinému než jemu samotnému</a:t>
            </a:r>
            <a:r>
              <a:rPr lang="cs-CZ" sz="1800" dirty="0" smtClean="0"/>
              <a:t>. 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0776" y="4839652"/>
            <a:ext cx="2638425" cy="193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1630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Sedm divů světa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/>
              <a:t>Egyptské </a:t>
            </a:r>
            <a:r>
              <a:rPr lang="cs-CZ" b="1" dirty="0" smtClean="0"/>
              <a:t>pyramidy </a:t>
            </a:r>
          </a:p>
          <a:p>
            <a:r>
              <a:rPr lang="cs-CZ" b="1" dirty="0" smtClean="0"/>
              <a:t> </a:t>
            </a:r>
            <a:r>
              <a:rPr lang="cs-CZ" b="1" dirty="0"/>
              <a:t>socha Dia v </a:t>
            </a:r>
            <a:r>
              <a:rPr lang="cs-CZ" b="1" dirty="0" smtClean="0"/>
              <a:t>Olympii</a:t>
            </a:r>
          </a:p>
          <a:p>
            <a:r>
              <a:rPr lang="cs-CZ" b="1" dirty="0" smtClean="0"/>
              <a:t> </a:t>
            </a:r>
            <a:r>
              <a:rPr lang="cs-CZ" b="1" dirty="0"/>
              <a:t>visuté zahrady </a:t>
            </a:r>
            <a:r>
              <a:rPr lang="cs-CZ" b="1" dirty="0" err="1" smtClean="0"/>
              <a:t>Semiramidiny</a:t>
            </a:r>
            <a:endParaRPr lang="cs-CZ" b="1" dirty="0" smtClean="0"/>
          </a:p>
          <a:p>
            <a:r>
              <a:rPr lang="cs-CZ" b="1" dirty="0" err="1" smtClean="0"/>
              <a:t>Artemidin</a:t>
            </a:r>
            <a:r>
              <a:rPr lang="cs-CZ" b="1" dirty="0" smtClean="0"/>
              <a:t> </a:t>
            </a:r>
            <a:r>
              <a:rPr lang="cs-CZ" b="1" dirty="0"/>
              <a:t>chrám v </a:t>
            </a:r>
            <a:r>
              <a:rPr lang="cs-CZ" b="1" dirty="0" err="1" smtClean="0"/>
              <a:t>Efesu</a:t>
            </a:r>
            <a:endParaRPr lang="cs-CZ" b="1" dirty="0" smtClean="0"/>
          </a:p>
          <a:p>
            <a:r>
              <a:rPr lang="cs-CZ" b="1" dirty="0" smtClean="0"/>
              <a:t> </a:t>
            </a:r>
            <a:r>
              <a:rPr lang="cs-CZ" b="1" dirty="0"/>
              <a:t>mauzoleum v </a:t>
            </a:r>
            <a:r>
              <a:rPr lang="cs-CZ" b="1" dirty="0" err="1" smtClean="0"/>
              <a:t>Halikarnassu</a:t>
            </a:r>
            <a:endParaRPr lang="cs-CZ" b="1" dirty="0" smtClean="0"/>
          </a:p>
          <a:p>
            <a:r>
              <a:rPr lang="cs-CZ" b="1" dirty="0" smtClean="0"/>
              <a:t>rhodský kolos</a:t>
            </a:r>
          </a:p>
          <a:p>
            <a:r>
              <a:rPr lang="cs-CZ" b="1" dirty="0" smtClean="0"/>
              <a:t>maják </a:t>
            </a:r>
            <a:r>
              <a:rPr lang="cs-CZ" b="1" dirty="0"/>
              <a:t>na ostrově Faru</a:t>
            </a:r>
            <a:r>
              <a:rPr lang="cs-CZ" dirty="0"/>
              <a:t> 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– </a:t>
            </a:r>
            <a:r>
              <a:rPr lang="cs-CZ" dirty="0"/>
              <a:t>stavební zázraky, které se až na jeden nezachovaly. Přesto je civilizovaný svět zná jako </a:t>
            </a:r>
            <a:r>
              <a:rPr lang="cs-CZ" b="1" dirty="0"/>
              <a:t>„sedm divů světa“.</a:t>
            </a:r>
            <a:r>
              <a:rPr lang="cs-CZ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208725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7 divů světa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900624"/>
            <a:ext cx="3089366" cy="2076450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5356" y="1076419"/>
            <a:ext cx="2803615" cy="2740457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4081734"/>
            <a:ext cx="2857500" cy="214312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9217" y="3762102"/>
            <a:ext cx="2916417" cy="3095897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9741" y="3671024"/>
            <a:ext cx="3211467" cy="3278051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6761" y="1059933"/>
            <a:ext cx="2593340" cy="261937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9675" y="3762101"/>
            <a:ext cx="3362325" cy="3911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4131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base"/>
            <a:r>
              <a:rPr lang="cs-CZ" b="1" dirty="0"/>
              <a:t>7 </a:t>
            </a:r>
            <a:r>
              <a:rPr lang="cs-CZ" b="1" dirty="0" smtClean="0"/>
              <a:t>nových </a:t>
            </a:r>
            <a:r>
              <a:rPr lang="cs-CZ" b="1" dirty="0"/>
              <a:t>divů</a:t>
            </a:r>
            <a:br>
              <a:rPr lang="cs-CZ" b="1" dirty="0"/>
            </a:br>
            <a:r>
              <a:rPr lang="cs-CZ" sz="2700" dirty="0" err="1"/>
              <a:t>Chichén</a:t>
            </a:r>
            <a:r>
              <a:rPr lang="cs-CZ" sz="2700" dirty="0"/>
              <a:t> </a:t>
            </a:r>
            <a:r>
              <a:rPr lang="cs-CZ" sz="2700" dirty="0" err="1"/>
              <a:t>Itzá</a:t>
            </a:r>
            <a:r>
              <a:rPr lang="cs-CZ" sz="2700" dirty="0"/>
              <a:t> (</a:t>
            </a:r>
            <a:r>
              <a:rPr lang="cs-CZ" sz="2700" i="1" dirty="0" smtClean="0"/>
              <a:t>Mexiko</a:t>
            </a:r>
            <a:r>
              <a:rPr lang="cs-CZ" sz="2700" dirty="0" smtClean="0"/>
              <a:t>), Socha </a:t>
            </a:r>
            <a:r>
              <a:rPr lang="cs-CZ" sz="2700" dirty="0" err="1"/>
              <a:t>Kirsta</a:t>
            </a:r>
            <a:r>
              <a:rPr lang="cs-CZ" sz="2700" dirty="0"/>
              <a:t> Spasitele (</a:t>
            </a:r>
            <a:r>
              <a:rPr lang="cs-CZ" sz="2700" i="1" dirty="0" smtClean="0"/>
              <a:t>Brazílie</a:t>
            </a:r>
            <a:r>
              <a:rPr lang="cs-CZ" sz="2700" dirty="0" smtClean="0"/>
              <a:t>), Velká </a:t>
            </a:r>
            <a:r>
              <a:rPr lang="cs-CZ" sz="2700" dirty="0"/>
              <a:t>čínská zeď (</a:t>
            </a:r>
            <a:r>
              <a:rPr lang="cs-CZ" sz="2700" i="1" dirty="0" smtClean="0"/>
              <a:t>Čína</a:t>
            </a:r>
            <a:r>
              <a:rPr lang="cs-CZ" sz="2700" dirty="0" smtClean="0"/>
              <a:t>), Machu </a:t>
            </a:r>
            <a:r>
              <a:rPr lang="cs-CZ" sz="2700" dirty="0" err="1"/>
              <a:t>Picchu</a:t>
            </a:r>
            <a:r>
              <a:rPr lang="cs-CZ" sz="2700" dirty="0"/>
              <a:t> (</a:t>
            </a:r>
            <a:r>
              <a:rPr lang="cs-CZ" sz="2700" i="1" dirty="0" smtClean="0"/>
              <a:t>Peru</a:t>
            </a:r>
            <a:r>
              <a:rPr lang="cs-CZ" sz="2700" dirty="0" smtClean="0"/>
              <a:t>), Petra </a:t>
            </a:r>
            <a:r>
              <a:rPr lang="cs-CZ" sz="2700" dirty="0"/>
              <a:t>(</a:t>
            </a:r>
            <a:r>
              <a:rPr lang="cs-CZ" sz="2700" i="1" dirty="0" smtClean="0"/>
              <a:t>Jordánsko</a:t>
            </a:r>
            <a:r>
              <a:rPr lang="cs-CZ" sz="2700" dirty="0" smtClean="0"/>
              <a:t>), Koloseum </a:t>
            </a:r>
            <a:r>
              <a:rPr lang="cs-CZ" sz="2700" dirty="0"/>
              <a:t>(</a:t>
            </a:r>
            <a:r>
              <a:rPr lang="cs-CZ" sz="2700" i="1" dirty="0" smtClean="0"/>
              <a:t>Itálie</a:t>
            </a:r>
            <a:r>
              <a:rPr lang="cs-CZ" sz="2700" dirty="0" smtClean="0"/>
              <a:t>), </a:t>
            </a:r>
            <a:r>
              <a:rPr lang="cs-CZ" sz="2700" dirty="0" err="1" smtClean="0"/>
              <a:t>Tádž</a:t>
            </a:r>
            <a:r>
              <a:rPr lang="cs-CZ" sz="2700" dirty="0" smtClean="0"/>
              <a:t> </a:t>
            </a:r>
            <a:r>
              <a:rPr lang="cs-CZ" sz="2700" dirty="0" err="1"/>
              <a:t>Mahal</a:t>
            </a:r>
            <a:r>
              <a:rPr lang="cs-CZ" sz="2700" dirty="0"/>
              <a:t> (</a:t>
            </a:r>
            <a:r>
              <a:rPr lang="cs-CZ" sz="2700" i="1" dirty="0"/>
              <a:t>Indie</a:t>
            </a:r>
            <a:r>
              <a:rPr lang="cs-CZ" sz="2700" dirty="0"/>
              <a:t>)</a:t>
            </a:r>
            <a:br>
              <a:rPr lang="cs-CZ" sz="2700" dirty="0"/>
            </a:br>
            <a:endParaRPr lang="cs-CZ" sz="27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820092"/>
            <a:ext cx="10413274" cy="5037908"/>
          </a:xfrm>
        </p:spPr>
      </p:pic>
    </p:spTree>
    <p:extLst>
      <p:ext uri="{BB962C8B-B14F-4D97-AF65-F5344CB8AC3E}">
        <p14:creationId xmlns:p14="http://schemas.microsoft.com/office/powerpoint/2010/main" val="18062383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Děkuji za pozornost a doufám, že jste o něco chytřejší </a:t>
            </a:r>
            <a:r>
              <a:rPr lang="cs-CZ" dirty="0" smtClean="0">
                <a:sym typeface="Wingdings" panose="05000000000000000000" pitchFamily="2" charset="2"/>
              </a:rPr>
              <a:t> vaše paní učitelka  </a:t>
            </a:r>
            <a:br>
              <a:rPr lang="cs-CZ" dirty="0" smtClean="0">
                <a:sym typeface="Wingdings" panose="05000000000000000000" pitchFamily="2" charset="2"/>
              </a:rPr>
            </a:br>
            <a:r>
              <a:rPr lang="cs-CZ" sz="2700" dirty="0" smtClean="0">
                <a:sym typeface="Wingdings" panose="05000000000000000000" pitchFamily="2" charset="2"/>
              </a:rPr>
              <a:t>Už tedy víte, jak si představit starověk a to jsem teprve na začátku, starých civilizací bylo mnohem více!</a:t>
            </a:r>
            <a:br>
              <a:rPr lang="cs-CZ" sz="2700" dirty="0" smtClean="0">
                <a:sym typeface="Wingdings" panose="05000000000000000000" pitchFamily="2" charset="2"/>
              </a:rPr>
            </a:br>
            <a:r>
              <a:rPr lang="cs-CZ" dirty="0" smtClean="0">
                <a:sym typeface="Wingdings" panose="05000000000000000000" pitchFamily="2" charset="2"/>
              </a:rPr>
              <a:t> 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9062" y="2621280"/>
            <a:ext cx="6252754" cy="4058194"/>
          </a:xfrm>
        </p:spPr>
      </p:pic>
    </p:spTree>
    <p:extLst>
      <p:ext uri="{BB962C8B-B14F-4D97-AF65-F5344CB8AC3E}">
        <p14:creationId xmlns:p14="http://schemas.microsoft.com/office/powerpoint/2010/main" val="18221111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</a:t>
            </a:r>
            <a:r>
              <a:rPr lang="cs-CZ" dirty="0" smtClean="0"/>
              <a:t>idea na shrnutí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>
              <a:hlinkClick r:id="rId2"/>
            </a:endParaRPr>
          </a:p>
          <a:p>
            <a:pPr marL="0" indent="0">
              <a:buNone/>
            </a:pPr>
            <a:r>
              <a:rPr lang="cs-CZ" dirty="0">
                <a:hlinkClick r:id="rId3"/>
              </a:rPr>
              <a:t>Kompas času 23 </a:t>
            </a:r>
            <a:r>
              <a:rPr lang="cs-CZ" dirty="0" err="1">
                <a:hlinkClick r:id="rId3"/>
              </a:rPr>
              <a:t>Mezopotamie</a:t>
            </a:r>
            <a:r>
              <a:rPr lang="cs-CZ" dirty="0">
                <a:hlinkClick r:id="rId3"/>
              </a:rPr>
              <a:t> 1 - </a:t>
            </a:r>
            <a:r>
              <a:rPr lang="cs-CZ">
                <a:hlinkClick r:id="rId3"/>
              </a:rPr>
              <a:t>YouTube</a:t>
            </a:r>
            <a:endParaRPr lang="cs-CZ" dirty="0">
              <a:hlinkClick r:id="rId2"/>
            </a:endParaRPr>
          </a:p>
          <a:p>
            <a:pPr marL="0" indent="0">
              <a:buNone/>
            </a:pPr>
            <a:endParaRPr lang="cs-CZ" dirty="0" smtClean="0">
              <a:hlinkClick r:id="rId2"/>
            </a:endParaRPr>
          </a:p>
          <a:p>
            <a:pPr marL="0" indent="0">
              <a:buNone/>
            </a:pPr>
            <a:r>
              <a:rPr lang="cs-CZ" dirty="0" smtClean="0">
                <a:hlinkClick r:id="rId2"/>
              </a:rPr>
              <a:t>Kompas </a:t>
            </a:r>
            <a:r>
              <a:rPr lang="cs-CZ" dirty="0">
                <a:hlinkClick r:id="rId2"/>
              </a:rPr>
              <a:t>času 24 Mezopotámie 2 </a:t>
            </a:r>
            <a:r>
              <a:rPr lang="cs-CZ" dirty="0" err="1">
                <a:hlinkClick r:id="rId2"/>
              </a:rPr>
              <a:t>avi</a:t>
            </a:r>
            <a:r>
              <a:rPr lang="cs-CZ" dirty="0">
                <a:hlinkClick r:id="rId2"/>
              </a:rPr>
              <a:t> - </a:t>
            </a:r>
            <a:r>
              <a:rPr lang="cs-CZ" dirty="0" err="1">
                <a:hlinkClick r:id="rId2"/>
              </a:rPr>
              <a:t>YouTube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1229792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2210</TotalTime>
  <Words>656</Words>
  <Application>Microsoft Office PowerPoint</Application>
  <PresentationFormat>Širokoúhlá obrazovka</PresentationFormat>
  <Paragraphs>55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Wingdings</vt:lpstr>
      <vt:lpstr>Motiv Office</vt:lpstr>
      <vt:lpstr>Mezopotámie – řeky Eufrat a Tigris (2. pád bez Tigridu) – u nás je doba kamenná (4000 př.n.l.)</vt:lpstr>
      <vt:lpstr>- jeden ze sedmi divů světa Semiramidiny zahrady - obyvatelé Sumerové   - centrum státu byl Zikkurat – tam bydleli kněží - budovy: paláce, opevnění, zikkuraty, opevnění, brány, sochy a zahrady  - vznik vesnic, následně měst a městských států - založili města Uruku, Ur, Babylon, Lagaš a další  </vt:lpstr>
      <vt:lpstr>  vznik zemědělství (úrodná půda kolem řek)  - pěstování obilnin, datlů a fíků, sezamu - chov dobytka, ovcí a koz, později drůbež - dřevo, kámen, kovy   </vt:lpstr>
      <vt:lpstr>Klínové písmo - ryli na hliněné destičky ( jen písaři) - Chamurrapiho babylónský zákoník (záznamy o daních, zákonech) - Epos O Gilgamešovi (vládce hledal nesmrtelnost, nalezl ji nakonec ve skutcích, které vykonáme, ty přetrvávají) - </vt:lpstr>
      <vt:lpstr>Kultura Mezopotámie</vt:lpstr>
      <vt:lpstr>Asýrie (2000 př. n.l.) – u nás je doba bronzová</vt:lpstr>
      <vt:lpstr>Královna Semiramis (9. století.př.n.l.) </vt:lpstr>
      <vt:lpstr>Babylonie </vt:lpstr>
      <vt:lpstr>Sedm divů světa</vt:lpstr>
      <vt:lpstr>7 divů světa</vt:lpstr>
      <vt:lpstr>7 nových divů Chichén Itzá (Mexiko), Socha Kirsta Spasitele (Brazílie), Velká čínská zeď (Čína), Machu Picchu (Peru), Petra (Jordánsko), Koloseum (Itálie), Tádž Mahal (Indie) </vt:lpstr>
      <vt:lpstr>  Děkuji za pozornost a doufám, že jste o něco chytřejší  vaše paní učitelka   Už tedy víte, jak si představit starověk a to jsem teprve na začátku, starých civilizací bylo mnohem více!  </vt:lpstr>
      <vt:lpstr>videa na shrnutí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Mezopotámie – řeky Eufrat a Tigris (2. pád bez Tigridu)</dc:title>
  <dc:creator>Lucie Havlíčková</dc:creator>
  <cp:lastModifiedBy>Lucie Havlíčková</cp:lastModifiedBy>
  <cp:revision>16</cp:revision>
  <dcterms:created xsi:type="dcterms:W3CDTF">2023-10-15T09:42:20Z</dcterms:created>
  <dcterms:modified xsi:type="dcterms:W3CDTF">2023-10-18T23:57:57Z</dcterms:modified>
</cp:coreProperties>
</file>