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67" r:id="rId2"/>
    <p:sldId id="256" r:id="rId3"/>
    <p:sldId id="257" r:id="rId4"/>
    <p:sldId id="259" r:id="rId5"/>
    <p:sldId id="258" r:id="rId6"/>
    <p:sldId id="260" r:id="rId7"/>
    <p:sldId id="261" r:id="rId8"/>
    <p:sldId id="262" r:id="rId9"/>
    <p:sldId id="265" r:id="rId10"/>
    <p:sldId id="266" r:id="rId11"/>
    <p:sldId id="263" r:id="rId12"/>
    <p:sldId id="264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24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37C0B834-608F-4027-B949-0789E1B63BFE}" type="datetimeFigureOut">
              <a:rPr lang="cs-CZ" smtClean="0"/>
              <a:t>19.04.2020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4051C34F-610C-49C1-9CF3-88B75BD1D5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0B834-608F-4027-B949-0789E1B63BFE}" type="datetimeFigureOut">
              <a:rPr lang="cs-CZ" smtClean="0"/>
              <a:t>19.04.2020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1C34F-610C-49C1-9CF3-88B75BD1D5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0B834-608F-4027-B949-0789E1B63BFE}" type="datetimeFigureOut">
              <a:rPr lang="cs-CZ" smtClean="0"/>
              <a:t>19.04.2020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1C34F-610C-49C1-9CF3-88B75BD1D5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0B834-608F-4027-B949-0789E1B63BFE}" type="datetimeFigureOut">
              <a:rPr lang="cs-CZ" smtClean="0"/>
              <a:t>19.04.2020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1C34F-610C-49C1-9CF3-88B75BD1D55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0B834-608F-4027-B949-0789E1B63BFE}" type="datetimeFigureOut">
              <a:rPr lang="cs-CZ" smtClean="0"/>
              <a:t>19.04.2020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1C34F-610C-49C1-9CF3-88B75BD1D55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0B834-608F-4027-B949-0789E1B63BFE}" type="datetimeFigureOut">
              <a:rPr lang="cs-CZ" smtClean="0"/>
              <a:t>19.04.2020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1C34F-610C-49C1-9CF3-88B75BD1D5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0B834-608F-4027-B949-0789E1B63BFE}" type="datetimeFigureOut">
              <a:rPr lang="cs-CZ" smtClean="0"/>
              <a:t>19.04.2020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1C34F-610C-49C1-9CF3-88B75BD1D5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37C0B834-608F-4027-B949-0789E1B63BFE}" type="datetimeFigureOut">
              <a:rPr lang="cs-CZ" smtClean="0"/>
              <a:t>19.04.2020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4051C34F-610C-49C1-9CF3-88B75BD1D5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37C0B834-608F-4027-B949-0789E1B63BFE}" type="datetimeFigureOut">
              <a:rPr lang="cs-CZ" smtClean="0"/>
              <a:t>19.04.2020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4051C34F-610C-49C1-9CF3-88B75BD1D5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0B834-608F-4027-B949-0789E1B63BFE}" type="datetimeFigureOut">
              <a:rPr lang="cs-CZ" smtClean="0"/>
              <a:t>19.04.2020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1C34F-610C-49C1-9CF3-88B75BD1D5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0B834-608F-4027-B949-0789E1B63BFE}" type="datetimeFigureOut">
              <a:rPr lang="cs-CZ" smtClean="0"/>
              <a:t>19.04.2020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1C34F-610C-49C1-9CF3-88B75BD1D5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37C0B834-608F-4027-B949-0789E1B63BFE}" type="datetimeFigureOut">
              <a:rPr lang="cs-CZ" smtClean="0"/>
              <a:t>19.04.2020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4051C34F-610C-49C1-9CF3-88B75BD1D55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63688" y="1700808"/>
            <a:ext cx="5723468" cy="1130129"/>
          </a:xfrm>
        </p:spPr>
        <p:txBody>
          <a:bodyPr>
            <a:normAutofit/>
          </a:bodyPr>
          <a:lstStyle/>
          <a:p>
            <a:r>
              <a:rPr lang="cs-CZ" sz="6000" dirty="0" smtClean="0"/>
              <a:t>SLOVESA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3212976"/>
            <a:ext cx="6624736" cy="2100064"/>
          </a:xfrm>
        </p:spPr>
        <p:txBody>
          <a:bodyPr>
            <a:normAutofit/>
          </a:bodyPr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 smtClean="0"/>
              <a:t>vypisujte si jen ze stránek s </a:t>
            </a:r>
            <a:r>
              <a:rPr lang="cs-CZ" dirty="0" smtClean="0"/>
              <a:t>HVĚZDIČKOU</a:t>
            </a:r>
            <a:endParaRPr lang="cs-CZ" dirty="0"/>
          </a:p>
        </p:txBody>
      </p:sp>
      <p:sp>
        <p:nvSpPr>
          <p:cNvPr id="4" name="7cípá hvězda 3"/>
          <p:cNvSpPr/>
          <p:nvPr/>
        </p:nvSpPr>
        <p:spPr>
          <a:xfrm>
            <a:off x="4067944" y="3861048"/>
            <a:ext cx="936104" cy="936104"/>
          </a:xfrm>
          <a:prstGeom prst="star7">
            <a:avLst>
              <a:gd name="adj" fmla="val 16867"/>
              <a:gd name="hf" fmla="val 102572"/>
              <a:gd name="vf" fmla="val 105210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2239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63688" y="1700808"/>
            <a:ext cx="5723468" cy="1130129"/>
          </a:xfrm>
        </p:spPr>
        <p:txBody>
          <a:bodyPr>
            <a:normAutofit/>
          </a:bodyPr>
          <a:lstStyle/>
          <a:p>
            <a:r>
              <a:rPr lang="cs-CZ" sz="6000" dirty="0" smtClean="0"/>
              <a:t>SLOVESA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35696" y="3212976"/>
            <a:ext cx="5712179" cy="2100064"/>
          </a:xfrm>
        </p:spPr>
        <p:txBody>
          <a:bodyPr>
            <a:normAutofit fontScale="92500"/>
          </a:bodyPr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 smtClean="0"/>
              <a:t>= vyjadřují </a:t>
            </a:r>
            <a:r>
              <a:rPr lang="cs-CZ" b="1" dirty="0" smtClean="0"/>
              <a:t>děj</a:t>
            </a:r>
            <a:r>
              <a:rPr lang="cs-CZ" dirty="0" smtClean="0"/>
              <a:t>, a to </a:t>
            </a:r>
            <a:r>
              <a:rPr lang="cs-CZ" b="1" dirty="0" smtClean="0"/>
              <a:t>činnost</a:t>
            </a:r>
            <a:r>
              <a:rPr lang="cs-CZ" dirty="0" smtClean="0"/>
              <a:t> (</a:t>
            </a:r>
            <a:r>
              <a:rPr lang="cs-CZ" b="1" i="1" dirty="0" smtClean="0"/>
              <a:t>Jdeme</a:t>
            </a:r>
            <a:r>
              <a:rPr lang="cs-CZ" i="1" dirty="0" smtClean="0"/>
              <a:t> k rybníku.</a:t>
            </a:r>
            <a:r>
              <a:rPr lang="cs-CZ" dirty="0" smtClean="0"/>
              <a:t>) nebo </a:t>
            </a:r>
            <a:r>
              <a:rPr lang="cs-CZ" b="1" dirty="0" smtClean="0"/>
              <a:t>stav</a:t>
            </a:r>
            <a:r>
              <a:rPr lang="cs-CZ" dirty="0" smtClean="0"/>
              <a:t> (</a:t>
            </a:r>
            <a:r>
              <a:rPr lang="cs-CZ" i="1" dirty="0" smtClean="0"/>
              <a:t>Klíče </a:t>
            </a:r>
            <a:r>
              <a:rPr lang="cs-CZ" b="1" i="1" dirty="0" smtClean="0"/>
              <a:t>leží</a:t>
            </a:r>
            <a:r>
              <a:rPr lang="cs-CZ" i="1" dirty="0" smtClean="0"/>
              <a:t> na stole.</a:t>
            </a:r>
            <a:r>
              <a:rPr lang="cs-CZ" dirty="0" smtClean="0"/>
              <a:t>)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 smtClean="0"/>
              <a:t>= jsou </a:t>
            </a:r>
            <a:r>
              <a:rPr lang="cs-CZ" b="1" dirty="0" smtClean="0"/>
              <a:t>ohebná</a:t>
            </a:r>
            <a:r>
              <a:rPr lang="cs-CZ" dirty="0" smtClean="0"/>
              <a:t>, ČASUJÍ SE</a:t>
            </a:r>
            <a:endParaRPr lang="cs-CZ" dirty="0"/>
          </a:p>
        </p:txBody>
      </p:sp>
      <p:sp>
        <p:nvSpPr>
          <p:cNvPr id="4" name="7cípá hvězda 3"/>
          <p:cNvSpPr/>
          <p:nvPr/>
        </p:nvSpPr>
        <p:spPr>
          <a:xfrm>
            <a:off x="7164288" y="1052736"/>
            <a:ext cx="936104" cy="936104"/>
          </a:xfrm>
          <a:prstGeom prst="star7">
            <a:avLst>
              <a:gd name="adj" fmla="val 16867"/>
              <a:gd name="hf" fmla="val 102572"/>
              <a:gd name="vf" fmla="val 105210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914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 SLOVES určujeme: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osobu</a:t>
            </a:r>
            <a:r>
              <a:rPr lang="cs-CZ" dirty="0" smtClean="0"/>
              <a:t> (1.–3.)</a:t>
            </a:r>
          </a:p>
          <a:p>
            <a:r>
              <a:rPr lang="cs-CZ" b="1" dirty="0" smtClean="0"/>
              <a:t>číslo</a:t>
            </a:r>
            <a:r>
              <a:rPr lang="cs-CZ" dirty="0" smtClean="0"/>
              <a:t> (jednotné / množné)</a:t>
            </a:r>
          </a:p>
          <a:p>
            <a:r>
              <a:rPr lang="cs-CZ" b="1" dirty="0" smtClean="0"/>
              <a:t>způsob</a:t>
            </a:r>
            <a:r>
              <a:rPr lang="cs-CZ" dirty="0" smtClean="0"/>
              <a:t> (oznamovací, rozkazovací, podmiňovací)</a:t>
            </a:r>
          </a:p>
          <a:p>
            <a:r>
              <a:rPr lang="cs-CZ" b="1" dirty="0" smtClean="0"/>
              <a:t>čas</a:t>
            </a:r>
            <a:r>
              <a:rPr lang="cs-CZ" dirty="0" smtClean="0"/>
              <a:t> (přítomný, minulý, budoucí)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slovesný rod</a:t>
            </a:r>
          </a:p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vid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7cípá hvězda 3"/>
          <p:cNvSpPr/>
          <p:nvPr/>
        </p:nvSpPr>
        <p:spPr>
          <a:xfrm>
            <a:off x="7452320" y="620688"/>
            <a:ext cx="936104" cy="936104"/>
          </a:xfrm>
          <a:prstGeom prst="star7">
            <a:avLst>
              <a:gd name="adj" fmla="val 16867"/>
              <a:gd name="hf" fmla="val 102572"/>
              <a:gd name="vf" fmla="val 105210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847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Běžím domů. </a:t>
            </a:r>
          </a:p>
          <a:p>
            <a:pPr marL="0" indent="0">
              <a:buNone/>
            </a:pPr>
            <a:r>
              <a:rPr lang="cs-CZ" dirty="0" smtClean="0"/>
              <a:t>sloveso: </a:t>
            </a:r>
            <a:r>
              <a:rPr lang="cs-CZ" i="1" dirty="0" smtClean="0"/>
              <a:t>běžím = 1. os., j. č.</a:t>
            </a:r>
          </a:p>
          <a:p>
            <a:r>
              <a:rPr lang="cs-CZ" b="1" dirty="0" smtClean="0"/>
              <a:t>Rychle odskočil od ohně. </a:t>
            </a:r>
          </a:p>
          <a:p>
            <a:pPr marL="0" indent="0">
              <a:buNone/>
            </a:pPr>
            <a:r>
              <a:rPr lang="cs-CZ" dirty="0" smtClean="0"/>
              <a:t>sloveso: </a:t>
            </a:r>
            <a:r>
              <a:rPr lang="cs-CZ" i="1" dirty="0" smtClean="0"/>
              <a:t>odskočil = 3. os., j.č.</a:t>
            </a:r>
          </a:p>
          <a:p>
            <a:r>
              <a:rPr lang="cs-CZ" b="1" dirty="0" smtClean="0"/>
              <a:t>Nejsou doma.</a:t>
            </a:r>
          </a:p>
          <a:p>
            <a:pPr marL="0" indent="0">
              <a:buNone/>
            </a:pPr>
            <a:r>
              <a:rPr lang="cs-CZ" dirty="0" smtClean="0"/>
              <a:t>sloveso: </a:t>
            </a:r>
            <a:r>
              <a:rPr lang="cs-CZ" i="1" dirty="0" smtClean="0"/>
              <a:t>nejsou = 3. os., mn. č.</a:t>
            </a:r>
          </a:p>
          <a:p>
            <a:r>
              <a:rPr lang="cs-CZ" b="1" dirty="0" smtClean="0"/>
              <a:t>Hlavně se v lese neztraťte.</a:t>
            </a:r>
          </a:p>
          <a:p>
            <a:pPr marL="0" indent="0">
              <a:buNone/>
            </a:pPr>
            <a:r>
              <a:rPr lang="cs-CZ" dirty="0" smtClean="0"/>
              <a:t>sloveso: </a:t>
            </a:r>
            <a:r>
              <a:rPr lang="cs-CZ" i="1" dirty="0" smtClean="0"/>
              <a:t>neztraťte se = 2. os., mn. č.</a:t>
            </a:r>
          </a:p>
        </p:txBody>
      </p:sp>
    </p:spTree>
    <p:extLst>
      <p:ext uri="{BB962C8B-B14F-4D97-AF65-F5344CB8AC3E}">
        <p14:creationId xmlns:p14="http://schemas.microsoft.com/office/powerpoint/2010/main" val="1645127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SLOVESNÝ ZPŮSOB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rozlišujeme:</a:t>
            </a:r>
          </a:p>
          <a:p>
            <a:pPr marL="457200" indent="-457200">
              <a:lnSpc>
                <a:spcPct val="150000"/>
              </a:lnSpc>
              <a:buAutoNum type="arabicParenR"/>
            </a:pPr>
            <a:r>
              <a:rPr lang="cs-CZ" b="1" dirty="0" smtClean="0"/>
              <a:t>oznamovací</a:t>
            </a:r>
            <a:r>
              <a:rPr lang="cs-CZ" dirty="0" smtClean="0"/>
              <a:t> </a:t>
            </a:r>
          </a:p>
          <a:p>
            <a:pPr marL="457200" indent="-457200">
              <a:lnSpc>
                <a:spcPct val="150000"/>
              </a:lnSpc>
              <a:buAutoNum type="arabicParenR"/>
            </a:pPr>
            <a:r>
              <a:rPr lang="cs-CZ" b="1" dirty="0" smtClean="0"/>
              <a:t>rozkazovací</a:t>
            </a:r>
            <a:r>
              <a:rPr lang="cs-CZ" dirty="0" smtClean="0"/>
              <a:t> </a:t>
            </a:r>
          </a:p>
          <a:p>
            <a:pPr marL="457200" indent="-457200">
              <a:lnSpc>
                <a:spcPct val="150000"/>
              </a:lnSpc>
              <a:buAutoNum type="arabicParenR"/>
            </a:pPr>
            <a:r>
              <a:rPr lang="cs-CZ" b="1" dirty="0" smtClean="0"/>
              <a:t>podmiňovací</a:t>
            </a:r>
            <a:endParaRPr lang="cs-CZ" sz="2000" i="1" dirty="0"/>
          </a:p>
        </p:txBody>
      </p:sp>
      <p:sp>
        <p:nvSpPr>
          <p:cNvPr id="4" name="7cípá hvězda 3"/>
          <p:cNvSpPr/>
          <p:nvPr/>
        </p:nvSpPr>
        <p:spPr>
          <a:xfrm>
            <a:off x="7452320" y="590256"/>
            <a:ext cx="936104" cy="936104"/>
          </a:xfrm>
          <a:prstGeom prst="star7">
            <a:avLst>
              <a:gd name="adj" fmla="val 16867"/>
              <a:gd name="hf" fmla="val 102572"/>
              <a:gd name="vf" fmla="val 105210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3705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slovesný způsob OZNAMOVACÍ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vyjadřuje, že děj: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/>
              <a:t>	</a:t>
            </a:r>
            <a:r>
              <a:rPr lang="cs-CZ" dirty="0" smtClean="0"/>
              <a:t>nastal </a:t>
            </a:r>
            <a:r>
              <a:rPr lang="cs-CZ" i="1" dirty="0" smtClean="0"/>
              <a:t>(</a:t>
            </a:r>
            <a:r>
              <a:rPr lang="cs-CZ" b="1" i="1" dirty="0" smtClean="0"/>
              <a:t>Hráli jsme </a:t>
            </a:r>
            <a:r>
              <a:rPr lang="cs-CZ" i="1" dirty="0" smtClean="0"/>
              <a:t>karty.)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/>
              <a:t>	</a:t>
            </a:r>
            <a:r>
              <a:rPr lang="cs-CZ" dirty="0" smtClean="0"/>
              <a:t>právě probíhá </a:t>
            </a:r>
            <a:r>
              <a:rPr lang="cs-CZ" i="1" dirty="0" smtClean="0"/>
              <a:t>(</a:t>
            </a:r>
            <a:r>
              <a:rPr lang="cs-CZ" b="1" i="1" dirty="0" smtClean="0"/>
              <a:t>Hrajeme</a:t>
            </a:r>
            <a:r>
              <a:rPr lang="cs-CZ" i="1" dirty="0" smtClean="0"/>
              <a:t> karty.)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	nastane </a:t>
            </a:r>
            <a:r>
              <a:rPr lang="cs-CZ" i="1" dirty="0" smtClean="0"/>
              <a:t>(</a:t>
            </a:r>
            <a:r>
              <a:rPr lang="cs-CZ" b="1" i="1" dirty="0" smtClean="0"/>
              <a:t>Budeme hrát </a:t>
            </a:r>
            <a:r>
              <a:rPr lang="cs-CZ" i="1" dirty="0" smtClean="0"/>
              <a:t>karty.)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7cípá hvězda 3"/>
          <p:cNvSpPr/>
          <p:nvPr/>
        </p:nvSpPr>
        <p:spPr>
          <a:xfrm>
            <a:off x="7380312" y="584684"/>
            <a:ext cx="936104" cy="936104"/>
          </a:xfrm>
          <a:prstGeom prst="star7">
            <a:avLst>
              <a:gd name="adj" fmla="val 16867"/>
              <a:gd name="hf" fmla="val 102572"/>
              <a:gd name="vf" fmla="val 105210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324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slovesný způsob</a:t>
            </a:r>
            <a:br>
              <a:rPr lang="cs-CZ" dirty="0" smtClean="0"/>
            </a:br>
            <a:r>
              <a:rPr lang="cs-CZ" dirty="0" smtClean="0"/>
              <a:t>ROZKAZOVACÍ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vyjadřuje, že je nutné, aby děj nastal</a:t>
            </a:r>
          </a:p>
          <a:p>
            <a:r>
              <a:rPr lang="cs-CZ" dirty="0" smtClean="0"/>
              <a:t>NELZE u něj určit slovesný čas</a:t>
            </a:r>
          </a:p>
          <a:p>
            <a:endParaRPr lang="cs-CZ" dirty="0"/>
          </a:p>
          <a:p>
            <a:r>
              <a:rPr lang="cs-CZ" b="1" i="1" dirty="0" smtClean="0"/>
              <a:t>Hraj!</a:t>
            </a:r>
          </a:p>
          <a:p>
            <a:r>
              <a:rPr lang="cs-CZ" b="1" i="1" dirty="0" smtClean="0"/>
              <a:t>Pojděme domů!</a:t>
            </a:r>
            <a:endParaRPr lang="cs-CZ" b="1" i="1" dirty="0"/>
          </a:p>
          <a:p>
            <a:r>
              <a:rPr lang="cs-CZ" b="1" i="1" dirty="0" smtClean="0"/>
              <a:t>Konečně už skočte!</a:t>
            </a:r>
          </a:p>
          <a:p>
            <a:endParaRPr lang="cs-CZ" dirty="0"/>
          </a:p>
          <a:p>
            <a:endParaRPr lang="cs-CZ" dirty="0" smtClean="0"/>
          </a:p>
        </p:txBody>
      </p:sp>
      <p:sp>
        <p:nvSpPr>
          <p:cNvPr id="4" name="7cípá hvězda 3"/>
          <p:cNvSpPr/>
          <p:nvPr/>
        </p:nvSpPr>
        <p:spPr>
          <a:xfrm>
            <a:off x="7380312" y="569708"/>
            <a:ext cx="936104" cy="936104"/>
          </a:xfrm>
          <a:prstGeom prst="star7">
            <a:avLst>
              <a:gd name="adj" fmla="val 16867"/>
              <a:gd name="hf" fmla="val 102572"/>
              <a:gd name="vf" fmla="val 105210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8744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82417" y="853928"/>
            <a:ext cx="6965245" cy="120248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slovesný způsob</a:t>
            </a:r>
            <a:br>
              <a:rPr lang="cs-CZ" dirty="0" smtClean="0"/>
            </a:br>
            <a:r>
              <a:rPr lang="cs-CZ" dirty="0" smtClean="0"/>
              <a:t>PODMIŇOVACÍ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2119257"/>
            <a:ext cx="6984776" cy="3603812"/>
          </a:xfrm>
        </p:spPr>
        <p:txBody>
          <a:bodyPr>
            <a:normAutofit/>
          </a:bodyPr>
          <a:lstStyle/>
          <a:p>
            <a:r>
              <a:rPr lang="cs-CZ" dirty="0" smtClean="0"/>
              <a:t>rozlišujeme:</a:t>
            </a:r>
          </a:p>
          <a:p>
            <a:pPr marL="457200" indent="-457200">
              <a:buAutoNum type="alphaLcParenR"/>
            </a:pPr>
            <a:r>
              <a:rPr lang="cs-CZ" b="1" dirty="0" smtClean="0"/>
              <a:t>PŘÍTOMNÝ</a:t>
            </a:r>
            <a:r>
              <a:rPr lang="cs-CZ" dirty="0" smtClean="0"/>
              <a:t> = vyjadřuje, že je děj </a:t>
            </a:r>
            <a:r>
              <a:rPr lang="cs-CZ" u="sng" dirty="0" smtClean="0"/>
              <a:t>možný</a:t>
            </a: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b="1" i="1" dirty="0" smtClean="0"/>
              <a:t>Zahrál bych </a:t>
            </a:r>
            <a:r>
              <a:rPr lang="cs-CZ" i="1" dirty="0" smtClean="0"/>
              <a:t>si karty.</a:t>
            </a:r>
          </a:p>
          <a:p>
            <a:pPr marL="0" indent="0">
              <a:buNone/>
            </a:pPr>
            <a:r>
              <a:rPr lang="cs-CZ" i="1" dirty="0" smtClean="0"/>
              <a:t>	</a:t>
            </a:r>
            <a:r>
              <a:rPr lang="cs-CZ" b="1" i="1" dirty="0" smtClean="0"/>
              <a:t>Chtěli bychom </a:t>
            </a:r>
            <a:r>
              <a:rPr lang="cs-CZ" i="1" dirty="0" smtClean="0"/>
              <a:t>něco k jídlu.</a:t>
            </a:r>
          </a:p>
          <a:p>
            <a:pPr marL="457200" indent="-457200">
              <a:buFont typeface="+mj-lt"/>
              <a:buAutoNum type="alphaLcParenR" startAt="2"/>
            </a:pPr>
            <a:r>
              <a:rPr lang="cs-CZ" b="1" dirty="0" smtClean="0"/>
              <a:t>MINULÝ</a:t>
            </a:r>
            <a:r>
              <a:rPr lang="cs-CZ" dirty="0" smtClean="0"/>
              <a:t> = vyjadřuje, že je děj </a:t>
            </a:r>
            <a:r>
              <a:rPr lang="cs-CZ" u="sng" dirty="0" smtClean="0"/>
              <a:t>neuskutečnitelný</a:t>
            </a: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b="1" dirty="0" smtClean="0"/>
              <a:t>Byl bys</a:t>
            </a:r>
            <a:r>
              <a:rPr lang="cs-CZ" dirty="0" smtClean="0"/>
              <a:t> mi </a:t>
            </a:r>
            <a:r>
              <a:rPr lang="cs-CZ" b="1" dirty="0" smtClean="0"/>
              <a:t>pomohl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b="1" dirty="0" smtClean="0"/>
              <a:t>Byli bychom hráli </a:t>
            </a:r>
            <a:r>
              <a:rPr lang="cs-CZ" dirty="0" smtClean="0"/>
              <a:t>karty, ale nebyl čas.</a:t>
            </a:r>
            <a:endParaRPr lang="cs-CZ" dirty="0"/>
          </a:p>
        </p:txBody>
      </p:sp>
      <p:sp>
        <p:nvSpPr>
          <p:cNvPr id="5" name="7cípá hvězda 4"/>
          <p:cNvSpPr/>
          <p:nvPr/>
        </p:nvSpPr>
        <p:spPr>
          <a:xfrm>
            <a:off x="7380312" y="548680"/>
            <a:ext cx="936104" cy="936104"/>
          </a:xfrm>
          <a:prstGeom prst="star7">
            <a:avLst>
              <a:gd name="adj" fmla="val 16867"/>
              <a:gd name="hf" fmla="val 102572"/>
              <a:gd name="vf" fmla="val 105210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547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podmiňovací způsob PŘÍTOMNÝ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0141886"/>
              </p:ext>
            </p:extLst>
          </p:nvPr>
        </p:nvGraphicFramePr>
        <p:xfrm>
          <a:off x="1547664" y="2276872"/>
          <a:ext cx="6096000" cy="36161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904044"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Bahnschrift SemiBold SemiConden" panose="020B0502040204020203" pitchFamily="34" charset="0"/>
                        </a:rPr>
                        <a:t>j. č.</a:t>
                      </a:r>
                      <a:endParaRPr lang="cs-CZ" sz="24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Bahnschrift SemiBold SemiConden" panose="020B0502040204020203" pitchFamily="34" charset="0"/>
                        </a:rPr>
                        <a:t>mn. č.</a:t>
                      </a:r>
                      <a:endParaRPr lang="cs-CZ" sz="24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904044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Bahnschrift SemiBold SemiConden" panose="020B0502040204020203" pitchFamily="34" charset="0"/>
                        </a:rPr>
                        <a:t>1. os.</a:t>
                      </a:r>
                      <a:endParaRPr lang="cs-CZ" sz="24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Bahnschrift SemiBold SemiConden" panose="020B0502040204020203" pitchFamily="34" charset="0"/>
                        </a:rPr>
                        <a:t>BYCH</a:t>
                      </a:r>
                      <a:endParaRPr lang="cs-CZ" sz="32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Bahnschrift SemiBold SemiConden" panose="020B0502040204020203" pitchFamily="34" charset="0"/>
                        </a:rPr>
                        <a:t>BYCHOM</a:t>
                      </a:r>
                      <a:endParaRPr lang="cs-CZ" sz="32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904044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Bahnschrift SemiBold SemiConden" panose="020B0502040204020203" pitchFamily="34" charset="0"/>
                        </a:rPr>
                        <a:t>2. os. </a:t>
                      </a:r>
                      <a:endParaRPr lang="cs-CZ" sz="24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Bahnschrift SemiBold SemiConden" panose="020B0502040204020203" pitchFamily="34" charset="0"/>
                        </a:rPr>
                        <a:t>BYS</a:t>
                      </a:r>
                      <a:endParaRPr lang="cs-CZ" sz="32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Bahnschrift SemiBold SemiConden" panose="020B0502040204020203" pitchFamily="34" charset="0"/>
                        </a:rPr>
                        <a:t>BYSTE</a:t>
                      </a:r>
                      <a:endParaRPr lang="cs-CZ" sz="32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904044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Bahnschrift SemiBold SemiConden" panose="020B0502040204020203" pitchFamily="34" charset="0"/>
                        </a:rPr>
                        <a:t>3. os. </a:t>
                      </a:r>
                      <a:endParaRPr lang="cs-CZ" sz="24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Bahnschrift SemiBold SemiConden" panose="020B0502040204020203" pitchFamily="34" charset="0"/>
                        </a:rPr>
                        <a:t>BY</a:t>
                      </a:r>
                      <a:endParaRPr lang="cs-CZ" sz="32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latin typeface="Bahnschrift SemiBold SemiConden" panose="020B0502040204020203" pitchFamily="34" charset="0"/>
                        </a:rPr>
                        <a:t>BY</a:t>
                      </a:r>
                      <a:endParaRPr lang="cs-CZ" sz="32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990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podmiňovací způsob</a:t>
            </a:r>
            <a:br>
              <a:rPr lang="cs-CZ" dirty="0" smtClean="0"/>
            </a:br>
            <a:r>
              <a:rPr lang="cs-CZ" dirty="0" smtClean="0"/>
              <a:t>MINULÝ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1493931"/>
              </p:ext>
            </p:extLst>
          </p:nvPr>
        </p:nvGraphicFramePr>
        <p:xfrm>
          <a:off x="1547664" y="2276872"/>
          <a:ext cx="6096000" cy="36161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904044">
                <a:tc>
                  <a:txBody>
                    <a:bodyPr/>
                    <a:lstStyle/>
                    <a:p>
                      <a:pPr algn="ctr"/>
                      <a:endParaRPr lang="cs-CZ" sz="24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Bahnschrift SemiBold SemiConden" panose="020B0502040204020203" pitchFamily="34" charset="0"/>
                        </a:rPr>
                        <a:t>j. č.</a:t>
                      </a:r>
                      <a:endParaRPr lang="cs-CZ" sz="24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Bahnschrift SemiBold SemiConden" panose="020B0502040204020203" pitchFamily="34" charset="0"/>
                        </a:rPr>
                        <a:t>mn. č.</a:t>
                      </a:r>
                      <a:endParaRPr lang="cs-CZ" sz="24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904044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Bahnschrift SemiBold SemiConden" panose="020B0502040204020203" pitchFamily="34" charset="0"/>
                        </a:rPr>
                        <a:t>1. os.</a:t>
                      </a:r>
                      <a:endParaRPr lang="cs-CZ" sz="24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Bahnschrift SemiBold SemiConden" panose="020B0502040204020203" pitchFamily="34" charset="0"/>
                        </a:rPr>
                        <a:t>BYL BYCH</a:t>
                      </a:r>
                      <a:endParaRPr lang="cs-CZ" sz="28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Bahnschrift SemiBold SemiConden" panose="020B0502040204020203" pitchFamily="34" charset="0"/>
                        </a:rPr>
                        <a:t>BYLI</a:t>
                      </a:r>
                      <a:r>
                        <a:rPr lang="cs-CZ" sz="2800" baseline="0" dirty="0" smtClean="0">
                          <a:latin typeface="Bahnschrift SemiBold SemiConden" panose="020B0502040204020203" pitchFamily="34" charset="0"/>
                        </a:rPr>
                        <a:t> </a:t>
                      </a:r>
                      <a:r>
                        <a:rPr lang="cs-CZ" sz="2800" dirty="0" smtClean="0">
                          <a:latin typeface="Bahnschrift SemiBold SemiConden" panose="020B0502040204020203" pitchFamily="34" charset="0"/>
                        </a:rPr>
                        <a:t>BYCHOM</a:t>
                      </a:r>
                      <a:endParaRPr lang="cs-CZ" sz="28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904044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Bahnschrift SemiBold SemiConden" panose="020B0502040204020203" pitchFamily="34" charset="0"/>
                        </a:rPr>
                        <a:t>2. os. </a:t>
                      </a:r>
                      <a:endParaRPr lang="cs-CZ" sz="24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Bahnschrift SemiBold SemiConden" panose="020B0502040204020203" pitchFamily="34" charset="0"/>
                        </a:rPr>
                        <a:t>BYL BYS</a:t>
                      </a:r>
                      <a:endParaRPr lang="cs-CZ" sz="28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Bahnschrift SemiBold SemiConden" panose="020B0502040204020203" pitchFamily="34" charset="0"/>
                        </a:rPr>
                        <a:t>BYLI BYSTE</a:t>
                      </a:r>
                      <a:endParaRPr lang="cs-CZ" sz="28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904044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Bahnschrift SemiBold SemiConden" panose="020B0502040204020203" pitchFamily="34" charset="0"/>
                        </a:rPr>
                        <a:t>3. os. </a:t>
                      </a:r>
                      <a:endParaRPr lang="cs-CZ" sz="24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Bahnschrift SemiBold SemiConden" panose="020B0502040204020203" pitchFamily="34" charset="0"/>
                        </a:rPr>
                        <a:t>BYL BY</a:t>
                      </a:r>
                      <a:endParaRPr lang="cs-CZ" sz="28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Bahnschrift SemiBold SemiConden" panose="020B0502040204020203" pitchFamily="34" charset="0"/>
                        </a:rPr>
                        <a:t>BYLI</a:t>
                      </a:r>
                      <a:r>
                        <a:rPr lang="cs-CZ" sz="2800" baseline="0" dirty="0" smtClean="0">
                          <a:latin typeface="Bahnschrift SemiBold SemiConden" panose="020B0502040204020203" pitchFamily="34" charset="0"/>
                        </a:rPr>
                        <a:t> </a:t>
                      </a:r>
                      <a:r>
                        <a:rPr lang="cs-CZ" sz="2800" dirty="0" smtClean="0">
                          <a:latin typeface="Bahnschrift SemiBold SemiConden" panose="020B0502040204020203" pitchFamily="34" charset="0"/>
                        </a:rPr>
                        <a:t>BY</a:t>
                      </a:r>
                      <a:endParaRPr lang="cs-CZ" sz="2800" dirty="0">
                        <a:latin typeface="Bahnschrift SemiBold SemiConden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8501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SLOVESNÝ ČAS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určujeme POUZE u slovesného </a:t>
            </a:r>
            <a:r>
              <a:rPr lang="cs-CZ" b="1" dirty="0" smtClean="0"/>
              <a:t>způsobu oznamovacího</a:t>
            </a:r>
            <a:r>
              <a:rPr lang="cs-CZ" dirty="0" smtClean="0"/>
              <a:t> (!!!)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Rozlišujeme čas:</a:t>
            </a:r>
          </a:p>
          <a:p>
            <a:pPr marL="822960" lvl="1" indent="-457200">
              <a:lnSpc>
                <a:spcPct val="150000"/>
              </a:lnSpc>
              <a:buAutoNum type="arabicParenR"/>
            </a:pPr>
            <a:r>
              <a:rPr lang="cs-CZ" dirty="0" smtClean="0"/>
              <a:t>PŘÍTOMNÝ (</a:t>
            </a:r>
            <a:r>
              <a:rPr lang="cs-CZ" b="1" i="1" dirty="0" smtClean="0"/>
              <a:t>Hrajeme si </a:t>
            </a:r>
            <a:r>
              <a:rPr lang="cs-CZ" i="1" dirty="0" smtClean="0"/>
              <a:t>s míčem</a:t>
            </a:r>
            <a:r>
              <a:rPr lang="cs-CZ" dirty="0" smtClean="0"/>
              <a:t>)</a:t>
            </a:r>
          </a:p>
          <a:p>
            <a:pPr marL="822960" lvl="1" indent="-457200">
              <a:lnSpc>
                <a:spcPct val="150000"/>
              </a:lnSpc>
              <a:buAutoNum type="arabicParenR"/>
            </a:pPr>
            <a:r>
              <a:rPr lang="cs-CZ" dirty="0" smtClean="0"/>
              <a:t>MINULÝ (</a:t>
            </a:r>
            <a:r>
              <a:rPr lang="cs-CZ" b="1" i="1" dirty="0" smtClean="0"/>
              <a:t>Hráli jsme </a:t>
            </a:r>
            <a:r>
              <a:rPr lang="cs-CZ" i="1" dirty="0" smtClean="0"/>
              <a:t>fotbal.</a:t>
            </a:r>
            <a:r>
              <a:rPr lang="cs-CZ" dirty="0" smtClean="0"/>
              <a:t>)</a:t>
            </a:r>
          </a:p>
          <a:p>
            <a:pPr marL="822960" lvl="1" indent="-457200">
              <a:lnSpc>
                <a:spcPct val="150000"/>
              </a:lnSpc>
              <a:buAutoNum type="arabicParenR"/>
            </a:pPr>
            <a:r>
              <a:rPr lang="cs-CZ" dirty="0" smtClean="0"/>
              <a:t>BUDOUCÍ (</a:t>
            </a:r>
            <a:r>
              <a:rPr lang="cs-CZ" b="1" i="1" dirty="0" smtClean="0"/>
              <a:t>Budeme</a:t>
            </a:r>
            <a:r>
              <a:rPr lang="cs-CZ" i="1" dirty="0" smtClean="0"/>
              <a:t> </a:t>
            </a:r>
            <a:r>
              <a:rPr lang="cs-CZ" b="1" i="1" dirty="0" smtClean="0"/>
              <a:t>hrát</a:t>
            </a:r>
            <a:r>
              <a:rPr lang="cs-CZ" i="1" dirty="0" smtClean="0"/>
              <a:t> na babu. / </a:t>
            </a:r>
            <a:r>
              <a:rPr lang="cs-CZ" b="1" i="1" dirty="0" smtClean="0"/>
              <a:t>Zahrajeme</a:t>
            </a:r>
            <a:r>
              <a:rPr lang="cs-CZ" i="1" dirty="0" smtClean="0"/>
              <a:t> </a:t>
            </a:r>
            <a:r>
              <a:rPr lang="cs-CZ" b="1" i="1" dirty="0" smtClean="0"/>
              <a:t>si</a:t>
            </a:r>
            <a:r>
              <a:rPr lang="cs-CZ" i="1" dirty="0" smtClean="0"/>
              <a:t> volejbal?)</a:t>
            </a:r>
            <a:endParaRPr lang="cs-CZ" i="1" dirty="0"/>
          </a:p>
        </p:txBody>
      </p:sp>
      <p:sp>
        <p:nvSpPr>
          <p:cNvPr id="4" name="7cípá hvězda 3"/>
          <p:cNvSpPr/>
          <p:nvPr/>
        </p:nvSpPr>
        <p:spPr>
          <a:xfrm>
            <a:off x="7380312" y="584684"/>
            <a:ext cx="936104" cy="936104"/>
          </a:xfrm>
          <a:prstGeom prst="star7">
            <a:avLst>
              <a:gd name="adj" fmla="val 16867"/>
              <a:gd name="hf" fmla="val 102572"/>
              <a:gd name="vf" fmla="val 105210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3180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SLOVESNÝ ČAS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od některých sloves tvoříme budoucí čas pomocí </a:t>
            </a:r>
            <a:r>
              <a:rPr lang="cs-CZ" i="1" dirty="0" smtClean="0"/>
              <a:t>budu, budeš, bude, budeme, budete, budo</a:t>
            </a:r>
            <a:r>
              <a:rPr lang="cs-CZ" i="1" dirty="0"/>
              <a:t>u</a:t>
            </a:r>
            <a:r>
              <a:rPr lang="cs-CZ" i="1" dirty="0" smtClean="0"/>
              <a:t> </a:t>
            </a:r>
            <a:r>
              <a:rPr lang="cs-CZ" dirty="0" smtClean="0"/>
              <a:t>a </a:t>
            </a:r>
            <a:r>
              <a:rPr lang="cs-CZ" i="1" dirty="0" smtClean="0"/>
              <a:t>infinitivu slovesa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(</a:t>
            </a:r>
            <a:r>
              <a:rPr lang="cs-CZ" b="1" i="1" dirty="0" smtClean="0"/>
              <a:t>budu se česat, budeme kreslit</a:t>
            </a:r>
            <a:r>
              <a:rPr lang="cs-CZ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některá slovesa vyjadřují budoucnost už svým přítomným tvarem a přítomný čas vůbec vyjádřit NEMOHOU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(</a:t>
            </a:r>
            <a:r>
              <a:rPr lang="cs-CZ" b="1" i="1" dirty="0" smtClean="0"/>
              <a:t>učešu se, nakreslíme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4" name="7cípá hvězda 3"/>
          <p:cNvSpPr/>
          <p:nvPr/>
        </p:nvSpPr>
        <p:spPr>
          <a:xfrm>
            <a:off x="7380312" y="548680"/>
            <a:ext cx="936104" cy="936104"/>
          </a:xfrm>
          <a:prstGeom prst="star7">
            <a:avLst>
              <a:gd name="adj" fmla="val 16867"/>
              <a:gd name="hf" fmla="val 102572"/>
              <a:gd name="vf" fmla="val 105210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53227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INFINITIV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3040" y="2119257"/>
            <a:ext cx="6493336" cy="360381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= </a:t>
            </a:r>
            <a:r>
              <a:rPr lang="cs-CZ" b="1" u="sng" dirty="0" smtClean="0"/>
              <a:t>neurčitý</a:t>
            </a:r>
            <a:r>
              <a:rPr lang="cs-CZ" dirty="0" smtClean="0"/>
              <a:t> </a:t>
            </a:r>
            <a:r>
              <a:rPr lang="cs-CZ" b="1" u="sng" dirty="0" smtClean="0"/>
              <a:t>slovesný tvar</a:t>
            </a:r>
          </a:p>
          <a:p>
            <a:r>
              <a:rPr lang="cs-CZ" dirty="0" smtClean="0"/>
              <a:t>NELZE u něj určit osoba, číslo, způsob ani čas</a:t>
            </a:r>
          </a:p>
          <a:p>
            <a:r>
              <a:rPr lang="cs-CZ" dirty="0" smtClean="0"/>
              <a:t>je obvykle považován za základní tvar slovesa</a:t>
            </a:r>
          </a:p>
          <a:p>
            <a:r>
              <a:rPr lang="cs-CZ" dirty="0" smtClean="0"/>
              <a:t>nejčastěji končí na</a:t>
            </a:r>
            <a:r>
              <a:rPr lang="cs-CZ" sz="2800" dirty="0" smtClean="0"/>
              <a:t> </a:t>
            </a:r>
            <a:r>
              <a:rPr lang="cs-CZ" sz="2800" b="1" dirty="0" smtClean="0"/>
              <a:t>–t </a:t>
            </a:r>
            <a:r>
              <a:rPr lang="cs-CZ" dirty="0" smtClean="0"/>
              <a:t>(</a:t>
            </a:r>
            <a:r>
              <a:rPr lang="cs-CZ" i="1" dirty="0" smtClean="0"/>
              <a:t>hrát, ležet, zpívat</a:t>
            </a:r>
            <a:r>
              <a:rPr lang="cs-CZ" dirty="0" smtClean="0"/>
              <a:t>), někdy na </a:t>
            </a:r>
            <a:r>
              <a:rPr lang="cs-CZ" sz="2800" b="1" dirty="0" smtClean="0"/>
              <a:t>–ti </a:t>
            </a:r>
            <a:r>
              <a:rPr lang="cs-CZ" dirty="0" smtClean="0"/>
              <a:t>(</a:t>
            </a:r>
            <a:r>
              <a:rPr lang="cs-CZ" i="1" dirty="0" smtClean="0"/>
              <a:t>kolébati, plakati, plésti</a:t>
            </a:r>
            <a:r>
              <a:rPr lang="cs-CZ" dirty="0" smtClean="0"/>
              <a:t>), někdy také na</a:t>
            </a:r>
            <a:r>
              <a:rPr lang="cs-CZ" b="1" dirty="0" smtClean="0"/>
              <a:t> </a:t>
            </a:r>
            <a:r>
              <a:rPr lang="cs-CZ" sz="2800" b="1" dirty="0" smtClean="0"/>
              <a:t>–</a:t>
            </a:r>
            <a:r>
              <a:rPr lang="cs-CZ" sz="2800" b="1" dirty="0" err="1" smtClean="0"/>
              <a:t>ci</a:t>
            </a:r>
            <a:r>
              <a:rPr lang="cs-CZ" sz="2800" b="1" dirty="0" smtClean="0"/>
              <a:t> </a:t>
            </a:r>
            <a:r>
              <a:rPr lang="cs-CZ" dirty="0" smtClean="0"/>
              <a:t>/ </a:t>
            </a:r>
            <a:r>
              <a:rPr lang="cs-CZ" sz="2800" b="1" dirty="0" smtClean="0"/>
              <a:t>–</a:t>
            </a:r>
            <a:r>
              <a:rPr lang="cs-CZ" sz="2800" b="1" dirty="0" err="1" smtClean="0"/>
              <a:t>ct</a:t>
            </a:r>
            <a:r>
              <a:rPr lang="cs-CZ" sz="2800" b="1" dirty="0" smtClean="0"/>
              <a:t> </a:t>
            </a:r>
            <a:r>
              <a:rPr lang="cs-CZ" dirty="0" smtClean="0"/>
              <a:t>(</a:t>
            </a:r>
            <a:r>
              <a:rPr lang="cs-CZ" i="1" dirty="0" smtClean="0"/>
              <a:t>moci/moct, říci/říct, téci/téct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4" name="7cípá hvězda 3"/>
          <p:cNvSpPr/>
          <p:nvPr/>
        </p:nvSpPr>
        <p:spPr>
          <a:xfrm>
            <a:off x="7380312" y="548680"/>
            <a:ext cx="936104" cy="936104"/>
          </a:xfrm>
          <a:prstGeom prst="star7">
            <a:avLst>
              <a:gd name="adj" fmla="val 16867"/>
              <a:gd name="hf" fmla="val 102572"/>
              <a:gd name="vf" fmla="val 105210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898263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76</TotalTime>
  <Words>400</Words>
  <Application>Microsoft Office PowerPoint</Application>
  <PresentationFormat>Předvádění na obrazovce (4:3)</PresentationFormat>
  <Paragraphs>87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Špendlík</vt:lpstr>
      <vt:lpstr>SLOVESA</vt:lpstr>
      <vt:lpstr>SLOVESA</vt:lpstr>
      <vt:lpstr>u SLOVES určujeme:</vt:lpstr>
      <vt:lpstr>Opakování</vt:lpstr>
      <vt:lpstr>SLOVESNÝ ZPŮSOB</vt:lpstr>
      <vt:lpstr>slovesný způsob OZNAMOVACÍ</vt:lpstr>
      <vt:lpstr>slovesný způsob ROZKAZOVACÍ</vt:lpstr>
      <vt:lpstr>slovesný způsob PODMIŇOVACÍ</vt:lpstr>
      <vt:lpstr>podmiňovací způsob PŘÍTOMNÝ</vt:lpstr>
      <vt:lpstr>podmiňovací způsob MINULÝ</vt:lpstr>
      <vt:lpstr>SLOVESNÝ ČAS</vt:lpstr>
      <vt:lpstr>SLOVESNÝ ČAS</vt:lpstr>
      <vt:lpstr>INFINITIV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SLOVESA</dc:title>
  <dc:creator>Terka</dc:creator>
  <cp:lastModifiedBy>Terka</cp:lastModifiedBy>
  <cp:revision>8</cp:revision>
  <dcterms:created xsi:type="dcterms:W3CDTF">2020-04-19T18:12:56Z</dcterms:created>
  <dcterms:modified xsi:type="dcterms:W3CDTF">2020-04-19T19:30:42Z</dcterms:modified>
</cp:coreProperties>
</file>