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B39A8-E648-4CB7-9A48-FB98D2699870}" type="datetimeFigureOut">
              <a:rPr lang="cs-CZ" smtClean="0"/>
              <a:pPr/>
              <a:t>10.07.2019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42474-7EB4-43B6-BFAD-D1CF6D92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Regionální členění České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85860"/>
            <a:ext cx="9144000" cy="5572140"/>
          </a:xfrm>
        </p:spPr>
        <p:txBody>
          <a:bodyPr/>
          <a:lstStyle/>
          <a:p>
            <a:r>
              <a:rPr lang="cs-CZ" dirty="0" smtClean="0"/>
              <a:t>Česko je rozděleno na 14 krajů, které </a:t>
            </a:r>
            <a:r>
              <a:rPr lang="cs-CZ" dirty="0" smtClean="0"/>
              <a:t>nesplňují </a:t>
            </a:r>
            <a:r>
              <a:rPr lang="cs-CZ" dirty="0" smtClean="0"/>
              <a:t>kritéria EU (minimum 1 mil. </a:t>
            </a:r>
            <a:r>
              <a:rPr lang="cs-CZ" dirty="0"/>
              <a:t>o</a:t>
            </a:r>
            <a:r>
              <a:rPr lang="cs-CZ" dirty="0" smtClean="0"/>
              <a:t>byvatel) a proto se kraje spojují do tzv. NUTS 1, což jsou dva nebo tři kraje, samostatný je kraj Praha, Střední Čechy a Moravskoslezský</a:t>
            </a:r>
          </a:p>
          <a:p>
            <a:r>
              <a:rPr lang="cs-CZ" dirty="0" smtClean="0"/>
              <a:t>Mezi těmito oblastmi jsou velké rozdíly v ekonomické výkonnosti, nejlépe je na tom Praha, nejhůře kraje na severu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250px-NUTS_CZ-Regi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428604"/>
            <a:ext cx="8643997" cy="607223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 rot="10800000" flipV="1">
            <a:off x="3286116" y="6611779"/>
            <a:ext cx="614366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/>
              <a:t>Zdroj : http://cs.wikipedia.org/wiki/Soubor:NUTS_CZ-Regio.png</a:t>
            </a:r>
            <a:endParaRPr lang="cs-CZ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4282" y="428604"/>
            <a:ext cx="8929718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1</a:t>
            </a:r>
            <a:r>
              <a:rPr lang="cs-CZ" sz="3200" dirty="0" smtClean="0"/>
              <a:t>/ Praha    (172 %)</a:t>
            </a:r>
          </a:p>
          <a:p>
            <a:r>
              <a:rPr lang="cs-CZ" sz="3200" dirty="0" smtClean="0"/>
              <a:t>2/ Střední Čechy   (74 %)</a:t>
            </a:r>
          </a:p>
          <a:p>
            <a:r>
              <a:rPr lang="cs-CZ" sz="3200" dirty="0" smtClean="0"/>
              <a:t>3/ Jihozápad    (68 %) Plzeňský a Jihočeský kraj</a:t>
            </a:r>
          </a:p>
          <a:p>
            <a:r>
              <a:rPr lang="cs-CZ" sz="3200" dirty="0" smtClean="0"/>
              <a:t>4/ Severozápad   (62 %) Karlovarský a Ústecký kraj</a:t>
            </a:r>
          </a:p>
          <a:p>
            <a:r>
              <a:rPr lang="cs-CZ" sz="3200" dirty="0" smtClean="0"/>
              <a:t>5/ Severovýchod  (65 %) Liberecký, Královéhradecký a Pardubický kraj</a:t>
            </a:r>
          </a:p>
          <a:p>
            <a:r>
              <a:rPr lang="cs-CZ" sz="3200" dirty="0" smtClean="0"/>
              <a:t>6/ Jihovýchod   ( 74 %) Vysočina a Jihomoravský kraj</a:t>
            </a:r>
          </a:p>
          <a:p>
            <a:r>
              <a:rPr lang="cs-CZ" sz="3200" dirty="0" smtClean="0"/>
              <a:t>7/ Střední Morava    (64 %) Olomoucký a Zlínský kraj</a:t>
            </a:r>
          </a:p>
          <a:p>
            <a:r>
              <a:rPr lang="cs-CZ" sz="3200" dirty="0" smtClean="0"/>
              <a:t>8/ Moravskoslezský  (69 %)</a:t>
            </a:r>
          </a:p>
          <a:p>
            <a:endParaRPr lang="cs-CZ" sz="3200" dirty="0" smtClean="0"/>
          </a:p>
          <a:p>
            <a:r>
              <a:rPr lang="cs-CZ" sz="3200" dirty="0" smtClean="0"/>
              <a:t>- Procenta udávají ekonomickou výkonnost, 100 % je   průměr EU</a:t>
            </a:r>
          </a:p>
          <a:p>
            <a:endParaRPr lang="cs-CZ" sz="3200" dirty="0" smtClean="0"/>
          </a:p>
          <a:p>
            <a:endParaRPr lang="cs-CZ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571612"/>
            <a:ext cx="8929718" cy="528638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sz="2800" dirty="0" smtClean="0"/>
              <a:t>Proč jsou mezi oblastmi tak velké ekonomické rozdíly 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Proč Praha předstihuje tak výrazně všechny ostatní regiony 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Z jakého důvodu musí kraje vytvářet vyšší jednotky?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Souvisí úrodnost území s ekonomickou vyspělostí?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Má cestovní ruch souvislost s vyspělostí regionu ? 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Jak souvisí nezaměstnanost s vyspělostí oblasti ? 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Na čem závisí dotace, které poskytuje EU ?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Proč nemá Praha nárok na dotace EU ?</a:t>
            </a:r>
          </a:p>
          <a:p>
            <a:pPr marL="514350" indent="-514350">
              <a:buAutoNum type="arabicPeriod"/>
            </a:pPr>
            <a:endParaRPr lang="cs-CZ" sz="2800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214422"/>
            <a:ext cx="8715436" cy="5643578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Je to dáno historickým vývojem, mezi oblastmi byly vždy rozdíly.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Praha je sídlem vedení firem, oblasti pracují a jejich výkon se přičítá centru.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Z důvodu získání dotací EU.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Ano, úrodnější oblasti byly vždy vyspělejší.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Nemá,ale pro zaostalejší regiony je cestovní ruch příležitost.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Přímo spolu souvisí, v zaostalých oblastech je vysoká nezaměstnanost.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Na vyspělosti oblasti, čím je zaostalejší, tím jsou dotace vyšší.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Praha vysoko překračuje hranici pro dotace, ta je na 80 % průměru EU .</a:t>
            </a:r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314</Words>
  <Application>Microsoft Office PowerPoint</Application>
  <PresentationFormat>Předvádění na obrazovce (4:3)</PresentationFormat>
  <Paragraphs>37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Regionální členění České republiky</vt:lpstr>
      <vt:lpstr>Snímek 2</vt:lpstr>
      <vt:lpstr>Snímek 3</vt:lpstr>
      <vt:lpstr>Otázky</vt:lpstr>
      <vt:lpstr>Odpovědi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Luďa</dc:creator>
  <cp:lastModifiedBy>Luděk</cp:lastModifiedBy>
  <cp:revision>14</cp:revision>
  <dcterms:created xsi:type="dcterms:W3CDTF">2013-02-13T16:28:20Z</dcterms:created>
  <dcterms:modified xsi:type="dcterms:W3CDTF">2019-07-10T10:35:53Z</dcterms:modified>
</cp:coreProperties>
</file>