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6" r:id="rId16"/>
    <p:sldId id="283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3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4" r:id="rId3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6" roundtripDataSignature="AMtx7mg6j2u0CqbfAIYXgY4N2VRG0QhQbA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onika Kotrbová" initials="" lastIdx="1" clrIdx="0"/>
  <p:cmAuthor id="1" name="Jana Tomečková" initials="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57" Type="http://schemas.openxmlformats.org/officeDocument/2006/relationships/commentAuthors" Target="commentAuthors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56" Type="http://customschemas.google.com/relationships/presentationmetadata" Target="meta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2"/>
          </p:nvPr>
        </p:nvSpPr>
        <p:spPr>
          <a:xfrm>
            <a:off x="-11798300" y="-11796713"/>
            <a:ext cx="11795125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:notes"/>
          <p:cNvSpPr txBox="1"/>
          <p:nvPr/>
        </p:nvSpPr>
        <p:spPr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" name="Google Shape;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" name="Google Shape;4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" name="Google Shape;5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:notes"/>
          <p:cNvSpPr txBox="1"/>
          <p:nvPr/>
        </p:nvSpPr>
        <p:spPr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" name="Google Shape;5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" name="Google Shape;5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" name="Google Shape;6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1" name="Google Shape;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8" name="Google Shape;7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4" name="Google Shape;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7" name="Google Shape;13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3" name="Google Shape;1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0" name="Google Shape;15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6" name="Google Shape;1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2" name="Google Shape;1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9" name="Google Shape;16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3" name="Google Shape;18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4" name="Google Shape;25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7" name="Google Shape;27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1:notes"/>
          <p:cNvSpPr txBox="1"/>
          <p:nvPr/>
        </p:nvSpPr>
        <p:spPr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6" name="Google Shape;286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7" name="Google Shape;28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4" name="Google Shape;294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0" name="Google Shape;30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8" name="Google Shape;30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5" name="Google Shape;31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2" name="Google Shape;32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9" name="Google Shape;349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4" name="Google Shape;354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1" name="Google Shape;361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69" name="Google Shape;369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6" name="Google Shape;38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3" name="Google Shape;393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0" name="Google Shape;400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5" name="Google Shape;415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4225588" y="-11796713"/>
            <a:ext cx="16649701" cy="12488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KiVa Logo animation">
  <p:cSld name="1_KiVa Logo animation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5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6512" y="-171400"/>
            <a:ext cx="9188758" cy="702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26763" y="1965083"/>
            <a:ext cx="2890474" cy="29278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2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2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52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3"/>
          <p:cNvSpPr txBox="1"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5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3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3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4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4"/>
          <p:cNvSpPr txBox="1">
            <a:spLocks noGrp="1"/>
          </p:cNvSpPr>
          <p:nvPr>
            <p:ph type="body" idx="1"/>
          </p:nvPr>
        </p:nvSpPr>
        <p:spPr>
          <a:xfrm>
            <a:off x="611560" y="1828800"/>
            <a:ext cx="388800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54"/>
          <p:cNvSpPr txBox="1">
            <a:spLocks noGrp="1"/>
          </p:cNvSpPr>
          <p:nvPr>
            <p:ph type="body" idx="2"/>
          </p:nvPr>
        </p:nvSpPr>
        <p:spPr>
          <a:xfrm>
            <a:off x="4644009" y="1828800"/>
            <a:ext cx="3888431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54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Comparison" type="twoTxTwoObj">
  <p:cSld name="TWO_OBJECTS_WITH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5"/>
          <p:cNvSpPr txBox="1">
            <a:spLocks noGrp="1"/>
          </p:cNvSpPr>
          <p:nvPr>
            <p:ph type="title"/>
          </p:nvPr>
        </p:nvSpPr>
        <p:spPr>
          <a:xfrm>
            <a:off x="630238" y="558006"/>
            <a:ext cx="7886700" cy="1132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5"/>
          <p:cNvSpPr txBox="1">
            <a:spLocks noGrp="1"/>
          </p:cNvSpPr>
          <p:nvPr>
            <p:ph type="body" idx="1"/>
          </p:nvPr>
        </p:nvSpPr>
        <p:spPr>
          <a:xfrm>
            <a:off x="630238" y="1791494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None/>
              <a:defRPr sz="2400" b="1">
                <a:solidFill>
                  <a:srgbClr val="006DB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55"/>
          <p:cNvSpPr txBox="1">
            <a:spLocks noGrp="1"/>
          </p:cNvSpPr>
          <p:nvPr>
            <p:ph type="body" idx="2"/>
          </p:nvPr>
        </p:nvSpPr>
        <p:spPr>
          <a:xfrm>
            <a:off x="630238" y="2716212"/>
            <a:ext cx="3868737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55"/>
          <p:cNvSpPr txBox="1">
            <a:spLocks noGrp="1"/>
          </p:cNvSpPr>
          <p:nvPr>
            <p:ph type="body" idx="3"/>
          </p:nvPr>
        </p:nvSpPr>
        <p:spPr>
          <a:xfrm>
            <a:off x="4629150" y="1791494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None/>
              <a:defRPr sz="2400" b="1">
                <a:solidFill>
                  <a:srgbClr val="006DB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5" name="Google Shape;35;p55"/>
          <p:cNvSpPr txBox="1">
            <a:spLocks noGrp="1"/>
          </p:cNvSpPr>
          <p:nvPr>
            <p:ph type="body" idx="4"/>
          </p:nvPr>
        </p:nvSpPr>
        <p:spPr>
          <a:xfrm>
            <a:off x="4629150" y="2716212"/>
            <a:ext cx="3887788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5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Title, Text, and Content" type="txAndObj">
  <p:cSld name="TEXT_AND_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56"/>
          <p:cNvSpPr txBox="1">
            <a:spLocks noGrp="1"/>
          </p:cNvSpPr>
          <p:nvPr>
            <p:ph type="title"/>
          </p:nvPr>
        </p:nvSpPr>
        <p:spPr>
          <a:xfrm>
            <a:off x="838200" y="566738"/>
            <a:ext cx="7615238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6"/>
          <p:cNvSpPr txBox="1">
            <a:spLocks noGrp="1"/>
          </p:cNvSpPr>
          <p:nvPr>
            <p:ph type="body" idx="1"/>
          </p:nvPr>
        </p:nvSpPr>
        <p:spPr>
          <a:xfrm>
            <a:off x="838200" y="1828800"/>
            <a:ext cx="3730625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56"/>
          <p:cNvSpPr txBox="1">
            <a:spLocks noGrp="1"/>
          </p:cNvSpPr>
          <p:nvPr>
            <p:ph type="body" idx="2"/>
          </p:nvPr>
        </p:nvSpPr>
        <p:spPr>
          <a:xfrm>
            <a:off x="4721225" y="1828800"/>
            <a:ext cx="3732213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  <a:defRPr/>
            </a:lvl2pPr>
            <a:lvl3pPr marL="1371600" lvl="2" indent="-342900" algn="l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SzPts val="1800"/>
              <a:buChar char="»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800"/>
              <a:buChar char="»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56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iVa Parents - Title only">
  <p:cSld name="KiVa Parents - 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7"/>
          <p:cNvSpPr txBox="1">
            <a:spLocks noGrp="1"/>
          </p:cNvSpPr>
          <p:nvPr>
            <p:ph type="title"/>
          </p:nvPr>
        </p:nvSpPr>
        <p:spPr>
          <a:xfrm>
            <a:off x="838200" y="566738"/>
            <a:ext cx="7615238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57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50"/>
          <p:cNvSpPr/>
          <p:nvPr/>
        </p:nvSpPr>
        <p:spPr>
          <a:xfrm>
            <a:off x="0" y="6453336"/>
            <a:ext cx="9144000" cy="432048"/>
          </a:xfrm>
          <a:prstGeom prst="rect">
            <a:avLst/>
          </a:prstGeom>
          <a:solidFill>
            <a:srgbClr val="F7941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9;p50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222B6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0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marR="0" lvl="0" indent="-3937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>
                <a:srgbClr val="DF641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F641F"/>
              </a:buClr>
              <a:buSzPts val="2400"/>
              <a:buFont typeface="Calibri"/>
              <a:buChar char="‒"/>
              <a:defRPr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83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rgbClr val="DF641F"/>
              </a:buClr>
              <a:buSzPts val="2200"/>
              <a:buFont typeface="Calibri"/>
              <a:buChar char="»"/>
              <a:defRPr sz="22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DF641F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DF641F"/>
              </a:buClr>
              <a:buSzPts val="2000"/>
              <a:buFont typeface="Calibri"/>
              <a:buChar char="»"/>
              <a:defRPr sz="20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50"/>
          <p:cNvSpPr txBox="1">
            <a:spLocks noGrp="1"/>
          </p:cNvSpPr>
          <p:nvPr>
            <p:ph type="sldNum" idx="12"/>
          </p:nvPr>
        </p:nvSpPr>
        <p:spPr>
          <a:xfrm>
            <a:off x="593634" y="6525344"/>
            <a:ext cx="681038" cy="216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Trebuchet MS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-CZ"/>
              <a:t>‹#›</a:t>
            </a:fld>
            <a:endParaRPr/>
          </a:p>
        </p:txBody>
      </p:sp>
      <p:pic>
        <p:nvPicPr>
          <p:cNvPr id="12" name="Google Shape;12;p5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434631" y="6045301"/>
            <a:ext cx="2961905" cy="812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17">
            <a:extLst>
              <a:ext uri="{FF2B5EF4-FFF2-40B4-BE49-F238E27FC236}">
                <a16:creationId xmlns:a16="http://schemas.microsoft.com/office/drawing/2014/main" id="{C741E62D-E209-4B13-8C5B-14ECB7ABB4D0}"/>
              </a:ext>
            </a:extLst>
          </p:cNvPr>
          <p:cNvPicPr preferRelativeResize="0"/>
          <p:nvPr userDrawn="1"/>
        </p:nvPicPr>
        <p:blipFill rotWithShape="1">
          <a:blip r:embed="rId10">
            <a:alphaModFix/>
          </a:blip>
          <a:srcRect/>
          <a:stretch/>
        </p:blipFill>
        <p:spPr>
          <a:xfrm>
            <a:off x="7559459" y="6389620"/>
            <a:ext cx="1316700" cy="43205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.kivaprogram.net/pruvodce-pro-rodice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ivaprogram.net/" TargetMode="Externa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15;p17">
            <a:extLst>
              <a:ext uri="{FF2B5EF4-FFF2-40B4-BE49-F238E27FC236}">
                <a16:creationId xmlns:a16="http://schemas.microsoft.com/office/drawing/2014/main" id="{59A121E9-16D9-4326-9183-A67CC5876D2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18059" t="38935" r="17486" b="46467"/>
          <a:stretch/>
        </p:blipFill>
        <p:spPr>
          <a:xfrm>
            <a:off x="6197226" y="6350852"/>
            <a:ext cx="2946774" cy="507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"/>
          <p:cNvSpPr txBox="1">
            <a:spLocks noGrp="1"/>
          </p:cNvSpPr>
          <p:nvPr>
            <p:ph type="body" idx="1"/>
          </p:nvPr>
        </p:nvSpPr>
        <p:spPr>
          <a:xfrm>
            <a:off x="603321" y="1458912"/>
            <a:ext cx="4896544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514350" lvl="0" indent="-514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/>
            </a:pPr>
            <a:r>
              <a:rPr lang="cs-CZ" sz="2400" dirty="0">
                <a:solidFill>
                  <a:schemeClr val="dk1"/>
                </a:solidFill>
              </a:rPr>
              <a:t>Program proti šikaně KiVa a všeobecné informace o šikaně</a:t>
            </a:r>
          </a:p>
          <a:p>
            <a:pPr marL="514350" lvl="0" indent="-5143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/>
            </a:pPr>
            <a:endParaRPr dirty="0">
              <a:solidFill>
                <a:schemeClr val="dk1"/>
              </a:solidFill>
            </a:endParaRPr>
          </a:p>
          <a:p>
            <a:pPr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Font typeface="+mj-lt"/>
              <a:buAutoNum type="arabicPeriod"/>
            </a:pPr>
            <a:r>
              <a:rPr lang="cs-CZ" sz="2400" dirty="0">
                <a:solidFill>
                  <a:schemeClr val="dk1"/>
                </a:solidFill>
              </a:rPr>
              <a:t>Univerzální opatření</a:t>
            </a:r>
          </a:p>
          <a:p>
            <a:pPr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Font typeface="+mj-lt"/>
              <a:buAutoNum type="arabicPeriod"/>
            </a:pPr>
            <a:endParaRPr sz="2400" dirty="0">
              <a:solidFill>
                <a:schemeClr val="dk1"/>
              </a:solidFill>
            </a:endParaRPr>
          </a:p>
          <a:p>
            <a:pPr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Font typeface="+mj-lt"/>
              <a:buAutoNum type="arabicPeriod"/>
            </a:pPr>
            <a:r>
              <a:rPr lang="cs-CZ" sz="2400" dirty="0">
                <a:solidFill>
                  <a:schemeClr val="dk1"/>
                </a:solidFill>
              </a:rPr>
              <a:t>Cílená opatření</a:t>
            </a:r>
          </a:p>
          <a:p>
            <a:pPr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Font typeface="+mj-lt"/>
              <a:buAutoNum type="arabicPeriod"/>
            </a:pP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400"/>
              <a:buNone/>
            </a:pP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endParaRPr dirty="0"/>
          </a:p>
        </p:txBody>
      </p:sp>
      <p:pic>
        <p:nvPicPr>
          <p:cNvPr id="55" name="Google Shape;5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50904" y="548680"/>
            <a:ext cx="3489775" cy="5265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3"/>
          <p:cNvSpPr txBox="1">
            <a:spLocks noGrp="1"/>
          </p:cNvSpPr>
          <p:nvPr>
            <p:ph type="ctrTitle"/>
          </p:nvPr>
        </p:nvSpPr>
        <p:spPr>
          <a:xfrm>
            <a:off x="899592" y="2564904"/>
            <a:ext cx="7416824" cy="1161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 sz="4800" i="1"/>
              <a:t>Program proti šikaně KiVa</a:t>
            </a:r>
            <a:r>
              <a:rPr lang="cs-CZ" sz="4800"/>
              <a:t>®</a:t>
            </a:r>
            <a:r>
              <a:rPr lang="cs-CZ" sz="4800" i="1"/>
              <a:t> a všeobecné informace </a:t>
            </a:r>
            <a:br>
              <a:rPr lang="cs-CZ" sz="4800" i="1"/>
            </a:br>
            <a:r>
              <a:rPr lang="cs-CZ" sz="4800" i="1"/>
              <a:t>o šikaně</a:t>
            </a:r>
            <a:br>
              <a:rPr lang="cs-CZ" sz="4800" i="1"/>
            </a:br>
            <a:endParaRPr sz="4800" i="1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>
                <a:latin typeface="Calibri"/>
                <a:ea typeface="Calibri"/>
                <a:cs typeface="Calibri"/>
                <a:sym typeface="Calibri"/>
              </a:rPr>
              <a:t>Program proti šikaně KiVa</a:t>
            </a:r>
            <a:r>
              <a:rPr lang="cs-CZ"/>
              <a:t>®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4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Vědecky ověřený program pro prevenci a redukci šikany, z </a:t>
            </a:r>
            <a:r>
              <a:rPr lang="cs-CZ" b="1" dirty="0" err="1"/>
              <a:t>Ki</a:t>
            </a:r>
            <a:r>
              <a:rPr lang="cs-CZ" dirty="0" err="1"/>
              <a:t>usaamisen</a:t>
            </a:r>
            <a:r>
              <a:rPr lang="cs-CZ" dirty="0"/>
              <a:t> </a:t>
            </a:r>
            <a:r>
              <a:rPr lang="cs-CZ" b="1" dirty="0" err="1"/>
              <a:t>Va</a:t>
            </a:r>
            <a:r>
              <a:rPr lang="cs-CZ" dirty="0" err="1"/>
              <a:t>stainen</a:t>
            </a:r>
            <a:r>
              <a:rPr lang="cs-CZ" dirty="0"/>
              <a:t> = proti šikaně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Vyvinula jej finská Univerzita v Turku v roce 2007 (s finanční podporou finského Ministerstva školství</a:t>
            </a:r>
            <a:r>
              <a:rPr lang="cs-CZ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 </a:t>
            </a:r>
            <a:r>
              <a:rPr lang="cs-CZ" dirty="0"/>
              <a:t>a kultury) 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Masivní využití ve Finsku i dalších zemích (www.kivaprogram.net)</a:t>
            </a:r>
            <a:endParaRPr dirty="0"/>
          </a:p>
        </p:txBody>
      </p:sp>
      <p:sp>
        <p:nvSpPr>
          <p:cNvPr id="68" name="Google Shape;68;p4"/>
          <p:cNvSpPr txBox="1"/>
          <p:nvPr/>
        </p:nvSpPr>
        <p:spPr>
          <a:xfrm>
            <a:off x="827584" y="6597352"/>
            <a:ext cx="7920880" cy="33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Program proti šikaně KiVa ® a všeobecné informace o šikaně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5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>
                <a:latin typeface="Calibri"/>
                <a:ea typeface="Calibri"/>
                <a:cs typeface="Calibri"/>
                <a:sym typeface="Calibri"/>
              </a:rPr>
              <a:t>Cíle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5"/>
          <p:cNvSpPr txBox="1">
            <a:spLocks noGrp="1"/>
          </p:cNvSpPr>
          <p:nvPr>
            <p:ph type="body" idx="1"/>
          </p:nvPr>
        </p:nvSpPr>
        <p:spPr>
          <a:xfrm>
            <a:off x="611560" y="2100853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Prevence nových případů šikany 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endParaRPr lang="cs-CZ"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Efektivní řešení již vzniklých případů šikany 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endParaRPr lang="cs-CZ"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Minimalizace negativních následků šikany</a:t>
            </a:r>
            <a:endParaRPr dirty="0"/>
          </a:p>
        </p:txBody>
      </p:sp>
      <p:sp>
        <p:nvSpPr>
          <p:cNvPr id="75" name="Google Shape;75;p5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Program proti šikaně KiVa ® a všeobecné informace o šikaně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6"/>
          <p:cNvSpPr txBox="1">
            <a:spLocks noGrp="1"/>
          </p:cNvSpPr>
          <p:nvPr>
            <p:ph type="body" idx="1"/>
          </p:nvPr>
        </p:nvSpPr>
        <p:spPr>
          <a:xfrm>
            <a:off x="971600" y="1844824"/>
            <a:ext cx="7776864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 err="1"/>
              <a:t>KiVa</a:t>
            </a:r>
            <a:r>
              <a:rPr lang="cs-CZ" dirty="0"/>
              <a:t> není jednorázový projekt, ale trvalý plán prevence a redukce šikany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endParaRPr lang="cs-CZ" b="1" dirty="0">
              <a:solidFill>
                <a:srgbClr val="595959"/>
              </a:solidFill>
            </a:endParaRPr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b="1" dirty="0">
                <a:solidFill>
                  <a:srgbClr val="595959"/>
                </a:solidFill>
              </a:rPr>
              <a:t>Boj proti šikaně je běh na dlouhou trať, vyžaduje houževnatost a odhodlání!</a:t>
            </a:r>
            <a:endParaRPr b="1" dirty="0">
              <a:solidFill>
                <a:srgbClr val="595959"/>
              </a:solidFill>
            </a:endParaRPr>
          </a:p>
        </p:txBody>
      </p:sp>
      <p:sp>
        <p:nvSpPr>
          <p:cNvPr id="81" name="Google Shape;81;p6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Program proti šikaně KiVa ® a všeobecné informace o šikaně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Co je to šikana?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7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4176464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Ubližování/ponižování, 	které je</a:t>
            </a:r>
            <a:endParaRPr dirty="0"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opakované</a:t>
            </a:r>
            <a:endParaRPr dirty="0"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zaměřené na konkrétního žáka, který je relativně bezbranný, slabší</a:t>
            </a:r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nerovnost sil</a:t>
            </a:r>
            <a:endParaRPr dirty="0"/>
          </a:p>
        </p:txBody>
      </p:sp>
      <p:sp>
        <p:nvSpPr>
          <p:cNvPr id="88" name="Google Shape;88;p7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Program proti šikaně KiVa ® a všeobecné informace o šikaně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7"/>
          <p:cNvPicPr preferRelativeResize="0"/>
          <p:nvPr/>
        </p:nvPicPr>
        <p:blipFill rotWithShape="1">
          <a:blip r:embed="rId3">
            <a:alphaModFix/>
          </a:blip>
          <a:srcRect l="38188" r="14561"/>
          <a:stretch/>
        </p:blipFill>
        <p:spPr>
          <a:xfrm>
            <a:off x="5220072" y="1873124"/>
            <a:ext cx="2946556" cy="3507854"/>
          </a:xfrm>
          <a:prstGeom prst="rect">
            <a:avLst/>
          </a:prstGeom>
          <a:noFill/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3"/>
          <p:cNvSpPr txBox="1">
            <a:spLocks noGrp="1"/>
          </p:cNvSpPr>
          <p:nvPr>
            <p:ph type="title"/>
          </p:nvPr>
        </p:nvSpPr>
        <p:spPr>
          <a:xfrm>
            <a:off x="630238" y="558006"/>
            <a:ext cx="7886700" cy="1132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Program proti šikaně KiVa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3"/>
          <p:cNvSpPr txBox="1"/>
          <p:nvPr/>
        </p:nvSpPr>
        <p:spPr>
          <a:xfrm>
            <a:off x="611560" y="2214836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None/>
            </a:pPr>
            <a:r>
              <a:rPr lang="cs-CZ" sz="2600" b="0" i="0" u="none" strike="noStrike" cap="none">
                <a:solidFill>
                  <a:srgbClr val="006DB1"/>
                </a:solidFill>
                <a:latin typeface="Calibri"/>
                <a:ea typeface="Calibri"/>
                <a:cs typeface="Calibri"/>
                <a:sym typeface="Calibri"/>
              </a:rPr>
              <a:t>Univerzální opatření</a:t>
            </a:r>
            <a:endParaRPr sz="2600" b="0" i="0" u="none" strike="noStrike" cap="none">
              <a:solidFill>
                <a:srgbClr val="006DB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3"/>
          <p:cNvSpPr txBox="1"/>
          <p:nvPr/>
        </p:nvSpPr>
        <p:spPr>
          <a:xfrm>
            <a:off x="150923" y="2867104"/>
            <a:ext cx="3868737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914400" marR="0" lvl="1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Koordinace programu</a:t>
            </a:r>
            <a:endParaRPr sz="20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572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Lekce a témata</a:t>
            </a:r>
            <a:endParaRPr sz="20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572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Komunikace s rodiči</a:t>
            </a:r>
            <a:endParaRPr sz="20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572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Dotazníky pro žáky a učitele</a:t>
            </a:r>
            <a:endParaRPr sz="20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000"/>
            </a:pPr>
            <a:endParaRPr sz="20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3"/>
          <p:cNvSpPr txBox="1"/>
          <p:nvPr/>
        </p:nvSpPr>
        <p:spPr>
          <a:xfrm>
            <a:off x="4684827" y="2214836"/>
            <a:ext cx="426333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None/>
            </a:pPr>
            <a:r>
              <a:rPr lang="cs-CZ" sz="2600" b="0" i="0" u="none" strike="noStrike" cap="none">
                <a:solidFill>
                  <a:srgbClr val="006DB1"/>
                </a:solidFill>
                <a:latin typeface="Calibri"/>
                <a:ea typeface="Calibri"/>
                <a:cs typeface="Calibri"/>
                <a:sym typeface="Calibri"/>
              </a:rPr>
              <a:t>Cílená opatření</a:t>
            </a:r>
            <a:endParaRPr sz="2600" b="0" i="0" u="none" strike="noStrike" cap="none">
              <a:solidFill>
                <a:srgbClr val="006DB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3"/>
          <p:cNvSpPr txBox="1"/>
          <p:nvPr/>
        </p:nvSpPr>
        <p:spPr>
          <a:xfrm>
            <a:off x="4306582" y="2867104"/>
            <a:ext cx="3887788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914400" marR="0" lvl="1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Řešení konkrétních případů šikany</a:t>
            </a:r>
            <a:endParaRPr sz="20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 marR="0" lvl="1" indent="-4572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000"/>
              <a:buFont typeface="Arial"/>
              <a:buAutoNum type="arabicPeriod"/>
            </a:pPr>
            <a:r>
              <a:rPr lang="cs-CZ" sz="20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Školní KiVa tým + spolupráce s třídním učitelem</a:t>
            </a:r>
            <a:endParaRPr sz="20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3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Program proti šikaně KiVa ® a všeobecné informace o šikaně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4"/>
          <p:cNvSpPr txBox="1"/>
          <p:nvPr/>
        </p:nvSpPr>
        <p:spPr>
          <a:xfrm>
            <a:off x="1026368" y="2564904"/>
            <a:ext cx="6858000" cy="1161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1" u="none" strike="noStrike" cap="none">
                <a:solidFill>
                  <a:srgbClr val="222B6A"/>
                </a:solidFill>
                <a:latin typeface="Calibri"/>
                <a:ea typeface="Calibri"/>
                <a:cs typeface="Calibri"/>
                <a:sym typeface="Calibri"/>
              </a:rPr>
              <a:t>Univerzální opatření</a:t>
            </a:r>
            <a:endParaRPr sz="4800" b="1" i="1" u="none" strike="noStrike" cap="none">
              <a:solidFill>
                <a:srgbClr val="222B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14"/>
          <p:cNvSpPr txBox="1"/>
          <p:nvPr/>
        </p:nvSpPr>
        <p:spPr>
          <a:xfrm>
            <a:off x="1027811" y="3501008"/>
            <a:ext cx="6858000" cy="936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3600"/>
              <a:buFont typeface="Arial"/>
              <a:buNone/>
            </a:pPr>
            <a:r>
              <a:rPr lang="cs-CZ" sz="3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Pro všechny žáky a rodiče</a:t>
            </a:r>
            <a:endParaRPr sz="36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5"/>
          <p:cNvSpPr txBox="1">
            <a:spLocks noGrp="1"/>
          </p:cNvSpPr>
          <p:nvPr>
            <p:ph type="title"/>
          </p:nvPr>
        </p:nvSpPr>
        <p:spPr>
          <a:xfrm>
            <a:off x="611560" y="894815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Šikana se netýká pouze agresorů a obětí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5"/>
          <p:cNvSpPr txBox="1">
            <a:spLocks noGrp="1"/>
          </p:cNvSpPr>
          <p:nvPr>
            <p:ph type="body" idx="1"/>
          </p:nvPr>
        </p:nvSpPr>
        <p:spPr>
          <a:xfrm>
            <a:off x="611560" y="2513161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Většina dětí šikanu považuje za špatnou.</a:t>
            </a:r>
            <a:endParaRPr sz="160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Přesto se při šikaně mnozí přidají k agresorovi nebo proti jeho jednání nijak nezasáhnou.</a:t>
            </a:r>
            <a:endParaRPr>
              <a:solidFill>
                <a:srgbClr val="FF0000"/>
              </a:solidFill>
            </a:endParaRPr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Jen málo žáků oběť šikany podpoří.</a:t>
            </a:r>
            <a:endParaRPr/>
          </a:p>
        </p:txBody>
      </p:sp>
      <p:sp>
        <p:nvSpPr>
          <p:cNvPr id="147" name="Google Shape;147;p15"/>
          <p:cNvSpPr txBox="1"/>
          <p:nvPr/>
        </p:nvSpPr>
        <p:spPr>
          <a:xfrm>
            <a:off x="628364" y="6453336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koordinace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 txBox="1">
            <a:spLocks noGrp="1"/>
          </p:cNvSpPr>
          <p:nvPr>
            <p:ph type="body" idx="1"/>
          </p:nvPr>
        </p:nvSpPr>
        <p:spPr>
          <a:xfrm>
            <a:off x="488270" y="2060048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Normy, které ve třídním kolektivu panují, často jeho členům zakazují se s obětí šikany kamarádit a přijímat ji mezi sebe.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endParaRPr lang="cs-CZ"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Postavení šikanovaného ve třídě se postupně zhoršuje.</a:t>
            </a:r>
            <a:endParaRPr dirty="0"/>
          </a:p>
        </p:txBody>
      </p:sp>
      <p:sp>
        <p:nvSpPr>
          <p:cNvPr id="153" name="Google Shape;153;p16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koordinace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 txBox="1">
            <a:spLocks noGrp="1"/>
          </p:cNvSpPr>
          <p:nvPr>
            <p:ph type="body" idx="1"/>
          </p:nvPr>
        </p:nvSpPr>
        <p:spPr>
          <a:xfrm>
            <a:off x="611560" y="873304"/>
            <a:ext cx="7920880" cy="4860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Je důležité, aby si všichni žáci uvědomili, že záleží na přístupu každého z nich!</a:t>
            </a:r>
            <a:endParaRPr dirty="0"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„Zastavme šikanu společně!“</a:t>
            </a:r>
            <a:endParaRPr dirty="0"/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lang="cs-CZ" b="1" dirty="0">
              <a:solidFill>
                <a:srgbClr val="3F3F3F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lang="cs-CZ" b="1" dirty="0">
              <a:solidFill>
                <a:srgbClr val="3F3F3F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r>
              <a:rPr lang="cs-CZ" b="1" dirty="0">
                <a:solidFill>
                  <a:srgbClr val="3F3F3F"/>
                </a:solidFill>
              </a:rPr>
              <a:t>! Každý jeden z nás je zodpovědný za to jak se ve škole cítíme a každý to může ovlivnit !</a:t>
            </a:r>
            <a:endParaRPr b="1" dirty="0">
              <a:solidFill>
                <a:srgbClr val="3F3F3F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endParaRPr lang="cs-CZ" sz="2800" b="1" dirty="0">
              <a:solidFill>
                <a:srgbClr val="3F3F3F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800"/>
              <a:buNone/>
            </a:pPr>
            <a:r>
              <a:rPr lang="cs-CZ" sz="2800" b="1" dirty="0">
                <a:solidFill>
                  <a:srgbClr val="3F3F3F"/>
                </a:solidFill>
              </a:rPr>
              <a:t>Toto je </a:t>
            </a:r>
            <a:r>
              <a:rPr lang="cs-CZ" sz="2800" b="1" dirty="0">
                <a:solidFill>
                  <a:srgbClr val="3F3F3F"/>
                </a:solidFill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2"/>
                  </a:ext>
                </a:extLst>
              </a:rPr>
              <a:t>hlavním cíl</a:t>
            </a:r>
            <a:r>
              <a:rPr lang="cs-CZ" sz="2800" b="1" dirty="0">
                <a:solidFill>
                  <a:srgbClr val="3F3F3F"/>
                </a:solidFill>
              </a:rPr>
              <a:t>em univerzálních opatření programu </a:t>
            </a:r>
            <a:r>
              <a:rPr lang="cs-CZ" sz="2800" b="1" dirty="0" err="1">
                <a:solidFill>
                  <a:srgbClr val="3F3F3F"/>
                </a:solidFill>
              </a:rPr>
              <a:t>KiVa</a:t>
            </a:r>
            <a:r>
              <a:rPr lang="cs-CZ" sz="2800" b="1" dirty="0">
                <a:solidFill>
                  <a:srgbClr val="3F3F3F"/>
                </a:solidFill>
              </a:rPr>
              <a:t>.</a:t>
            </a:r>
            <a:endParaRPr sz="2800" b="1" dirty="0">
              <a:solidFill>
                <a:srgbClr val="3F3F3F"/>
              </a:solidFill>
            </a:endParaRPr>
          </a:p>
        </p:txBody>
      </p:sp>
      <p:sp>
        <p:nvSpPr>
          <p:cNvPr id="159" name="Google Shape;159;p17"/>
          <p:cNvSpPr txBox="1"/>
          <p:nvPr/>
        </p:nvSpPr>
        <p:spPr>
          <a:xfrm>
            <a:off x="611560" y="6425952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koordinace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>
            <a:spLocks noGrp="1"/>
          </p:cNvSpPr>
          <p:nvPr>
            <p:ph type="title"/>
          </p:nvPr>
        </p:nvSpPr>
        <p:spPr>
          <a:xfrm>
            <a:off x="611560" y="894815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cs-CZ"/>
              <a:t>Lekce a témata programu KiVa žáky </a:t>
            </a:r>
            <a:r>
              <a:rPr lang="cs-CZ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3"/>
                  </a:ext>
                </a:extLst>
              </a:rPr>
              <a:t>doprovázejí</a:t>
            </a:r>
            <a:r>
              <a:rPr lang="cs-CZ"/>
              <a:t> žáky po celou dobu školní docházky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8"/>
          <p:cNvSpPr txBox="1">
            <a:spLocks noGrp="1"/>
          </p:cNvSpPr>
          <p:nvPr>
            <p:ph type="body" idx="1"/>
          </p:nvPr>
        </p:nvSpPr>
        <p:spPr>
          <a:xfrm>
            <a:off x="611560" y="2513161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Plány lekcí 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KiVa hry</a:t>
            </a:r>
            <a:endParaRPr dirty="0"/>
          </a:p>
        </p:txBody>
      </p:sp>
      <p:sp>
        <p:nvSpPr>
          <p:cNvPr id="166" name="Google Shape;166;p18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lekce a témata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>
            <a:spLocks noGrp="1"/>
          </p:cNvSpPr>
          <p:nvPr>
            <p:ph type="title"/>
          </p:nvPr>
        </p:nvSpPr>
        <p:spPr>
          <a:xfrm>
            <a:off x="610022" y="856303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 dirty="0"/>
              <a:t>Lekce a témata programu KiVa žáky </a:t>
            </a:r>
            <a:r>
              <a:rPr lang="cs-CZ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4"/>
                  </a:ext>
                </a:extLst>
              </a:rPr>
              <a:t>doprovázejí</a:t>
            </a:r>
            <a:r>
              <a:rPr lang="cs-CZ" dirty="0"/>
              <a:t> žáky po celou dobu školní docházky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9"/>
          <p:cNvSpPr txBox="1">
            <a:spLocks noGrp="1"/>
          </p:cNvSpPr>
          <p:nvPr>
            <p:ph type="body" idx="1"/>
          </p:nvPr>
        </p:nvSpPr>
        <p:spPr>
          <a:xfrm>
            <a:off x="610022" y="2204864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cs-CZ" dirty="0"/>
              <a:t>	První oddíl: </a:t>
            </a:r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Lekce pro 1.-3. ročník: 10 dvouhodinových lekcí</a:t>
            </a:r>
          </a:p>
          <a:p>
            <a:pPr marL="457200" lvl="1" indent="0">
              <a:buSzPts val="2400"/>
              <a:buNone/>
            </a:pPr>
            <a:r>
              <a:rPr lang="cs-CZ" dirty="0"/>
              <a:t>	Druhý oddíl:</a:t>
            </a:r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Lekce pro 4.-6. ročník: 10 dvouhodinových lekcí</a:t>
            </a:r>
          </a:p>
          <a:p>
            <a:pPr marL="457200" lvl="1" indent="0">
              <a:buSzPts val="2400"/>
              <a:buNone/>
            </a:pPr>
            <a:r>
              <a:rPr lang="cs-CZ" dirty="0"/>
              <a:t>	Třetí oddíl</a:t>
            </a:r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 dirty="0"/>
              <a:t>Témata pro </a:t>
            </a:r>
            <a:r>
              <a:rPr lang="cs-CZ" dirty="0">
                <a:extLst>
                  <a:ext uri="http://customooxmlschemas.google.com/">
                    <go:slidesCustomData xmlns:lc="http://schemas.openxmlformats.org/drawingml/2006/lockedCanvas"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3"/>
                  </a:ext>
                </a:extLst>
              </a:rPr>
              <a:t>7.-9-</a:t>
            </a:r>
            <a:r>
              <a:rPr lang="cs-CZ" dirty="0"/>
              <a:t> ročník: 4 témata</a:t>
            </a:r>
          </a:p>
        </p:txBody>
      </p:sp>
      <p:sp>
        <p:nvSpPr>
          <p:cNvPr id="173" name="Google Shape;173;p19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lekce a témata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1"/>
          <p:cNvSpPr txBox="1">
            <a:spLocks noGrp="1"/>
          </p:cNvSpPr>
          <p:nvPr>
            <p:ph type="body" idx="1"/>
          </p:nvPr>
        </p:nvSpPr>
        <p:spPr>
          <a:xfrm>
            <a:off x="611560" y="1124744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b="1">
                <a:solidFill>
                  <a:srgbClr val="0070C0"/>
                </a:solidFill>
              </a:rPr>
              <a:t>Cíle</a:t>
            </a:r>
            <a:r>
              <a:rPr lang="cs-CZ"/>
              <a:t> KiVa lekcí a témat:</a:t>
            </a:r>
            <a:endParaRPr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/>
              <a:t>Pochopení toho, jakou roli při šikaně hraje kolektiv.</a:t>
            </a:r>
            <a:endParaRPr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/>
              <a:t>Posílení empatie vůči šikanovaným žákům.</a:t>
            </a:r>
            <a:endParaRPr/>
          </a:p>
          <a:p>
            <a:pPr marL="738187" lvl="1" indent="-280987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6"/>
                  </a:ext>
                </a:extLst>
              </a:rPr>
              <a:t>Osvojení si možností, jak šikanovaného spolužáka podpořit</a:t>
            </a:r>
            <a:endParaRPr>
              <a:extLst>
                <a:ext uri="http://customooxmlschemas.google.com/">
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7"/>
                </a:ext>
              </a:extLst>
            </a:endParaRPr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8"/>
                  </a:ext>
                </a:extLst>
              </a:rPr>
              <a:t>Přijetí odpovědnosti za to, aby v kolektivu k šikaně nedocházelo.</a:t>
            </a:r>
            <a:endParaRPr/>
          </a:p>
        </p:txBody>
      </p:sp>
      <p:sp>
        <p:nvSpPr>
          <p:cNvPr id="186" name="Google Shape;186;p21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lekce a témata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8"/>
          <p:cNvSpPr/>
          <p:nvPr/>
        </p:nvSpPr>
        <p:spPr>
          <a:xfrm>
            <a:off x="3049" y="3369258"/>
            <a:ext cx="8532440" cy="512122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5D9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8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Online materiály pro podporu KiVa lekcí</a:t>
            </a:r>
            <a:endParaRPr/>
          </a:p>
        </p:txBody>
      </p:sp>
      <p:sp>
        <p:nvSpPr>
          <p:cNvPr id="258" name="Google Shape;258;p28"/>
          <p:cNvSpPr txBox="1">
            <a:spLocks noGrp="1"/>
          </p:cNvSpPr>
          <p:nvPr>
            <p:ph type="body" idx="1"/>
          </p:nvPr>
        </p:nvSpPr>
        <p:spPr>
          <a:xfrm>
            <a:off x="1041314" y="3737358"/>
            <a:ext cx="2378558" cy="105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cs-CZ"/>
              <a:t>KiVa hra 1 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r>
              <a:rPr lang="cs-CZ"/>
              <a:t>1. oddíl</a:t>
            </a:r>
            <a:endParaRPr/>
          </a:p>
          <a:p>
            <a:pPr marL="338138" lvl="0" indent="-1730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endParaRPr/>
          </a:p>
        </p:txBody>
      </p:sp>
      <p:sp>
        <p:nvSpPr>
          <p:cNvPr id="259" name="Google Shape;259;p28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lekce a témata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8"/>
          <p:cNvSpPr txBox="1"/>
          <p:nvPr/>
        </p:nvSpPr>
        <p:spPr>
          <a:xfrm>
            <a:off x="4283968" y="3737358"/>
            <a:ext cx="2241376" cy="105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None/>
            </a:pPr>
            <a:r>
              <a:rPr lang="cs-CZ" sz="2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KiVa hra 2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None/>
            </a:pPr>
            <a:r>
              <a:rPr lang="cs-CZ" sz="2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2. oddíl</a:t>
            </a:r>
            <a:endParaRPr sz="26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38138" marR="0" lvl="0" indent="-1730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None/>
            </a:pPr>
            <a:endParaRPr sz="26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2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164469" y="2051937"/>
            <a:ext cx="1906067" cy="1317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28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372794" y="2088036"/>
            <a:ext cx="2215430" cy="13403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0"/>
          <p:cNvSpPr txBox="1">
            <a:spLocks noGrp="1"/>
          </p:cNvSpPr>
          <p:nvPr>
            <p:ph type="title"/>
          </p:nvPr>
        </p:nvSpPr>
        <p:spPr>
          <a:xfrm>
            <a:off x="630238" y="558006"/>
            <a:ext cx="7886700" cy="1132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Informace pro rodiče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30"/>
          <p:cNvSpPr txBox="1"/>
          <p:nvPr/>
        </p:nvSpPr>
        <p:spPr>
          <a:xfrm>
            <a:off x="631776" y="1844824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marR="0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Char char="•"/>
            </a:pPr>
            <a:r>
              <a:rPr lang="cs-CZ" sz="26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Materiály</a:t>
            </a:r>
            <a:endParaRPr sz="2600" b="1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1" name="Google Shape;281;p30"/>
          <p:cNvSpPr txBox="1"/>
          <p:nvPr/>
        </p:nvSpPr>
        <p:spPr>
          <a:xfrm>
            <a:off x="631776" y="2780928"/>
            <a:ext cx="4084240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38138" marR="0" lvl="0" indent="-2238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>
                <a:srgbClr val="006DB1"/>
              </a:buClr>
              <a:buSzPts val="1800"/>
              <a:buFont typeface="Arial"/>
              <a:buNone/>
            </a:pPr>
            <a:r>
              <a:rPr lang="cs-CZ" sz="18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https://data.kivaprogram.net/pruvodce-pro-rodice/</a:t>
            </a:r>
            <a:endParaRPr lang="cs-CZ" sz="18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38138" marR="0" lvl="0" indent="-2238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Clr>
                <a:srgbClr val="006DB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1600"/>
              <a:buFont typeface="Calibri"/>
              <a:buChar char="‒"/>
            </a:pPr>
            <a:r>
              <a:rPr lang="cs-CZ" sz="16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Informace o šikaně</a:t>
            </a:r>
            <a:endParaRPr sz="16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1600"/>
              <a:buFont typeface="Calibri"/>
              <a:buChar char="‒"/>
            </a:pPr>
            <a:r>
              <a:rPr lang="cs-CZ" sz="1600" b="0" i="0" u="none" strike="noStrike" cap="none" dirty="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Informace o tom, jak rodiče mohou přispět k omezení šikany a podpořit šikanované dítě.</a:t>
            </a:r>
            <a:endParaRPr sz="16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1600"/>
              <a:buFont typeface="Calibri"/>
              <a:buNone/>
            </a:pPr>
            <a:endParaRPr sz="1600" b="0" i="0" u="none" strike="noStrike" cap="none" dirty="0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30"/>
          <p:cNvSpPr txBox="1"/>
          <p:nvPr/>
        </p:nvSpPr>
        <p:spPr>
          <a:xfrm>
            <a:off x="4630689" y="1844824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38138" marR="0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Char char="•"/>
            </a:pPr>
            <a:r>
              <a:rPr lang="cs-CZ" sz="26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Informační schůzka ve škole</a:t>
            </a:r>
            <a:endParaRPr sz="2600" b="1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30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spolupráce s rodiči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1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Co mohou pro omezení šikany dělat rodiče?</a:t>
            </a:r>
            <a:endParaRPr/>
          </a:p>
        </p:txBody>
      </p:sp>
      <p:sp>
        <p:nvSpPr>
          <p:cNvPr id="290" name="Google Shape;290;p31"/>
          <p:cNvSpPr txBox="1">
            <a:spLocks noGrp="1"/>
          </p:cNvSpPr>
          <p:nvPr>
            <p:ph type="body" idx="1"/>
          </p:nvPr>
        </p:nvSpPr>
        <p:spPr>
          <a:xfrm>
            <a:off x="611560" y="1988840"/>
            <a:ext cx="7200800" cy="105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/>
              <a:t>Brát šikanu (či podezření na ni) vždy vážně </a:t>
            </a:r>
            <a:endParaRPr/>
          </a:p>
          <a:p>
            <a:pPr marL="40005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</a:pPr>
            <a:endParaRPr sz="2000"/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b="1"/>
              <a:t>Spolupracovat</a:t>
            </a:r>
            <a:r>
              <a:rPr lang="cs-CZ" sz="2200"/>
              <a:t> se školou</a:t>
            </a:r>
            <a:endParaRPr sz="2200"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Char char="‒"/>
            </a:pPr>
            <a:r>
              <a:rPr lang="cs-CZ" sz="2000"/>
              <a:t>o šikaně ji informovat</a:t>
            </a:r>
            <a:endParaRPr sz="2000"/>
          </a:p>
          <a:p>
            <a:pPr marL="738188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Char char="‒"/>
            </a:pPr>
            <a:r>
              <a:rPr lang="cs-CZ" sz="2000"/>
              <a:t>důvěřovat jí, že problém dokáže řešit</a:t>
            </a:r>
            <a:endParaRPr sz="2000"/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</a:pPr>
            <a:endParaRPr sz="2000"/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b="1"/>
              <a:t>Mluvit o šikaně se svým dítětem</a:t>
            </a:r>
            <a:r>
              <a:rPr lang="cs-CZ" sz="2200"/>
              <a:t>, a to i v případě, že není obětí šikany/nikoho nešikanuje</a:t>
            </a:r>
            <a:endParaRPr sz="2200"/>
          </a:p>
          <a:p>
            <a:pPr marL="857250" lvl="1" indent="-4572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‒"/>
            </a:pPr>
            <a:r>
              <a:rPr lang="cs-CZ" sz="1800"/>
              <a:t>Podpořme děti/dospívající, aby se k šikanování druhých nepřidávali, aby oběti šikany podporovali a šikanu vždy nahlásili dospělým!</a:t>
            </a:r>
            <a:endParaRPr sz="1800"/>
          </a:p>
        </p:txBody>
      </p:sp>
      <p:sp>
        <p:nvSpPr>
          <p:cNvPr id="291" name="Google Shape;291;p31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Univerzální opatření – spolupráce s rodiči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2"/>
          <p:cNvSpPr txBox="1"/>
          <p:nvPr/>
        </p:nvSpPr>
        <p:spPr>
          <a:xfrm>
            <a:off x="1187624" y="2564904"/>
            <a:ext cx="7002016" cy="1161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1" u="none" strike="noStrike" cap="none">
                <a:solidFill>
                  <a:srgbClr val="222B6A"/>
                </a:solidFill>
                <a:latin typeface="Calibri"/>
                <a:ea typeface="Calibri"/>
                <a:cs typeface="Calibri"/>
                <a:sym typeface="Calibri"/>
              </a:rPr>
              <a:t>Cílená opatření</a:t>
            </a:r>
            <a:endParaRPr sz="4800" b="1" i="1" u="none" strike="noStrike" cap="none">
              <a:solidFill>
                <a:srgbClr val="222B6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32"/>
          <p:cNvSpPr txBox="1"/>
          <p:nvPr/>
        </p:nvSpPr>
        <p:spPr>
          <a:xfrm>
            <a:off x="1331640" y="3501008"/>
            <a:ext cx="6858000" cy="936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3600"/>
              <a:buFont typeface="Arial"/>
              <a:buNone/>
            </a:pPr>
            <a:r>
              <a:rPr lang="cs-CZ" sz="3600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Pokud</a:t>
            </a:r>
            <a:r>
              <a:rPr lang="cs-CZ" sz="3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9"/>
                  </a:ext>
                </a:extLst>
              </a:rPr>
              <a:t> </a:t>
            </a:r>
            <a:r>
              <a:rPr lang="cs-CZ" sz="36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k šikaně dojde</a:t>
            </a:r>
            <a:endParaRPr sz="36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3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Řešení šikany</a:t>
            </a:r>
            <a:endParaRPr/>
          </a:p>
        </p:txBody>
      </p:sp>
      <p:sp>
        <p:nvSpPr>
          <p:cNvPr id="303" name="Google Shape;303;p33"/>
          <p:cNvSpPr txBox="1">
            <a:spLocks noGrp="1"/>
          </p:cNvSpPr>
          <p:nvPr>
            <p:ph type="body" idx="1"/>
          </p:nvPr>
        </p:nvSpPr>
        <p:spPr>
          <a:xfrm>
            <a:off x="611560" y="1988840"/>
            <a:ext cx="3312368" cy="1059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45720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dirty="0"/>
              <a:t>KiVa tým</a:t>
            </a:r>
            <a:endParaRPr sz="2200" dirty="0"/>
          </a:p>
          <a:p>
            <a:pPr marL="40005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</a:pPr>
            <a:endParaRPr sz="2000" dirty="0"/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dirty="0"/>
              <a:t>Šetření, zda se jedná o šikanu</a:t>
            </a:r>
            <a:endParaRPr sz="2000" dirty="0"/>
          </a:p>
          <a:p>
            <a:pPr marL="457200" lvl="1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000"/>
              <a:buNone/>
            </a:pPr>
            <a:endParaRPr sz="2000" dirty="0"/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dirty="0"/>
              <a:t>Rozhovory s žáky</a:t>
            </a:r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endParaRPr lang="cs-CZ" sz="2200" dirty="0"/>
          </a:p>
          <a:p>
            <a:pPr marL="457200" lvl="0" indent="-45720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200"/>
              <a:buFont typeface="Arial"/>
              <a:buAutoNum type="arabicPeriod"/>
            </a:pPr>
            <a:r>
              <a:rPr lang="cs-CZ" sz="2200" dirty="0"/>
              <a:t>Spolupráce s rodiči</a:t>
            </a:r>
            <a:endParaRPr sz="1800" dirty="0"/>
          </a:p>
        </p:txBody>
      </p:sp>
      <p:sp>
        <p:nvSpPr>
          <p:cNvPr id="304" name="Google Shape;304;p33"/>
          <p:cNvSpPr txBox="1"/>
          <p:nvPr/>
        </p:nvSpPr>
        <p:spPr>
          <a:xfrm>
            <a:off x="611560" y="6425952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Cílená opatření – řešení šikany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5" name="Google Shape;305;p33"/>
          <p:cNvPicPr preferRelativeResize="0"/>
          <p:nvPr/>
        </p:nvPicPr>
        <p:blipFill rotWithShape="1">
          <a:blip r:embed="rId3">
            <a:alphaModFix/>
          </a:blip>
          <a:srcRect l="23458" b="6129"/>
          <a:stretch/>
        </p:blipFill>
        <p:spPr>
          <a:xfrm>
            <a:off x="4015463" y="1988840"/>
            <a:ext cx="4228945" cy="3456384"/>
          </a:xfrm>
          <a:prstGeom prst="rect">
            <a:avLst/>
          </a:prstGeom>
          <a:noFill/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4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1. KiVa tým</a:t>
            </a:r>
            <a:endParaRPr/>
          </a:p>
        </p:txBody>
      </p:sp>
      <p:sp>
        <p:nvSpPr>
          <p:cNvPr id="311" name="Google Shape;311;p34"/>
          <p:cNvSpPr txBox="1">
            <a:spLocks noGrp="1"/>
          </p:cNvSpPr>
          <p:nvPr>
            <p:ph type="body" idx="1"/>
          </p:nvPr>
        </p:nvSpPr>
        <p:spPr>
          <a:xfrm>
            <a:off x="611560" y="1951639"/>
            <a:ext cx="7704856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Když se škola dozví o případu šikany, jeho řešením se zabývá KiVa tým ve spolupráci s třídním učitelem.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endParaRPr/>
          </a:p>
        </p:txBody>
      </p:sp>
      <p:sp>
        <p:nvSpPr>
          <p:cNvPr id="312" name="Google Shape;312;p34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Cílená opatření – řešení šikany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35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2. Šetření: jedná se o šikanu?</a:t>
            </a:r>
            <a:endParaRPr/>
          </a:p>
        </p:txBody>
      </p:sp>
      <p:sp>
        <p:nvSpPr>
          <p:cNvPr id="318" name="Google Shape;318;p35"/>
          <p:cNvSpPr txBox="1">
            <a:spLocks noGrp="1"/>
          </p:cNvSpPr>
          <p:nvPr>
            <p:ph type="body" idx="1"/>
          </p:nvPr>
        </p:nvSpPr>
        <p:spPr>
          <a:xfrm>
            <a:off x="611560" y="2064605"/>
            <a:ext cx="7632848" cy="2156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Dospělý, který je svědkem incidentu, který může být projevem šikany, nebo se o možné šikaně jako první dozví:</a:t>
            </a:r>
            <a:endParaRPr/>
          </a:p>
          <a:p>
            <a:pPr marL="738188" lvl="1" indent="-280988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/>
              <a:t>zjistí potřebné detailnější</a:t>
            </a:r>
            <a:r>
              <a:rPr lang="cs-CZ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0"/>
                  </a:ext>
                </a:extLst>
              </a:rPr>
              <a:t> </a:t>
            </a:r>
            <a:r>
              <a:rPr lang="cs-CZ"/>
              <a:t>informace a </a:t>
            </a:r>
            <a:endParaRPr/>
          </a:p>
          <a:p>
            <a:pPr marL="738188" lvl="1" indent="-280988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400"/>
              <a:buChar char="‒"/>
            </a:pPr>
            <a:r>
              <a:rPr lang="cs-CZ"/>
              <a:t>pokud se jedná o šikanu, předá případ KiVa týmu. </a:t>
            </a:r>
            <a:endParaRPr/>
          </a:p>
          <a:p>
            <a:pPr marL="738188" lvl="1" indent="-128586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</a:pPr>
            <a:endParaRPr/>
          </a:p>
          <a:p>
            <a:pPr marL="738188" lvl="1" indent="-128586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319" name="Google Shape;319;p35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Cílená opatření – řešení šikany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6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3. Rozhovory s žáky</a:t>
            </a:r>
            <a:endParaRPr/>
          </a:p>
        </p:txBody>
      </p:sp>
      <p:sp>
        <p:nvSpPr>
          <p:cNvPr id="325" name="Google Shape;325;p36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>
                <a:solidFill>
                  <a:srgbClr val="0070C0"/>
                </a:solidFill>
              </a:rPr>
              <a:t>KiVa tým</a:t>
            </a:r>
            <a:r>
              <a:rPr lang="cs-CZ"/>
              <a:t>: rozhovory s obětí šikany a agresorem/agresory.</a:t>
            </a:r>
            <a:endParaRPr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>
                <a:solidFill>
                  <a:srgbClr val="0070C0"/>
                </a:solidFill>
              </a:rPr>
              <a:t>Třídní učitel</a:t>
            </a:r>
            <a:r>
              <a:rPr lang="cs-CZ"/>
              <a:t>: rozhovor s několika spolužáky oběti šikany, kteří se šikanování neúčastnili, mají dobré společenské dovednosti a dobré postavení ve třídě: „Potřebuju vaši pomoc.“</a:t>
            </a:r>
            <a:endParaRPr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Následné rozhovory s obětí šikany a agresorem/agresory.</a:t>
            </a:r>
            <a:endParaRPr/>
          </a:p>
        </p:txBody>
      </p:sp>
      <p:sp>
        <p:nvSpPr>
          <p:cNvPr id="326" name="Google Shape;326;p36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Cílená opatření – řešení šikany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8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4. Spolupráce s rodiči</a:t>
            </a:r>
            <a:endParaRPr/>
          </a:p>
        </p:txBody>
      </p:sp>
      <p:sp>
        <p:nvSpPr>
          <p:cNvPr id="338" name="Google Shape;338;p38"/>
          <p:cNvSpPr txBox="1">
            <a:spLocks noGrp="1"/>
          </p:cNvSpPr>
          <p:nvPr>
            <p:ph type="body" idx="1"/>
          </p:nvPr>
        </p:nvSpPr>
        <p:spPr>
          <a:xfrm>
            <a:off x="611560" y="2085995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O případech šikany, které řeší </a:t>
            </a:r>
            <a:r>
              <a:rPr lang="cs-CZ" dirty="0" err="1"/>
              <a:t>KiVa</a:t>
            </a:r>
            <a:r>
              <a:rPr lang="cs-CZ" dirty="0"/>
              <a:t> tým, jsou vždy informováni rodiče zúčastněných žáků – prostřednictvím systému Bakalář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Je-li to potřeba, mohou být do školy pozváni i rodiče, ale není to automatická praxe – žáci nejdřív dostanou příležitost, aby své chování změnili sami.</a:t>
            </a:r>
            <a:endParaRPr dirty="0"/>
          </a:p>
        </p:txBody>
      </p:sp>
      <p:sp>
        <p:nvSpPr>
          <p:cNvPr id="339" name="Google Shape;339;p38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Cílená opatření – řešení šikany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0"/>
          <p:cNvSpPr txBox="1"/>
          <p:nvPr/>
        </p:nvSpPr>
        <p:spPr>
          <a:xfrm>
            <a:off x="1115616" y="2564904"/>
            <a:ext cx="7002016" cy="1161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cs-CZ" sz="4800" b="1" i="1" u="none" strike="noStrike" cap="none">
                <a:solidFill>
                  <a:srgbClr val="222B6A"/>
                </a:solidFill>
                <a:latin typeface="Calibri"/>
                <a:ea typeface="Calibri"/>
                <a:cs typeface="Calibri"/>
                <a:sym typeface="Calibri"/>
              </a:rPr>
              <a:t>Výsledky programu KiVa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41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Má program KiVa očekávané výsledky?</a:t>
            </a:r>
            <a:endParaRPr>
              <a:solidFill>
                <a:srgbClr val="005D98"/>
              </a:solidFill>
            </a:endParaRPr>
          </a:p>
        </p:txBody>
      </p:sp>
      <p:sp>
        <p:nvSpPr>
          <p:cNvPr id="357" name="Google Shape;357;p41"/>
          <p:cNvSpPr txBox="1">
            <a:spLocks noGrp="1"/>
          </p:cNvSpPr>
          <p:nvPr>
            <p:ph type="body" idx="1"/>
          </p:nvPr>
        </p:nvSpPr>
        <p:spPr>
          <a:xfrm>
            <a:off x="611560" y="2105045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</a:pPr>
            <a:r>
              <a:rPr lang="cs-CZ"/>
              <a:t>Univerzita v Turku zkoumala výsledky implementace programu KiVa:</a:t>
            </a:r>
            <a:endParaRPr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>
                <a:solidFill>
                  <a:srgbClr val="0070C0"/>
                </a:solidFill>
              </a:rPr>
              <a:t>během jeho pilotní fáze</a:t>
            </a:r>
            <a:r>
              <a:rPr lang="cs-CZ"/>
              <a:t> (2007–2009) a</a:t>
            </a:r>
            <a:endParaRPr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>
                <a:solidFill>
                  <a:srgbClr val="0070C0"/>
                </a:solidFill>
              </a:rPr>
              <a:t>po jeho univerzálním zavedení </a:t>
            </a:r>
            <a:r>
              <a:rPr lang="cs-CZ"/>
              <a:t>ve Finsku (2009–současnost)</a:t>
            </a:r>
            <a:endParaRPr/>
          </a:p>
        </p:txBody>
      </p:sp>
      <p:sp>
        <p:nvSpPr>
          <p:cNvPr id="358" name="Google Shape;358;p41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2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Pilotní fáze</a:t>
            </a:r>
            <a:endParaRPr/>
          </a:p>
        </p:txBody>
      </p:sp>
      <p:sp>
        <p:nvSpPr>
          <p:cNvPr id="364" name="Google Shape;364;p42"/>
          <p:cNvSpPr txBox="1">
            <a:spLocks noGrp="1"/>
          </p:cNvSpPr>
          <p:nvPr>
            <p:ph type="body" idx="1"/>
          </p:nvPr>
        </p:nvSpPr>
        <p:spPr>
          <a:xfrm>
            <a:off x="611560" y="1848580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/>
              <a:t>Bylo jasně prokázáno, že program KiVa omezuje výskyt šikany a viktimizace.</a:t>
            </a:r>
            <a:endParaRPr/>
          </a:p>
        </p:txBody>
      </p:sp>
      <p:sp>
        <p:nvSpPr>
          <p:cNvPr id="365" name="Google Shape;365;p42"/>
          <p:cNvSpPr txBox="1"/>
          <p:nvPr/>
        </p:nvSpPr>
        <p:spPr>
          <a:xfrm>
            <a:off x="611560" y="6437866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 – pilotní fáze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6" name="Google Shape;366;p42"/>
          <p:cNvPicPr preferRelativeResize="0"/>
          <p:nvPr/>
        </p:nvPicPr>
        <p:blipFill rotWithShape="1">
          <a:blip r:embed="rId3">
            <a:alphaModFix/>
          </a:blip>
          <a:srcRect t="9031" b="25973"/>
          <a:stretch/>
        </p:blipFill>
        <p:spPr>
          <a:xfrm>
            <a:off x="1043608" y="3140968"/>
            <a:ext cx="5652510" cy="2448272"/>
          </a:xfrm>
          <a:prstGeom prst="rect">
            <a:avLst/>
          </a:prstGeom>
          <a:noFill/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3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Pilotní fáze: pozitivní dopad programu KiVa se projevuje nejen u agresorů a obětí!</a:t>
            </a:r>
            <a:endParaRPr/>
          </a:p>
        </p:txBody>
      </p:sp>
      <p:sp>
        <p:nvSpPr>
          <p:cNvPr id="372" name="Google Shape;372;p43"/>
          <p:cNvSpPr txBox="1">
            <a:spLocks noGrp="1"/>
          </p:cNvSpPr>
          <p:nvPr>
            <p:ph type="body" idx="1"/>
          </p:nvPr>
        </p:nvSpPr>
        <p:spPr>
          <a:xfrm>
            <a:off x="611560" y="2276872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zvýšil se počet žáků, kteří se za </a:t>
            </a:r>
            <a:r>
              <a:rPr lang="cs-CZ" dirty="0"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11"/>
                  </a:ext>
                </a:extLst>
              </a:rPr>
              <a:t>oběť postaví</a:t>
            </a:r>
            <a:r>
              <a:rPr lang="cs-CZ" dirty="0"/>
              <a:t>.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snížil se počet žáků, kteří podporují jednání agresora, a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b="1" u="sng" dirty="0"/>
              <a:t>žáci začali více důvěřovat svému učiteli, že dokáže šikanu řešit.</a:t>
            </a:r>
            <a:endParaRPr b="1" u="sng" dirty="0"/>
          </a:p>
        </p:txBody>
      </p:sp>
      <p:sp>
        <p:nvSpPr>
          <p:cNvPr id="373" name="Google Shape;373;p43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 – pilotní fáze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4"/>
          <p:cNvSpPr txBox="1">
            <a:spLocks noGrp="1"/>
          </p:cNvSpPr>
          <p:nvPr>
            <p:ph type="title"/>
          </p:nvPr>
        </p:nvSpPr>
        <p:spPr>
          <a:xfrm>
            <a:off x="630238" y="558006"/>
            <a:ext cx="7886700" cy="1132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Pilotní fáze: Pozitivní „vedlejší účinky“?</a:t>
            </a:r>
            <a:endParaRPr/>
          </a:p>
        </p:txBody>
      </p:sp>
      <p:sp>
        <p:nvSpPr>
          <p:cNvPr id="379" name="Google Shape;379;p44"/>
          <p:cNvSpPr txBox="1"/>
          <p:nvPr/>
        </p:nvSpPr>
        <p:spPr>
          <a:xfrm>
            <a:off x="631776" y="1844824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marR="0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Char char="•"/>
            </a:pPr>
            <a:r>
              <a:rPr lang="cs-CZ" sz="2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Lepší atmosféra ve třídě</a:t>
            </a:r>
            <a:endParaRPr sz="26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44"/>
          <p:cNvSpPr txBox="1"/>
          <p:nvPr/>
        </p:nvSpPr>
        <p:spPr>
          <a:xfrm>
            <a:off x="631776" y="2780928"/>
            <a:ext cx="3653731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38188" marR="0" lvl="1" indent="-2809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„V naší třídě panuje dobrá atmosféra.“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„V naší třídě si často navzájem pomáháme.“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„V naší třídě se mi moc líbí.“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44"/>
          <p:cNvSpPr txBox="1"/>
          <p:nvPr/>
        </p:nvSpPr>
        <p:spPr>
          <a:xfrm>
            <a:off x="4630689" y="1844824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38138" marR="0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600"/>
              <a:buFont typeface="Arial"/>
              <a:buChar char="•"/>
            </a:pPr>
            <a:r>
              <a:rPr lang="cs-CZ" sz="26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Vyšší motivace ke studiu</a:t>
            </a:r>
            <a:endParaRPr sz="2600" b="0" i="0" u="none" strike="noStrike" cap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44"/>
          <p:cNvSpPr txBox="1"/>
          <p:nvPr/>
        </p:nvSpPr>
        <p:spPr>
          <a:xfrm>
            <a:off x="4624577" y="2780928"/>
            <a:ext cx="3887788" cy="358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38188" marR="0" lvl="1" indent="-28098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„Učení mě baví.“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„Chci se toho hodně naučit.“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738188" marR="0" lvl="1" indent="-280988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6DB1"/>
              </a:buClr>
              <a:buSzPts val="2400"/>
              <a:buFont typeface="Calibri"/>
              <a:buChar char="‒"/>
            </a:pPr>
            <a:r>
              <a:rPr lang="cs-CZ" sz="2400" b="0" i="0" u="none" strike="noStrike" cap="none">
                <a:solidFill>
                  <a:srgbClr val="4D4D4D"/>
                </a:solidFill>
                <a:latin typeface="Calibri"/>
                <a:ea typeface="Calibri"/>
                <a:cs typeface="Calibri"/>
                <a:sym typeface="Calibri"/>
              </a:rPr>
              <a:t>„Myslím, že mi učení jde dobře.“</a:t>
            </a:r>
            <a:endParaRPr sz="2400" b="0" i="0" u="none" strike="noStrike" cap="none">
              <a:solidFill>
                <a:srgbClr val="4D4D4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44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 – pilotní fáze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5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Pilotní fáze: řešení případů šikany KiVa týmem</a:t>
            </a:r>
            <a:endParaRPr/>
          </a:p>
        </p:txBody>
      </p:sp>
      <p:sp>
        <p:nvSpPr>
          <p:cNvPr id="389" name="Google Shape;389;p45"/>
          <p:cNvSpPr txBox="1">
            <a:spLocks noGrp="1"/>
          </p:cNvSpPr>
          <p:nvPr>
            <p:ph type="body" idx="1"/>
          </p:nvPr>
        </p:nvSpPr>
        <p:spPr>
          <a:xfrm>
            <a:off x="611560" y="2153121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KiVa tým řešil průměrně 6,5 případů šikany na jedné škole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Char char="•"/>
            </a:pPr>
            <a:r>
              <a:rPr lang="cs-CZ" dirty="0"/>
              <a:t>V 98 % případů oběť šikany následně uvedla, že se její situace zlepšila!</a:t>
            </a:r>
            <a:endParaRPr dirty="0"/>
          </a:p>
          <a:p>
            <a:pPr marL="338138" lvl="0" indent="-1730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600"/>
              <a:buNone/>
            </a:pPr>
            <a:endParaRPr dirty="0"/>
          </a:p>
        </p:txBody>
      </p:sp>
      <p:sp>
        <p:nvSpPr>
          <p:cNvPr id="390" name="Google Shape;390;p45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KiVa– pilotní fáze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6"/>
          <p:cNvSpPr txBox="1">
            <a:spLocks noGrp="1"/>
          </p:cNvSpPr>
          <p:nvPr>
            <p:ph type="title"/>
          </p:nvPr>
        </p:nvSpPr>
        <p:spPr>
          <a:xfrm>
            <a:off x="611560" y="850880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 dirty="0"/>
              <a:t>Univerzální uplatnění: Četnost výskytu šikany lze sledovat díky dotazníkům pro žáky a učitele</a:t>
            </a:r>
            <a:endParaRPr sz="1600" dirty="0"/>
          </a:p>
        </p:txBody>
      </p:sp>
      <p:sp>
        <p:nvSpPr>
          <p:cNvPr id="396" name="Google Shape;396;p46"/>
          <p:cNvSpPr txBox="1">
            <a:spLocks noGrp="1"/>
          </p:cNvSpPr>
          <p:nvPr>
            <p:ph type="body" idx="1"/>
          </p:nvPr>
        </p:nvSpPr>
        <p:spPr>
          <a:xfrm>
            <a:off x="611560" y="2066945"/>
            <a:ext cx="7920880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cs-CZ" sz="2000"/>
              <a:t>Od roku 2009 žáci ve Finsku vyplňují online dotazník programu KiVa.</a:t>
            </a:r>
            <a:endParaRPr sz="200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000"/>
              <a:buChar char="•"/>
            </a:pPr>
            <a:r>
              <a:rPr lang="cs-CZ" sz="2000"/>
              <a:t>Počet žáků, kteří v daných letech dotazník vyplnili </a:t>
            </a:r>
            <a:r>
              <a:rPr lang="cs-CZ" sz="1600"/>
              <a:t>(~)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Font typeface="Calibri"/>
              <a:buNone/>
            </a:pPr>
            <a:r>
              <a:rPr lang="cs-CZ" sz="1800"/>
              <a:t>	2009		195 000 žáků		1190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2010 		282 000 žáků		1688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2011		273 000 žáků		1695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2012 		229 000 žáků		1396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2013 		217 000 žáků		1321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2014		196 800 žáků		1201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None/>
            </a:pPr>
            <a:r>
              <a:rPr lang="cs-CZ" sz="1800"/>
              <a:t>	2015            	206 605 žáků		1196 škol</a:t>
            </a:r>
            <a:endParaRPr sz="1800"/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1800"/>
              <a:buFont typeface="Calibri"/>
              <a:buNone/>
            </a:pPr>
            <a:endParaRPr sz="1800"/>
          </a:p>
        </p:txBody>
      </p:sp>
      <p:sp>
        <p:nvSpPr>
          <p:cNvPr id="397" name="Google Shape;397;p46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 – univerzální uplatnění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7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Četnost výskytu šikany v letech 2009–2015</a:t>
            </a:r>
            <a:endParaRPr/>
          </a:p>
        </p:txBody>
      </p:sp>
      <p:sp>
        <p:nvSpPr>
          <p:cNvPr id="403" name="Google Shape;403;p47"/>
          <p:cNvSpPr txBox="1">
            <a:spLocks noGrp="1"/>
          </p:cNvSpPr>
          <p:nvPr>
            <p:ph type="body" idx="1"/>
          </p:nvPr>
        </p:nvSpPr>
        <p:spPr>
          <a:xfrm>
            <a:off x="539552" y="2276872"/>
            <a:ext cx="3744416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•"/>
            </a:pPr>
            <a:r>
              <a:rPr lang="cs-CZ" sz="2000" dirty="0"/>
              <a:t>Z výsledků dotazníku pro žáky vyplývá, že šikany </a:t>
            </a:r>
            <a:r>
              <a:rPr lang="cs-CZ" sz="2000" b="1" dirty="0"/>
              <a:t>ubývá</a:t>
            </a:r>
            <a:r>
              <a:rPr lang="cs-CZ" sz="2000" dirty="0"/>
              <a:t>: počet agresorů klesl o </a:t>
            </a:r>
            <a:r>
              <a:rPr lang="cs-CZ" sz="2000" b="1" dirty="0"/>
              <a:t>49 %</a:t>
            </a:r>
            <a:r>
              <a:rPr lang="cs-CZ" sz="2000" dirty="0"/>
              <a:t> a počet obětí šikany o </a:t>
            </a:r>
            <a:r>
              <a:rPr lang="cs-CZ" sz="2000" b="1" dirty="0"/>
              <a:t>28 %.</a:t>
            </a:r>
            <a:endParaRPr dirty="0"/>
          </a:p>
          <a:p>
            <a:pPr marL="338138" lvl="0" indent="-338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000"/>
              <a:buChar char="•"/>
            </a:pPr>
            <a:r>
              <a:rPr lang="cs-CZ" sz="2000" dirty="0"/>
              <a:t>Výsledek je průměrem všech škol zapojených v letech 2009–2015 do programu KiVa ve Finsku. </a:t>
            </a:r>
            <a:endParaRPr dirty="0"/>
          </a:p>
          <a:p>
            <a:pPr marL="338138" lvl="0" indent="-211138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000"/>
              <a:buNone/>
            </a:pPr>
            <a:endParaRPr sz="2000" dirty="0"/>
          </a:p>
        </p:txBody>
      </p:sp>
      <p:sp>
        <p:nvSpPr>
          <p:cNvPr id="404" name="Google Shape;404;p47"/>
          <p:cNvSpPr txBox="1"/>
          <p:nvPr/>
        </p:nvSpPr>
        <p:spPr>
          <a:xfrm>
            <a:off x="611560" y="6426800"/>
            <a:ext cx="7920880" cy="43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cs-CZ" sz="1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Výsledky programu KiVa – univerzální uplatnění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962F2301-8C85-40F4-83D9-CD06A530A296}"/>
              </a:ext>
            </a:extLst>
          </p:cNvPr>
          <p:cNvGrpSpPr/>
          <p:nvPr/>
        </p:nvGrpSpPr>
        <p:grpSpPr>
          <a:xfrm>
            <a:off x="4283968" y="2401586"/>
            <a:ext cx="4497496" cy="2683598"/>
            <a:chOff x="4283968" y="2401586"/>
            <a:chExt cx="4497496" cy="2683598"/>
          </a:xfrm>
        </p:grpSpPr>
        <p:pic>
          <p:nvPicPr>
            <p:cNvPr id="7" name="Google Shape;316;p39" descr="C:\Users\Ikaros\Desktop\graafi.png">
              <a:extLst>
                <a:ext uri="{FF2B5EF4-FFF2-40B4-BE49-F238E27FC236}">
                  <a16:creationId xmlns:a16="http://schemas.microsoft.com/office/drawing/2014/main" id="{1802C958-A5D9-49B5-BC6F-A78B4ADA33BC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283968" y="2431082"/>
              <a:ext cx="4497496" cy="265410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91CAAE30-E120-4EE3-B3DD-146FB0EBF691}"/>
                </a:ext>
              </a:extLst>
            </p:cNvPr>
            <p:cNvSpPr txBox="1"/>
            <p:nvPr/>
          </p:nvSpPr>
          <p:spPr>
            <a:xfrm>
              <a:off x="7659329" y="3696928"/>
              <a:ext cx="806245" cy="24580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000" dirty="0">
                  <a:latin typeface="Calibri" panose="020F0502020204030204" pitchFamily="34" charset="0"/>
                  <a:cs typeface="Calibri" panose="020F0502020204030204" pitchFamily="34" charset="0"/>
                </a:rPr>
                <a:t>Oběť</a:t>
              </a:r>
            </a:p>
          </p:txBody>
        </p:sp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901B838A-A057-4EE9-B6DC-CBA22405BE42}"/>
                </a:ext>
              </a:extLst>
            </p:cNvPr>
            <p:cNvSpPr txBox="1"/>
            <p:nvPr/>
          </p:nvSpPr>
          <p:spPr>
            <a:xfrm>
              <a:off x="7659328" y="3944752"/>
              <a:ext cx="873111" cy="24622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000" dirty="0">
                  <a:latin typeface="Calibri" panose="020F0502020204030204" pitchFamily="34" charset="0"/>
                  <a:cs typeface="Calibri" panose="020F0502020204030204" pitchFamily="34" charset="0"/>
                </a:rPr>
                <a:t>Agresor</a:t>
              </a:r>
            </a:p>
          </p:txBody>
        </p:sp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D50E1D6B-11F6-44CA-8A9A-E5775F820E15}"/>
                </a:ext>
              </a:extLst>
            </p:cNvPr>
            <p:cNvSpPr txBox="1"/>
            <p:nvPr/>
          </p:nvSpPr>
          <p:spPr>
            <a:xfrm>
              <a:off x="4283968" y="2401586"/>
              <a:ext cx="1389245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cs-CZ" sz="1600" b="1" dirty="0">
                  <a:latin typeface="Calibri" panose="020F0502020204030204" pitchFamily="34" charset="0"/>
                  <a:cs typeface="Calibri" panose="020F0502020204030204" pitchFamily="34" charset="0"/>
                </a:rPr>
                <a:t>1.- 9. ročník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49"/>
          <p:cNvSpPr txBox="1">
            <a:spLocks noGrp="1"/>
          </p:cNvSpPr>
          <p:nvPr>
            <p:ph type="title"/>
          </p:nvPr>
        </p:nvSpPr>
        <p:spPr>
          <a:xfrm>
            <a:off x="611560" y="586518"/>
            <a:ext cx="7920880" cy="10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cs-CZ"/>
              <a:t>Další informace...</a:t>
            </a:r>
            <a:endParaRPr/>
          </a:p>
        </p:txBody>
      </p:sp>
      <p:sp>
        <p:nvSpPr>
          <p:cNvPr id="418" name="Google Shape;418;p49"/>
          <p:cNvSpPr txBox="1">
            <a:spLocks noGrp="1"/>
          </p:cNvSpPr>
          <p:nvPr>
            <p:ph type="body" idx="1"/>
          </p:nvPr>
        </p:nvSpPr>
        <p:spPr>
          <a:xfrm>
            <a:off x="395536" y="2069971"/>
            <a:ext cx="7848872" cy="394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338138" lvl="0" indent="-33813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Char char="•"/>
            </a:pPr>
            <a:r>
              <a:rPr lang="cs-CZ" sz="3200" u="sng">
                <a:solidFill>
                  <a:schemeClr val="dk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www.kivaprogram.net</a:t>
            </a:r>
            <a:endParaRPr sz="3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50"/>
              </a:spcBef>
              <a:spcAft>
                <a:spcPts val="0"/>
              </a:spcAft>
              <a:buSzPts val="2000"/>
              <a:buNone/>
            </a:pPr>
            <a:endParaRPr sz="2000"/>
          </a:p>
        </p:txBody>
      </p:sp>
      <p:pic>
        <p:nvPicPr>
          <p:cNvPr id="419" name="Google Shape;419;p49"/>
          <p:cNvPicPr preferRelativeResize="0"/>
          <p:nvPr/>
        </p:nvPicPr>
        <p:blipFill rotWithShape="1">
          <a:blip r:embed="rId4">
            <a:alphaModFix/>
          </a:blip>
          <a:srcRect l="4863" t="20026" r="7596"/>
          <a:stretch/>
        </p:blipFill>
        <p:spPr>
          <a:xfrm>
            <a:off x="4716016" y="980728"/>
            <a:ext cx="3384376" cy="4632761"/>
          </a:xfrm>
          <a:prstGeom prst="rect">
            <a:avLst/>
          </a:prstGeom>
          <a:noFill/>
          <a:ln w="50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KiVa Parents - Title and Content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1281</Words>
  <Application>Microsoft Office PowerPoint</Application>
  <PresentationFormat>Předvádění na obrazovce (4:3)</PresentationFormat>
  <Paragraphs>176</Paragraphs>
  <Slides>33</Slides>
  <Notes>33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Noto Sans Symbols</vt:lpstr>
      <vt:lpstr>Times New Roman</vt:lpstr>
      <vt:lpstr>Trebuchet MS</vt:lpstr>
      <vt:lpstr>KiVa Parents - Title and Content</vt:lpstr>
      <vt:lpstr>Prezentace aplikace PowerPoint</vt:lpstr>
      <vt:lpstr>Prezentace aplikace PowerPoint</vt:lpstr>
      <vt:lpstr>Program proti šikaně KiVa® a všeobecné informace  o šikaně </vt:lpstr>
      <vt:lpstr>Program proti šikaně KiVa®</vt:lpstr>
      <vt:lpstr>Cíle</vt:lpstr>
      <vt:lpstr>Prezentace aplikace PowerPoint</vt:lpstr>
      <vt:lpstr>Co je to šikana?</vt:lpstr>
      <vt:lpstr>Program proti šikaně KiVa</vt:lpstr>
      <vt:lpstr>Prezentace aplikace PowerPoint</vt:lpstr>
      <vt:lpstr>Šikana se netýká pouze agresorů a obětí</vt:lpstr>
      <vt:lpstr>Prezentace aplikace PowerPoint</vt:lpstr>
      <vt:lpstr>Prezentace aplikace PowerPoint</vt:lpstr>
      <vt:lpstr>Lekce a témata programu KiVa žáky doprovázejí žáky po celou dobu školní docházky</vt:lpstr>
      <vt:lpstr>Lekce a témata programu KiVa žáky doprovázejí žáky po celou dobu školní docházky</vt:lpstr>
      <vt:lpstr>Prezentace aplikace PowerPoint</vt:lpstr>
      <vt:lpstr>Online materiály pro podporu KiVa lekcí</vt:lpstr>
      <vt:lpstr>Informace pro rodiče</vt:lpstr>
      <vt:lpstr>Co mohou pro omezení šikany dělat rodiče?</vt:lpstr>
      <vt:lpstr>Prezentace aplikace PowerPoint</vt:lpstr>
      <vt:lpstr>Řešení šikany</vt:lpstr>
      <vt:lpstr>1. KiVa tým</vt:lpstr>
      <vt:lpstr>2. Šetření: jedná se o šikanu?</vt:lpstr>
      <vt:lpstr>3. Rozhovory s žáky</vt:lpstr>
      <vt:lpstr>4. Spolupráce s rodiči</vt:lpstr>
      <vt:lpstr>Prezentace aplikace PowerPoint</vt:lpstr>
      <vt:lpstr>Má program KiVa očekávané výsledky?</vt:lpstr>
      <vt:lpstr>Pilotní fáze</vt:lpstr>
      <vt:lpstr>Pilotní fáze: pozitivní dopad programu KiVa se projevuje nejen u agresorů a obětí!</vt:lpstr>
      <vt:lpstr>Pilotní fáze: Pozitivní „vedlejší účinky“?</vt:lpstr>
      <vt:lpstr>Pilotní fáze: řešení případů šikany KiVa týmem</vt:lpstr>
      <vt:lpstr>Univerzální uplatnění: Četnost výskytu šikany lze sledovat díky dotazníkům pro žáky a učitele</vt:lpstr>
      <vt:lpstr>Četnost výskytu šikany v letech 2009–2015</vt:lpstr>
      <vt:lpstr>Další informace...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A1 Media Oy</dc:creator>
  <cp:lastModifiedBy>Tobek Ivan, Mgr.</cp:lastModifiedBy>
  <cp:revision>13</cp:revision>
  <dcterms:modified xsi:type="dcterms:W3CDTF">2024-06-03T19:04:41Z</dcterms:modified>
</cp:coreProperties>
</file>