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5B9BDA6-F52A-42F0-AE3E-733EBF647008}" type="datetimeFigureOut">
              <a:rPr lang="cs-CZ" smtClean="0"/>
              <a:pPr/>
              <a:t>10.04.2020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DF91E85-F62E-4109-91CD-AB323CB95D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088916" y="4143380"/>
            <a:ext cx="55132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ozdělení a využití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Zlato v Čechách | OBZ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6800" cy="3571875"/>
          </a:xfrm>
          <a:prstGeom prst="rect">
            <a:avLst/>
          </a:prstGeom>
          <a:noFill/>
        </p:spPr>
      </p:pic>
      <p:pic>
        <p:nvPicPr>
          <p:cNvPr id="1028" name="Picture 4" descr="Měď – Wikiped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0"/>
            <a:ext cx="4357686" cy="3643314"/>
          </a:xfrm>
          <a:prstGeom prst="rect">
            <a:avLst/>
          </a:prstGeom>
          <a:noFill/>
        </p:spPr>
      </p:pic>
      <p:pic>
        <p:nvPicPr>
          <p:cNvPr id="1030" name="Picture 6" descr="Senzační objev: ropa lidstvu nikdy nedojde! – G.cz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1876"/>
            <a:ext cx="5868713" cy="3286124"/>
          </a:xfrm>
          <a:prstGeom prst="rect">
            <a:avLst/>
          </a:prstGeom>
          <a:noFill/>
        </p:spPr>
      </p:pic>
      <p:pic>
        <p:nvPicPr>
          <p:cNvPr id="1032" name="Picture 8" descr="Diamant – král drahých kamenů - Babinet.cz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3571876"/>
            <a:ext cx="3643313" cy="3286124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0" y="1857364"/>
            <a:ext cx="850109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8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NEROSTNÉ SUROVINY</a:t>
            </a:r>
            <a:endParaRPr lang="cs-CZ" sz="88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088916" y="5857892"/>
            <a:ext cx="68408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  <a:r>
              <a:rPr lang="cs-CZ" sz="54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ozdělení a použití</a:t>
            </a:r>
            <a:endParaRPr lang="cs-CZ" sz="54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282" y="571480"/>
            <a:ext cx="950125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Nerostné suroviny – rozdělení</a:t>
            </a:r>
            <a:r>
              <a:rPr lang="cs-CZ" sz="4800" b="1" dirty="0" smtClean="0"/>
              <a:t> </a:t>
            </a:r>
          </a:p>
          <a:p>
            <a:endParaRPr lang="cs-CZ" sz="4000" b="1" dirty="0"/>
          </a:p>
          <a:p>
            <a:pPr marL="742950" indent="-742950">
              <a:buAutoNum type="arabicPeriod"/>
            </a:pPr>
            <a:r>
              <a:rPr lang="cs-CZ" sz="4000" b="1" dirty="0" smtClean="0"/>
              <a:t>  Paliva </a:t>
            </a:r>
          </a:p>
          <a:p>
            <a:pPr marL="742950" indent="-742950"/>
            <a:endParaRPr lang="cs-CZ" sz="4000" b="1" dirty="0" smtClean="0"/>
          </a:p>
          <a:p>
            <a:pPr marL="742950" indent="-742950"/>
            <a:r>
              <a:rPr lang="cs-CZ" sz="4000" b="1" dirty="0" smtClean="0"/>
              <a:t>2.    Rudy   a/ železné kovy</a:t>
            </a:r>
          </a:p>
          <a:p>
            <a:pPr marL="742950" indent="-742950"/>
            <a:r>
              <a:rPr lang="cs-CZ" sz="4000" b="1" dirty="0"/>
              <a:t> </a:t>
            </a:r>
            <a:r>
              <a:rPr lang="cs-CZ" sz="4000" b="1" dirty="0" smtClean="0"/>
              <a:t>                    b/ barevné kovy</a:t>
            </a:r>
          </a:p>
          <a:p>
            <a:pPr marL="742950" indent="-742950"/>
            <a:r>
              <a:rPr lang="cs-CZ" sz="4000" b="1" dirty="0"/>
              <a:t> </a:t>
            </a:r>
            <a:r>
              <a:rPr lang="cs-CZ" sz="4000" b="1" dirty="0" smtClean="0"/>
              <a:t>                    c/ drahé kovy</a:t>
            </a:r>
          </a:p>
          <a:p>
            <a:pPr marL="742950" indent="-742950"/>
            <a:endParaRPr lang="cs-CZ" sz="4000" b="1" dirty="0" smtClean="0"/>
          </a:p>
          <a:p>
            <a:pPr marL="742950" indent="-742950"/>
            <a:r>
              <a:rPr lang="cs-CZ" sz="4000" b="1" dirty="0" smtClean="0"/>
              <a:t>3.   Nerudy      </a:t>
            </a:r>
            <a:r>
              <a:rPr lang="cs-CZ" dirty="0" smtClean="0"/>
              <a:t>neobsahují kovy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14678" y="2214554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louží k výrobě energie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43768" y="4000504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bsahují kovy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www.irozhlas.cz/sites/default/files/styles/zpravy_otvirak_velky/public/images/01105654.jpeg?itok=2OzsjtH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905500" cy="3324226"/>
          </a:xfrm>
          <a:prstGeom prst="rect">
            <a:avLst/>
          </a:prstGeom>
          <a:noFill/>
        </p:spPr>
      </p:pic>
      <p:sp>
        <p:nvSpPr>
          <p:cNvPr id="14340" name="AutoShape 4" descr="Uran | W4T.C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342" name="AutoShape 6" descr="Uran | W4T.C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344" name="AutoShape 8" descr="Uran | W4T.C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4346" name="Picture 10" descr="Uran | W4T.C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9831" y="0"/>
            <a:ext cx="3910213" cy="3286124"/>
          </a:xfrm>
          <a:prstGeom prst="rect">
            <a:avLst/>
          </a:prstGeom>
          <a:noFill/>
        </p:spPr>
      </p:pic>
      <p:pic>
        <p:nvPicPr>
          <p:cNvPr id="14348" name="Picture 12" descr="Ropa brent - základní informace, které musíte znát [2020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83473"/>
            <a:ext cx="5357818" cy="3574527"/>
          </a:xfrm>
          <a:prstGeom prst="rect">
            <a:avLst/>
          </a:prstGeom>
          <a:noFill/>
        </p:spPr>
      </p:pic>
      <p:pic>
        <p:nvPicPr>
          <p:cNvPr id="14350" name="Picture 14" descr="Zemní plyn - Patria.cz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288606"/>
            <a:ext cx="3929712" cy="3569394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-214346" y="142852"/>
            <a:ext cx="50006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72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PALIVA</a:t>
            </a:r>
            <a:endParaRPr lang="cs-CZ" sz="72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" y="2428868"/>
            <a:ext cx="22859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uhlí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00826" y="2428868"/>
            <a:ext cx="35719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uran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85720" y="5786454"/>
            <a:ext cx="23574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ropa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00628" y="5715015"/>
            <a:ext cx="4500594" cy="923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z</a:t>
            </a:r>
            <a:r>
              <a:rPr lang="cs-CZ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emní plyn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6/6f/Acanthite-22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57461"/>
            <a:ext cx="5072065" cy="4300539"/>
          </a:xfrm>
          <a:prstGeom prst="rect">
            <a:avLst/>
          </a:prstGeom>
          <a:noFill/>
        </p:spPr>
      </p:pic>
      <p:pic>
        <p:nvPicPr>
          <p:cNvPr id="1028" name="Picture 4" descr="https://upload.wikimedia.org/wikipedia/commons/e/e6/ManganiteUSGO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544967"/>
            <a:ext cx="4071934" cy="4313032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428596" y="500042"/>
            <a:ext cx="850112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6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RUDY ŽELEZA</a:t>
            </a:r>
            <a:endParaRPr lang="cs-CZ" sz="6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20" y="2071678"/>
            <a:ext cx="8858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železná ruda     značka   </a:t>
            </a:r>
            <a:r>
              <a:rPr lang="cs-CZ" sz="2400" b="1" dirty="0" err="1" smtClean="0">
                <a:solidFill>
                  <a:srgbClr val="FF0000"/>
                </a:solidFill>
              </a:rPr>
              <a:t>Fe</a:t>
            </a:r>
            <a:r>
              <a:rPr lang="cs-CZ" sz="2400" b="1" dirty="0" smtClean="0"/>
              <a:t>            mangan    značka   </a:t>
            </a:r>
            <a:r>
              <a:rPr lang="cs-CZ" sz="2400" b="1" dirty="0" err="1" smtClean="0">
                <a:solidFill>
                  <a:srgbClr val="FF0000"/>
                </a:solidFill>
              </a:rPr>
              <a:t>Mn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142852"/>
            <a:ext cx="80724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6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BAREVNÉ  KOVY</a:t>
            </a:r>
            <a:endParaRPr lang="cs-CZ" sz="6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7410" name="Picture 2" descr="SpaceJet M100, nové regionální proudové letadlo. Foto: Mitsubish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1"/>
            <a:ext cx="3143272" cy="221457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57158" y="1214422"/>
            <a:ext cx="850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Hliník       značka    </a:t>
            </a:r>
            <a:r>
              <a:rPr lang="cs-CZ" sz="2000" b="1" dirty="0" err="1" smtClean="0">
                <a:solidFill>
                  <a:srgbClr val="0070C0"/>
                </a:solidFill>
              </a:rPr>
              <a:t>Al</a:t>
            </a:r>
            <a:r>
              <a:rPr lang="cs-CZ" sz="2000" b="1" dirty="0" smtClean="0">
                <a:solidFill>
                  <a:srgbClr val="0070C0"/>
                </a:solidFill>
              </a:rPr>
              <a:t>     </a:t>
            </a:r>
            <a:r>
              <a:rPr lang="cs-CZ" sz="2000" b="1" dirty="0" smtClean="0"/>
              <a:t>kobalt  značka  </a:t>
            </a:r>
            <a:r>
              <a:rPr lang="cs-CZ" sz="2000" b="1" dirty="0" smtClean="0">
                <a:solidFill>
                  <a:srgbClr val="0070C0"/>
                </a:solidFill>
              </a:rPr>
              <a:t>Co</a:t>
            </a:r>
            <a:r>
              <a:rPr lang="cs-CZ" sz="2000" b="1" dirty="0" smtClean="0"/>
              <a:t>    chrom  značka    </a:t>
            </a:r>
            <a:r>
              <a:rPr lang="cs-CZ" sz="2000" b="1" dirty="0" err="1" smtClean="0">
                <a:solidFill>
                  <a:srgbClr val="0070C0"/>
                </a:solidFill>
              </a:rPr>
              <a:t>Cr</a:t>
            </a:r>
            <a:endParaRPr lang="cs-CZ" sz="2000" b="1" dirty="0">
              <a:solidFill>
                <a:srgbClr val="0070C0"/>
              </a:solidFill>
            </a:endParaRPr>
          </a:p>
        </p:txBody>
      </p:sp>
      <p:pic>
        <p:nvPicPr>
          <p:cNvPr id="17412" name="Picture 4" descr="Držák na mobil Celly FLEX14 univerzal | EURONI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5" y="1643050"/>
            <a:ext cx="2286015" cy="2214578"/>
          </a:xfrm>
          <a:prstGeom prst="rect">
            <a:avLst/>
          </a:prstGeom>
          <a:noFill/>
        </p:spPr>
      </p:pic>
      <p:pic>
        <p:nvPicPr>
          <p:cNvPr id="17414" name="Picture 6" descr="https://jika-shop.cz/preview/Dino-vanova-baterie-roztec-100mm-bez-prislusenstvi-chrom-730.jpg?w=373&amp;h=24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8" y="1643050"/>
            <a:ext cx="3714742" cy="221457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85720" y="3786190"/>
            <a:ext cx="8286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Hrnce, elektrotechnika             mobil,procesor            nerezová úprava</a:t>
            </a:r>
            <a:endParaRPr lang="cs-CZ" dirty="0"/>
          </a:p>
        </p:txBody>
      </p:sp>
      <p:pic>
        <p:nvPicPr>
          <p:cNvPr id="17416" name="Picture 8" descr="Měď Cu|Hromosvody Bříz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384009"/>
            <a:ext cx="2428892" cy="2473991"/>
          </a:xfrm>
          <a:prstGeom prst="rect">
            <a:avLst/>
          </a:prstGeom>
          <a:noFill/>
        </p:spPr>
      </p:pic>
      <p:pic>
        <p:nvPicPr>
          <p:cNvPr id="17418" name="Picture 10" descr="Tesla Logo Sticke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3833762"/>
            <a:ext cx="3429024" cy="342902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786050" y="4500570"/>
            <a:ext cx="235745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Měď  značka  </a:t>
            </a:r>
            <a:r>
              <a:rPr lang="cs-CZ" sz="2000" b="1" dirty="0" err="1" smtClean="0">
                <a:solidFill>
                  <a:srgbClr val="0070C0"/>
                </a:solidFill>
              </a:rPr>
              <a:t>Cu</a:t>
            </a:r>
            <a:r>
              <a:rPr lang="cs-CZ" sz="2000" b="1" dirty="0" smtClean="0"/>
              <a:t>   </a:t>
            </a:r>
          </a:p>
          <a:p>
            <a:endParaRPr lang="cs-CZ" sz="2000" b="1" dirty="0" smtClean="0"/>
          </a:p>
          <a:p>
            <a:endParaRPr lang="cs-CZ" sz="2000" b="1" dirty="0" smtClean="0"/>
          </a:p>
          <a:p>
            <a:r>
              <a:rPr lang="cs-CZ" dirty="0" smtClean="0"/>
              <a:t>elektrotechnika plechy na střechy  bronz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72330" y="4500570"/>
            <a:ext cx="171451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Lithium    značka   </a:t>
            </a:r>
            <a:r>
              <a:rPr lang="cs-CZ" sz="2000" b="1" dirty="0" smtClean="0">
                <a:solidFill>
                  <a:srgbClr val="0070C0"/>
                </a:solidFill>
              </a:rPr>
              <a:t>Li</a:t>
            </a:r>
          </a:p>
          <a:p>
            <a:endParaRPr lang="cs-CZ" dirty="0" smtClean="0"/>
          </a:p>
          <a:p>
            <a:r>
              <a:rPr lang="cs-CZ" dirty="0" smtClean="0"/>
              <a:t>baterie  elektromobily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pojky 625 v niklu - Winr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3714776" cy="2786082"/>
          </a:xfrm>
          <a:prstGeom prst="rect">
            <a:avLst/>
          </a:prstGeom>
          <a:noFill/>
        </p:spPr>
      </p:pic>
      <p:pic>
        <p:nvPicPr>
          <p:cNvPr id="1028" name="Picture 4" descr="Opatřit kovem kbelík, osamocený, zinek. Zinek, kov, nad, vědro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071546"/>
            <a:ext cx="2229321" cy="2809065"/>
          </a:xfrm>
          <a:prstGeom prst="rect">
            <a:avLst/>
          </a:prstGeom>
          <a:noFill/>
        </p:spPr>
      </p:pic>
      <p:pic>
        <p:nvPicPr>
          <p:cNvPr id="1030" name="Picture 6" descr="Cí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5" y="1000109"/>
            <a:ext cx="3899598" cy="2928957"/>
          </a:xfrm>
          <a:prstGeom prst="rect">
            <a:avLst/>
          </a:prstGeom>
          <a:noFill/>
        </p:spPr>
      </p:pic>
      <p:pic>
        <p:nvPicPr>
          <p:cNvPr id="1032" name="Picture 8" descr="Studené a teplé kování kovů včetně oceli hliníkové slitiny titan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357694"/>
            <a:ext cx="4060276" cy="228599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85720" y="214290"/>
            <a:ext cx="850112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Nikl   značka   </a:t>
            </a:r>
            <a:r>
              <a:rPr lang="cs-CZ" sz="2000" b="1" dirty="0" smtClean="0">
                <a:solidFill>
                  <a:srgbClr val="0070C0"/>
                </a:solidFill>
              </a:rPr>
              <a:t>Ni </a:t>
            </a:r>
            <a:r>
              <a:rPr lang="cs-CZ" sz="2000" b="1" dirty="0" smtClean="0"/>
              <a:t>                Zinek  značka </a:t>
            </a:r>
            <a:r>
              <a:rPr lang="cs-CZ" sz="2000" b="1" dirty="0" err="1" smtClean="0">
                <a:solidFill>
                  <a:srgbClr val="0070C0"/>
                </a:solidFill>
              </a:rPr>
              <a:t>Zn</a:t>
            </a:r>
            <a:r>
              <a:rPr lang="cs-CZ" sz="2000" b="1" dirty="0" smtClean="0"/>
              <a:t>      Cín  značka </a:t>
            </a:r>
            <a:r>
              <a:rPr lang="cs-CZ" sz="2000" b="1" dirty="0" err="1" smtClean="0">
                <a:solidFill>
                  <a:srgbClr val="0070C0"/>
                </a:solidFill>
              </a:rPr>
              <a:t>Sn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dirty="0" smtClean="0"/>
              <a:t>p</a:t>
            </a:r>
            <a:r>
              <a:rPr lang="cs-CZ" dirty="0" smtClean="0"/>
              <a:t>oužívají se  jako ochrana proti korozi železa a na slitiny (bronz,mosaz)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4282" y="3929066"/>
            <a:ext cx="92869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Titan      značka </a:t>
            </a:r>
            <a:r>
              <a:rPr lang="cs-CZ" sz="2000" b="1" dirty="0" smtClean="0">
                <a:solidFill>
                  <a:srgbClr val="0070C0"/>
                </a:solidFill>
              </a:rPr>
              <a:t>Ti</a:t>
            </a:r>
            <a:r>
              <a:rPr lang="cs-CZ" sz="2000" b="1" dirty="0" smtClean="0"/>
              <a:t>   </a:t>
            </a:r>
            <a:r>
              <a:rPr lang="cs-CZ" dirty="0" smtClean="0"/>
              <a:t>zlepšují vlastnosti železa  </a:t>
            </a:r>
            <a:r>
              <a:rPr lang="cs-CZ" sz="2000" b="1" dirty="0" smtClean="0"/>
              <a:t>Wolfram   značka  </a:t>
            </a:r>
            <a:r>
              <a:rPr lang="cs-CZ" sz="2000" b="1" dirty="0" smtClean="0">
                <a:solidFill>
                  <a:srgbClr val="0070C0"/>
                </a:solidFill>
              </a:rPr>
              <a:t> W</a:t>
            </a:r>
            <a:endParaRPr lang="cs-CZ" sz="2000" b="1" dirty="0">
              <a:solidFill>
                <a:srgbClr val="0070C0"/>
              </a:solidFill>
            </a:endParaRPr>
          </a:p>
        </p:txBody>
      </p:sp>
      <p:pic>
        <p:nvPicPr>
          <p:cNvPr id="1034" name="Picture 10" descr="Rozsah, vzorec a vlastnosti wolframu - Vědy | Březen 202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4309372"/>
            <a:ext cx="3562343" cy="23724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28662" y="285728"/>
            <a:ext cx="750099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6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DRAHÉ</a:t>
            </a:r>
            <a:r>
              <a:rPr lang="cs-CZ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cs-CZ" sz="6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KOVY</a:t>
            </a:r>
            <a:endParaRPr lang="cs-CZ" sz="6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9458" name="Picture 2" descr="Investice do investičního zlata - farmaduha.e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1500174"/>
            <a:ext cx="4429116" cy="2495069"/>
          </a:xfrm>
          <a:prstGeom prst="rect">
            <a:avLst/>
          </a:prstGeom>
          <a:noFill/>
        </p:spPr>
      </p:pic>
      <p:pic>
        <p:nvPicPr>
          <p:cNvPr id="19460" name="Picture 4" descr="Pražský groš – Wikipedi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000504"/>
            <a:ext cx="2614618" cy="2614620"/>
          </a:xfrm>
          <a:prstGeom prst="rect">
            <a:avLst/>
          </a:prstGeom>
          <a:noFill/>
        </p:spPr>
      </p:pic>
      <p:pic>
        <p:nvPicPr>
          <p:cNvPr id="19462" name="Picture 6" descr="Najvzácnejší kov platina ako symbol vašej lásky | Feminity.s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4000504"/>
            <a:ext cx="3500438" cy="262533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28596" y="1643050"/>
            <a:ext cx="371477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Zlato   značka  </a:t>
            </a:r>
            <a:r>
              <a:rPr lang="cs-CZ" sz="2000" b="1" dirty="0" smtClean="0">
                <a:solidFill>
                  <a:srgbClr val="FFFF00"/>
                </a:solidFill>
              </a:rPr>
              <a:t>Au</a:t>
            </a:r>
          </a:p>
          <a:p>
            <a:r>
              <a:rPr lang="cs-CZ" dirty="0" smtClean="0"/>
              <a:t>k</a:t>
            </a:r>
            <a:r>
              <a:rPr lang="cs-CZ" dirty="0" smtClean="0"/>
              <a:t>lenotnictví, uloženo v bankách, elektrotechnika</a:t>
            </a:r>
          </a:p>
          <a:p>
            <a:endParaRPr lang="cs-CZ" dirty="0" smtClean="0"/>
          </a:p>
          <a:p>
            <a:r>
              <a:rPr lang="cs-CZ" sz="2000" b="1" dirty="0" smtClean="0"/>
              <a:t>Stříbro   značka  </a:t>
            </a:r>
            <a:r>
              <a:rPr lang="cs-CZ" sz="2000" b="1" dirty="0" err="1" smtClean="0">
                <a:solidFill>
                  <a:srgbClr val="FFFF00"/>
                </a:solidFill>
              </a:rPr>
              <a:t>Ag</a:t>
            </a:r>
            <a:endParaRPr lang="cs-CZ" sz="2000" b="1" dirty="0" smtClean="0">
              <a:solidFill>
                <a:srgbClr val="FFFF00"/>
              </a:solidFill>
            </a:endParaRPr>
          </a:p>
          <a:p>
            <a:r>
              <a:rPr lang="cs-CZ" dirty="0" smtClean="0"/>
              <a:t>k</a:t>
            </a:r>
            <a:r>
              <a:rPr lang="cs-CZ" dirty="0" smtClean="0"/>
              <a:t>lenotnictví, nejlepší vodič elektřiny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86512" y="4572008"/>
            <a:ext cx="2571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Platina   značka  </a:t>
            </a:r>
            <a:r>
              <a:rPr lang="cs-CZ" sz="2000" b="1" dirty="0" err="1" smtClean="0">
                <a:solidFill>
                  <a:srgbClr val="FFFF00"/>
                </a:solidFill>
              </a:rPr>
              <a:t>Pt</a:t>
            </a:r>
            <a:endParaRPr lang="cs-CZ" sz="2000" b="1" dirty="0" smtClean="0">
              <a:solidFill>
                <a:srgbClr val="FFFF00"/>
              </a:solidFill>
            </a:endParaRPr>
          </a:p>
          <a:p>
            <a:r>
              <a:rPr lang="cs-CZ" dirty="0" smtClean="0"/>
              <a:t>Klenotnictví, uloženo v bankách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0034" y="214290"/>
            <a:ext cx="38576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NERUDY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0482" name="AutoShape 2" descr="Růžový diamant vydražili v Ženevě za více než miliardu - Novinky.c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484" name="AutoShape 4" descr="Růžový diamant dražený v Ženevě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486" name="AutoShape 6" descr="Růžový diamant dražený v Ženevě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488" name="Picture 8" descr="Vzpomínkový diamant – Memory Ur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2928926" cy="2928926"/>
          </a:xfrm>
          <a:prstGeom prst="rect">
            <a:avLst/>
          </a:prstGeom>
          <a:noFill/>
        </p:spPr>
      </p:pic>
      <p:pic>
        <p:nvPicPr>
          <p:cNvPr id="20490" name="Picture 10" descr="Npk minerální hnojivo 11-7-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642918"/>
            <a:ext cx="1983119" cy="3210085"/>
          </a:xfrm>
          <a:prstGeom prst="rect">
            <a:avLst/>
          </a:prstGeom>
          <a:noFill/>
        </p:spPr>
      </p:pic>
      <p:pic>
        <p:nvPicPr>
          <p:cNvPr id="20492" name="Picture 12" descr="Síra | Endy99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71942"/>
            <a:ext cx="2939004" cy="2507950"/>
          </a:xfrm>
          <a:prstGeom prst="rect">
            <a:avLst/>
          </a:prstGeom>
          <a:noFill/>
        </p:spPr>
      </p:pic>
      <p:pic>
        <p:nvPicPr>
          <p:cNvPr id="20494" name="Picture 14" descr="https://upload.wikimedia.org/wikipedia/commons/thumb/3/31/Mica_%286911818878%29.jpg/800px-Mica_%286911818878%2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857628"/>
            <a:ext cx="3762371" cy="2821778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000364" y="1214422"/>
            <a:ext cx="178595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Diamant</a:t>
            </a:r>
          </a:p>
          <a:p>
            <a:r>
              <a:rPr lang="cs-CZ" dirty="0" smtClean="0"/>
              <a:t>k</a:t>
            </a:r>
            <a:r>
              <a:rPr lang="cs-CZ" dirty="0" smtClean="0"/>
              <a:t>lenotnictví elektronika broušení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00364" y="4071942"/>
            <a:ext cx="17145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Síra  </a:t>
            </a:r>
            <a:r>
              <a:rPr lang="cs-CZ" dirty="0" smtClean="0"/>
              <a:t>chemická surovina 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Slída </a:t>
            </a:r>
            <a:r>
              <a:rPr lang="cs-CZ" dirty="0" smtClean="0"/>
              <a:t>elektronika žáruvzdorná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29454" y="1285860"/>
            <a:ext cx="192882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Draselné soli Fosfáty</a:t>
            </a:r>
          </a:p>
          <a:p>
            <a:r>
              <a:rPr lang="cs-CZ" dirty="0" smtClean="0"/>
              <a:t>z</a:t>
            </a:r>
            <a:r>
              <a:rPr lang="cs-CZ" dirty="0" smtClean="0"/>
              <a:t>emědělská hnojiva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159</TotalTime>
  <Words>162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Lití písma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Luděk</dc:creator>
  <cp:lastModifiedBy>Luděk</cp:lastModifiedBy>
  <cp:revision>23</cp:revision>
  <dcterms:created xsi:type="dcterms:W3CDTF">2020-04-10T12:48:41Z</dcterms:created>
  <dcterms:modified xsi:type="dcterms:W3CDTF">2020-04-10T17:28:18Z</dcterms:modified>
</cp:coreProperties>
</file>