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71" r:id="rId3"/>
    <p:sldId id="280" r:id="rId4"/>
    <p:sldId id="281" r:id="rId5"/>
    <p:sldId id="279" r:id="rId6"/>
    <p:sldId id="258" r:id="rId7"/>
    <p:sldId id="259" r:id="rId8"/>
    <p:sldId id="261" r:id="rId9"/>
    <p:sldId id="260" r:id="rId10"/>
    <p:sldId id="262" r:id="rId11"/>
    <p:sldId id="264" r:id="rId12"/>
    <p:sldId id="265" r:id="rId13"/>
    <p:sldId id="266" r:id="rId14"/>
    <p:sldId id="267" r:id="rId15"/>
    <p:sldId id="269" r:id="rId16"/>
    <p:sldId id="257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0" r:id="rId25"/>
    <p:sldId id="283" r:id="rId26"/>
    <p:sldId id="284" r:id="rId27"/>
    <p:sldId id="285" r:id="rId28"/>
    <p:sldId id="282" r:id="rId29"/>
    <p:sldId id="288" r:id="rId30"/>
    <p:sldId id="289" r:id="rId31"/>
    <p:sldId id="290" r:id="rId32"/>
    <p:sldId id="286" r:id="rId33"/>
    <p:sldId id="292" r:id="rId34"/>
    <p:sldId id="291" r:id="rId35"/>
    <p:sldId id="293" r:id="rId36"/>
    <p:sldId id="295" r:id="rId37"/>
    <p:sldId id="304" r:id="rId38"/>
    <p:sldId id="298" r:id="rId39"/>
    <p:sldId id="296" r:id="rId40"/>
    <p:sldId id="301" r:id="rId41"/>
    <p:sldId id="303" r:id="rId42"/>
    <p:sldId id="302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12" r:id="rId5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31.10.2020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31.10.2020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31.10.2020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31.10.2020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31.10.2020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31.10.2020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31.10.2020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Výpočet rychlosti rovnoměrného pohybu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Podle stálosti velikosti rychlosti rozdělujeme pohyb na: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945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Podle stálosti velikosti rychlosti rozdělujeme pohyb na:</a:t>
            </a:r>
          </a:p>
          <a:p>
            <a:pPr lvl="1"/>
            <a:r>
              <a:rPr lang="cs-CZ" dirty="0" smtClean="0"/>
              <a:t>Rovnoměrný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386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Podle stálosti velikosti rychlosti rozdělujeme pohyb na:</a:t>
            </a:r>
          </a:p>
          <a:p>
            <a:pPr lvl="1"/>
            <a:r>
              <a:rPr lang="cs-CZ" dirty="0" smtClean="0"/>
              <a:t>Rovnoměrný</a:t>
            </a:r>
          </a:p>
          <a:p>
            <a:pPr lvl="1"/>
            <a:r>
              <a:rPr lang="cs-CZ" dirty="0" smtClean="0"/>
              <a:t>Nerovnoměrný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277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Rovnoměrný pohyb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8476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Rovnoměrný pohyb</a:t>
            </a:r>
          </a:p>
          <a:p>
            <a:pPr lvl="1"/>
            <a:r>
              <a:rPr lang="cs-CZ" dirty="0" smtClean="0"/>
              <a:t>Rychlost tělesa se po celou dobu pohybu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Rovnoměrný pohyb</a:t>
            </a:r>
          </a:p>
          <a:p>
            <a:pPr lvl="1"/>
            <a:r>
              <a:rPr lang="cs-CZ" dirty="0" smtClean="0"/>
              <a:t>Rychlost tělesa se po celou dobu pohybu </a:t>
            </a:r>
            <a:r>
              <a:rPr lang="cs-CZ" b="1" dirty="0" smtClean="0"/>
              <a:t>nemění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Rovnoměrný pohyb</a:t>
            </a:r>
          </a:p>
          <a:p>
            <a:pPr lvl="1"/>
            <a:r>
              <a:rPr lang="cs-CZ" dirty="0" smtClean="0"/>
              <a:t>Rychlost tělesa se po celou dobu pohybu </a:t>
            </a:r>
            <a:r>
              <a:rPr lang="cs-CZ" b="1" dirty="0" smtClean="0"/>
              <a:t>nemění</a:t>
            </a:r>
          </a:p>
          <a:p>
            <a:pPr lvl="1"/>
            <a:r>
              <a:rPr lang="cs-CZ" dirty="0" smtClean="0"/>
              <a:t>Těleso se pohybuje stále </a:t>
            </a:r>
            <a:r>
              <a:rPr lang="cs-CZ" b="1" dirty="0" smtClean="0"/>
              <a:t>stejnou rychlostí  </a:t>
            </a:r>
            <a:r>
              <a:rPr lang="cs-CZ" dirty="0" smtClean="0"/>
              <a:t>(nezrychluje ani nezpomaluje)</a:t>
            </a:r>
            <a:endParaRPr lang="cs-CZ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Rovnoměrný pohyb</a:t>
            </a:r>
          </a:p>
          <a:p>
            <a:pPr lvl="1"/>
            <a:r>
              <a:rPr lang="cs-CZ" dirty="0" smtClean="0"/>
              <a:t>Rychlost tělesa se po celou dobu pohybu </a:t>
            </a:r>
            <a:r>
              <a:rPr lang="cs-CZ" b="1" dirty="0" smtClean="0"/>
              <a:t>nemění</a:t>
            </a:r>
          </a:p>
          <a:p>
            <a:pPr lvl="1"/>
            <a:r>
              <a:rPr lang="cs-CZ" dirty="0" smtClean="0"/>
              <a:t>Těleso se pohybuje stále </a:t>
            </a:r>
            <a:r>
              <a:rPr lang="cs-CZ" b="1" dirty="0" smtClean="0"/>
              <a:t>stejnou rychlostí  </a:t>
            </a:r>
            <a:r>
              <a:rPr lang="cs-CZ" dirty="0" smtClean="0"/>
              <a:t>(nezrychluje ani nezpomaluje)</a:t>
            </a:r>
            <a:endParaRPr lang="cs-CZ" b="1" dirty="0" smtClean="0"/>
          </a:p>
          <a:p>
            <a:pPr lvl="1"/>
            <a:r>
              <a:rPr lang="cs-CZ" dirty="0" smtClean="0"/>
              <a:t>Těleso za </a:t>
            </a:r>
            <a:r>
              <a:rPr lang="cs-CZ" b="1" dirty="0" smtClean="0"/>
              <a:t>stejný čas </a:t>
            </a:r>
            <a:r>
              <a:rPr lang="cs-CZ" dirty="0" smtClean="0"/>
              <a:t>urazí </a:t>
            </a:r>
            <a:r>
              <a:rPr lang="cs-CZ" b="1" dirty="0" smtClean="0"/>
              <a:t>stejnou dráhu </a:t>
            </a:r>
            <a:r>
              <a:rPr lang="cs-CZ" dirty="0" smtClean="0"/>
              <a:t>(např. želva urazí za  2 sekundy 15 cm, za další </a:t>
            </a:r>
            <a:r>
              <a:rPr lang="cs-CZ" sz="2400" dirty="0" smtClean="0"/>
              <a:t>2</a:t>
            </a:r>
            <a:r>
              <a:rPr lang="cs-CZ" dirty="0" smtClean="0"/>
              <a:t> sekundy zase </a:t>
            </a:r>
            <a:r>
              <a:rPr lang="cs-CZ" sz="2400" dirty="0" smtClean="0"/>
              <a:t>15</a:t>
            </a:r>
            <a:r>
              <a:rPr lang="cs-CZ" dirty="0" smtClean="0"/>
              <a:t> cm atd.)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Rovnoměrný pohyb</a:t>
            </a:r>
          </a:p>
          <a:p>
            <a:pPr lvl="1"/>
            <a:r>
              <a:rPr lang="cs-CZ" dirty="0" smtClean="0"/>
              <a:t>Rychlost tělesa se po celou dobu pohybu </a:t>
            </a:r>
            <a:r>
              <a:rPr lang="cs-CZ" b="1" dirty="0" smtClean="0"/>
              <a:t>nemění</a:t>
            </a:r>
          </a:p>
          <a:p>
            <a:pPr lvl="1"/>
            <a:r>
              <a:rPr lang="cs-CZ" dirty="0" smtClean="0"/>
              <a:t>Těleso se pohybuje stále </a:t>
            </a:r>
            <a:r>
              <a:rPr lang="cs-CZ" b="1" dirty="0" smtClean="0"/>
              <a:t>stejnou rychlostí  </a:t>
            </a:r>
            <a:r>
              <a:rPr lang="cs-CZ" dirty="0" smtClean="0"/>
              <a:t>(nezrychluje ani nezpomaluje)</a:t>
            </a:r>
            <a:endParaRPr lang="cs-CZ" b="1" dirty="0" smtClean="0"/>
          </a:p>
          <a:p>
            <a:pPr lvl="1"/>
            <a:r>
              <a:rPr lang="cs-CZ" dirty="0" smtClean="0"/>
              <a:t>Těleso za </a:t>
            </a:r>
            <a:r>
              <a:rPr lang="cs-CZ" b="1" dirty="0" smtClean="0"/>
              <a:t>stejný čas </a:t>
            </a:r>
            <a:r>
              <a:rPr lang="cs-CZ" dirty="0" smtClean="0"/>
              <a:t>urazí </a:t>
            </a:r>
            <a:r>
              <a:rPr lang="cs-CZ" b="1" dirty="0" smtClean="0"/>
              <a:t>stejnou dráhu </a:t>
            </a:r>
            <a:r>
              <a:rPr lang="cs-CZ" dirty="0" smtClean="0"/>
              <a:t>(např. želva urazí za  2 sekundy 15 cm, za další </a:t>
            </a:r>
            <a:r>
              <a:rPr lang="cs-CZ" sz="2400" dirty="0" smtClean="0"/>
              <a:t>2</a:t>
            </a:r>
            <a:r>
              <a:rPr lang="cs-CZ" dirty="0" smtClean="0"/>
              <a:t> sekundy zase </a:t>
            </a:r>
            <a:r>
              <a:rPr lang="cs-CZ" sz="2400" dirty="0" smtClean="0"/>
              <a:t>15</a:t>
            </a:r>
            <a:r>
              <a:rPr lang="cs-CZ" dirty="0" smtClean="0"/>
              <a:t> cm atd.)</a:t>
            </a:r>
          </a:p>
          <a:p>
            <a:r>
              <a:rPr lang="cs-CZ" b="1" dirty="0" smtClean="0"/>
              <a:t>Nerovnoměrný pohyb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Rovnoměrný pohyb</a:t>
            </a:r>
          </a:p>
          <a:p>
            <a:pPr lvl="1"/>
            <a:r>
              <a:rPr lang="cs-CZ" dirty="0" smtClean="0"/>
              <a:t>Rychlost tělesa se po celou dobu pohybu </a:t>
            </a:r>
            <a:r>
              <a:rPr lang="cs-CZ" b="1" dirty="0" smtClean="0"/>
              <a:t>nemění</a:t>
            </a:r>
          </a:p>
          <a:p>
            <a:pPr lvl="1"/>
            <a:r>
              <a:rPr lang="cs-CZ" dirty="0" smtClean="0"/>
              <a:t>Těleso se pohybuje stále </a:t>
            </a:r>
            <a:r>
              <a:rPr lang="cs-CZ" b="1" dirty="0" smtClean="0"/>
              <a:t>stejnou rychlostí  </a:t>
            </a:r>
            <a:r>
              <a:rPr lang="cs-CZ" dirty="0" smtClean="0"/>
              <a:t>(nezrychluje ani nezpomaluje)</a:t>
            </a:r>
            <a:endParaRPr lang="cs-CZ" b="1" dirty="0" smtClean="0"/>
          </a:p>
          <a:p>
            <a:pPr lvl="1"/>
            <a:r>
              <a:rPr lang="cs-CZ" dirty="0" smtClean="0"/>
              <a:t>Těleso za </a:t>
            </a:r>
            <a:r>
              <a:rPr lang="cs-CZ" b="1" dirty="0" smtClean="0"/>
              <a:t>stejný čas </a:t>
            </a:r>
            <a:r>
              <a:rPr lang="cs-CZ" dirty="0" smtClean="0"/>
              <a:t>urazí </a:t>
            </a:r>
            <a:r>
              <a:rPr lang="cs-CZ" b="1" dirty="0" smtClean="0"/>
              <a:t>stejnou dráhu </a:t>
            </a:r>
            <a:r>
              <a:rPr lang="cs-CZ" dirty="0" smtClean="0"/>
              <a:t>(např. želva urazí za  2 sekundy 15 cm, za další </a:t>
            </a:r>
            <a:r>
              <a:rPr lang="cs-CZ" sz="2400" dirty="0" smtClean="0"/>
              <a:t>2</a:t>
            </a:r>
            <a:r>
              <a:rPr lang="cs-CZ" dirty="0" smtClean="0"/>
              <a:t> sekundy zase </a:t>
            </a:r>
            <a:r>
              <a:rPr lang="cs-CZ" sz="2400" dirty="0" smtClean="0"/>
              <a:t>15</a:t>
            </a:r>
            <a:r>
              <a:rPr lang="cs-CZ" dirty="0" smtClean="0"/>
              <a:t> cm atd.)</a:t>
            </a:r>
          </a:p>
          <a:p>
            <a:r>
              <a:rPr lang="cs-CZ" b="1" dirty="0" smtClean="0"/>
              <a:t>Nerovnoměrný pohyb</a:t>
            </a:r>
            <a:endParaRPr lang="cs-CZ" dirty="0" smtClean="0"/>
          </a:p>
          <a:p>
            <a:pPr lvl="1"/>
            <a:r>
              <a:rPr lang="cs-CZ" dirty="0" smtClean="0"/>
              <a:t>Rychlost tělesa se při pohybu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Rovnoměrný pohyb</a:t>
            </a:r>
          </a:p>
          <a:p>
            <a:pPr lvl="1"/>
            <a:r>
              <a:rPr lang="cs-CZ" dirty="0" smtClean="0"/>
              <a:t>Rychlost tělesa se po celou dobu pohybu </a:t>
            </a:r>
            <a:r>
              <a:rPr lang="cs-CZ" b="1" dirty="0" smtClean="0"/>
              <a:t>nemění</a:t>
            </a:r>
          </a:p>
          <a:p>
            <a:pPr lvl="1"/>
            <a:r>
              <a:rPr lang="cs-CZ" dirty="0" smtClean="0"/>
              <a:t>Těleso se pohybuje stále </a:t>
            </a:r>
            <a:r>
              <a:rPr lang="cs-CZ" b="1" dirty="0" smtClean="0"/>
              <a:t>stejnou rychlostí  </a:t>
            </a:r>
            <a:r>
              <a:rPr lang="cs-CZ" dirty="0" smtClean="0"/>
              <a:t>(nezrychluje ani nezpomaluje)</a:t>
            </a:r>
            <a:endParaRPr lang="cs-CZ" b="1" dirty="0" smtClean="0"/>
          </a:p>
          <a:p>
            <a:pPr lvl="1"/>
            <a:r>
              <a:rPr lang="cs-CZ" dirty="0" smtClean="0"/>
              <a:t>Těleso za </a:t>
            </a:r>
            <a:r>
              <a:rPr lang="cs-CZ" b="1" dirty="0" smtClean="0"/>
              <a:t>stejný čas </a:t>
            </a:r>
            <a:r>
              <a:rPr lang="cs-CZ" dirty="0" smtClean="0"/>
              <a:t>urazí </a:t>
            </a:r>
            <a:r>
              <a:rPr lang="cs-CZ" b="1" dirty="0" smtClean="0"/>
              <a:t>stejnou dráhu </a:t>
            </a:r>
            <a:r>
              <a:rPr lang="cs-CZ" dirty="0" smtClean="0"/>
              <a:t>(např. želva urazí za  2 sekundy 15 cm, za další </a:t>
            </a:r>
            <a:r>
              <a:rPr lang="cs-CZ" sz="2400" dirty="0" smtClean="0"/>
              <a:t>2</a:t>
            </a:r>
            <a:r>
              <a:rPr lang="cs-CZ" dirty="0" smtClean="0"/>
              <a:t> sekundy zase </a:t>
            </a:r>
            <a:r>
              <a:rPr lang="cs-CZ" sz="2400" dirty="0" smtClean="0"/>
              <a:t>15</a:t>
            </a:r>
            <a:r>
              <a:rPr lang="cs-CZ" dirty="0" smtClean="0"/>
              <a:t> cm atd.)</a:t>
            </a:r>
          </a:p>
          <a:p>
            <a:r>
              <a:rPr lang="cs-CZ" b="1" dirty="0" smtClean="0"/>
              <a:t>Nerovnoměrný pohyb</a:t>
            </a:r>
            <a:endParaRPr lang="cs-CZ" dirty="0" smtClean="0"/>
          </a:p>
          <a:p>
            <a:pPr lvl="1"/>
            <a:r>
              <a:rPr lang="cs-CZ" dirty="0" smtClean="0"/>
              <a:t>Rychlost tělesa se při pohybu </a:t>
            </a:r>
            <a:r>
              <a:rPr lang="cs-CZ" b="1" dirty="0" smtClean="0"/>
              <a:t>mění</a:t>
            </a:r>
          </a:p>
          <a:p>
            <a:pPr lvl="1">
              <a:buNone/>
            </a:pP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Rovnoměrný pohyb</a:t>
            </a:r>
          </a:p>
          <a:p>
            <a:pPr lvl="1"/>
            <a:r>
              <a:rPr lang="cs-CZ" dirty="0" smtClean="0"/>
              <a:t>Rychlost tělesa se po celou dobu pohybu </a:t>
            </a:r>
            <a:r>
              <a:rPr lang="cs-CZ" b="1" dirty="0" smtClean="0"/>
              <a:t>nemění</a:t>
            </a:r>
          </a:p>
          <a:p>
            <a:pPr lvl="1"/>
            <a:r>
              <a:rPr lang="cs-CZ" dirty="0" smtClean="0"/>
              <a:t>Těleso se pohybuje stále </a:t>
            </a:r>
            <a:r>
              <a:rPr lang="cs-CZ" b="1" dirty="0" smtClean="0"/>
              <a:t>stejnou rychlostí  </a:t>
            </a:r>
            <a:r>
              <a:rPr lang="cs-CZ" dirty="0" smtClean="0"/>
              <a:t>(nezrychluje ani nezpomaluje)</a:t>
            </a:r>
            <a:endParaRPr lang="cs-CZ" b="1" dirty="0" smtClean="0"/>
          </a:p>
          <a:p>
            <a:pPr lvl="1"/>
            <a:r>
              <a:rPr lang="cs-CZ" dirty="0" smtClean="0"/>
              <a:t>Těleso za </a:t>
            </a:r>
            <a:r>
              <a:rPr lang="cs-CZ" b="1" dirty="0" smtClean="0"/>
              <a:t>stejný čas </a:t>
            </a:r>
            <a:r>
              <a:rPr lang="cs-CZ" dirty="0" smtClean="0"/>
              <a:t>urazí </a:t>
            </a:r>
            <a:r>
              <a:rPr lang="cs-CZ" b="1" dirty="0" smtClean="0"/>
              <a:t>stejnou dráhu </a:t>
            </a:r>
            <a:r>
              <a:rPr lang="cs-CZ" dirty="0" smtClean="0"/>
              <a:t>(např. želva urazí za  2 sekundy 15 cm, za další </a:t>
            </a:r>
            <a:r>
              <a:rPr lang="cs-CZ" sz="2400" dirty="0" smtClean="0"/>
              <a:t>2</a:t>
            </a:r>
            <a:r>
              <a:rPr lang="cs-CZ" dirty="0" smtClean="0"/>
              <a:t> sekundy zase </a:t>
            </a:r>
            <a:r>
              <a:rPr lang="cs-CZ" sz="2400" dirty="0" smtClean="0"/>
              <a:t>15</a:t>
            </a:r>
            <a:r>
              <a:rPr lang="cs-CZ" dirty="0" smtClean="0"/>
              <a:t> cm atd.)</a:t>
            </a:r>
          </a:p>
          <a:p>
            <a:r>
              <a:rPr lang="cs-CZ" b="1" dirty="0" smtClean="0"/>
              <a:t>Nerovnoměrný pohyb</a:t>
            </a:r>
            <a:endParaRPr lang="cs-CZ" dirty="0" smtClean="0"/>
          </a:p>
          <a:p>
            <a:pPr lvl="1"/>
            <a:r>
              <a:rPr lang="cs-CZ" dirty="0" smtClean="0"/>
              <a:t>Rychlost tělesa se při pohybu </a:t>
            </a:r>
            <a:r>
              <a:rPr lang="cs-CZ" b="1" dirty="0" smtClean="0"/>
              <a:t>mění</a:t>
            </a:r>
          </a:p>
          <a:p>
            <a:pPr lvl="1"/>
            <a:r>
              <a:rPr lang="cs-CZ" dirty="0" smtClean="0"/>
              <a:t>Těleso zrychluje nebo zpomaluje</a:t>
            </a:r>
          </a:p>
          <a:p>
            <a:pPr lvl="1"/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Rovnoměrný pohyb</a:t>
            </a:r>
          </a:p>
          <a:p>
            <a:pPr lvl="1"/>
            <a:r>
              <a:rPr lang="cs-CZ" dirty="0" smtClean="0"/>
              <a:t>Rychlost tělesa se po celou dobu pohybu </a:t>
            </a:r>
            <a:r>
              <a:rPr lang="cs-CZ" b="1" dirty="0" smtClean="0"/>
              <a:t>nemění</a:t>
            </a:r>
          </a:p>
          <a:p>
            <a:pPr lvl="1"/>
            <a:r>
              <a:rPr lang="cs-CZ" dirty="0" smtClean="0"/>
              <a:t>Těleso se pohybuje stále </a:t>
            </a:r>
            <a:r>
              <a:rPr lang="cs-CZ" b="1" dirty="0" smtClean="0"/>
              <a:t>stejnou rychlostí  </a:t>
            </a:r>
            <a:r>
              <a:rPr lang="cs-CZ" dirty="0" smtClean="0"/>
              <a:t>(nezrychluje ani nezpomaluje)</a:t>
            </a:r>
            <a:endParaRPr lang="cs-CZ" b="1" dirty="0" smtClean="0"/>
          </a:p>
          <a:p>
            <a:pPr lvl="1"/>
            <a:r>
              <a:rPr lang="cs-CZ" dirty="0" smtClean="0"/>
              <a:t>Těleso za </a:t>
            </a:r>
            <a:r>
              <a:rPr lang="cs-CZ" b="1" dirty="0" smtClean="0"/>
              <a:t>stejný čas </a:t>
            </a:r>
            <a:r>
              <a:rPr lang="cs-CZ" dirty="0" smtClean="0"/>
              <a:t>urazí </a:t>
            </a:r>
            <a:r>
              <a:rPr lang="cs-CZ" b="1" dirty="0" smtClean="0"/>
              <a:t>stejnou dráhu </a:t>
            </a:r>
            <a:r>
              <a:rPr lang="cs-CZ" dirty="0" smtClean="0"/>
              <a:t>(např. želva urazí za  2 sekundy 15 cm, za další </a:t>
            </a:r>
            <a:r>
              <a:rPr lang="cs-CZ" sz="2400" dirty="0" smtClean="0"/>
              <a:t>2</a:t>
            </a:r>
            <a:r>
              <a:rPr lang="cs-CZ" dirty="0" smtClean="0"/>
              <a:t> sekundy zase </a:t>
            </a:r>
            <a:r>
              <a:rPr lang="cs-CZ" sz="2400" dirty="0" smtClean="0"/>
              <a:t>15</a:t>
            </a:r>
            <a:r>
              <a:rPr lang="cs-CZ" dirty="0" smtClean="0"/>
              <a:t> cm atd.)</a:t>
            </a:r>
          </a:p>
          <a:p>
            <a:r>
              <a:rPr lang="cs-CZ" b="1" dirty="0" smtClean="0"/>
              <a:t>Nerovnoměrný pohyb</a:t>
            </a:r>
            <a:endParaRPr lang="cs-CZ" dirty="0" smtClean="0"/>
          </a:p>
          <a:p>
            <a:pPr lvl="1"/>
            <a:r>
              <a:rPr lang="cs-CZ" dirty="0" smtClean="0"/>
              <a:t>Rychlost tělesa se při pohybu </a:t>
            </a:r>
            <a:r>
              <a:rPr lang="cs-CZ" b="1" dirty="0" smtClean="0"/>
              <a:t>mění</a:t>
            </a:r>
          </a:p>
          <a:p>
            <a:pPr lvl="1"/>
            <a:r>
              <a:rPr lang="cs-CZ" dirty="0" smtClean="0"/>
              <a:t>Těleso zrychluje nebo zpomaluje</a:t>
            </a:r>
          </a:p>
          <a:p>
            <a:pPr lvl="1"/>
            <a:r>
              <a:rPr lang="cs-CZ" dirty="0" smtClean="0"/>
              <a:t>Těleso za </a:t>
            </a:r>
            <a:r>
              <a:rPr lang="cs-CZ" b="1" dirty="0" smtClean="0"/>
              <a:t>stejný čas </a:t>
            </a:r>
            <a:r>
              <a:rPr lang="cs-CZ" dirty="0" smtClean="0"/>
              <a:t>urazí</a:t>
            </a:r>
            <a:endParaRPr lang="cs-CZ" b="1" dirty="0" smtClean="0"/>
          </a:p>
          <a:p>
            <a:pPr lvl="1"/>
            <a:endParaRPr lang="cs-CZ" dirty="0" smtClean="0"/>
          </a:p>
          <a:p>
            <a:pPr lvl="1"/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Rovnoměrný pohyb</a:t>
            </a:r>
          </a:p>
          <a:p>
            <a:pPr lvl="1"/>
            <a:r>
              <a:rPr lang="cs-CZ" dirty="0" smtClean="0"/>
              <a:t>Rychlost tělesa se po celou dobu pohybu </a:t>
            </a:r>
            <a:r>
              <a:rPr lang="cs-CZ" b="1" dirty="0" smtClean="0"/>
              <a:t>nemění</a:t>
            </a:r>
          </a:p>
          <a:p>
            <a:pPr lvl="1"/>
            <a:r>
              <a:rPr lang="cs-CZ" dirty="0" smtClean="0"/>
              <a:t>Těleso se pohybuje stále </a:t>
            </a:r>
            <a:r>
              <a:rPr lang="cs-CZ" b="1" dirty="0" smtClean="0"/>
              <a:t>stejnou rychlostí  </a:t>
            </a:r>
            <a:r>
              <a:rPr lang="cs-CZ" dirty="0" smtClean="0"/>
              <a:t>(nezrychluje ani nezpomaluje)</a:t>
            </a:r>
            <a:endParaRPr lang="cs-CZ" b="1" dirty="0" smtClean="0"/>
          </a:p>
          <a:p>
            <a:pPr lvl="1"/>
            <a:r>
              <a:rPr lang="cs-CZ" dirty="0" smtClean="0"/>
              <a:t>Těleso za </a:t>
            </a:r>
            <a:r>
              <a:rPr lang="cs-CZ" b="1" dirty="0" smtClean="0"/>
              <a:t>stejný čas </a:t>
            </a:r>
            <a:r>
              <a:rPr lang="cs-CZ" dirty="0" smtClean="0"/>
              <a:t>urazí </a:t>
            </a:r>
            <a:r>
              <a:rPr lang="cs-CZ" b="1" dirty="0" smtClean="0"/>
              <a:t>stejnou dráhu </a:t>
            </a:r>
            <a:r>
              <a:rPr lang="cs-CZ" dirty="0" smtClean="0"/>
              <a:t>(např. želva urazí za  2 sekundy 15 cm, za další </a:t>
            </a:r>
            <a:r>
              <a:rPr lang="cs-CZ" sz="2400" dirty="0" smtClean="0"/>
              <a:t>2</a:t>
            </a:r>
            <a:r>
              <a:rPr lang="cs-CZ" dirty="0" smtClean="0"/>
              <a:t> sekundy zase </a:t>
            </a:r>
            <a:r>
              <a:rPr lang="cs-CZ" sz="2400" dirty="0" smtClean="0"/>
              <a:t>15</a:t>
            </a:r>
            <a:r>
              <a:rPr lang="cs-CZ" dirty="0" smtClean="0"/>
              <a:t> cm atd.)</a:t>
            </a:r>
          </a:p>
          <a:p>
            <a:r>
              <a:rPr lang="cs-CZ" b="1" dirty="0" smtClean="0"/>
              <a:t>Nerovnoměrný pohyb</a:t>
            </a:r>
            <a:endParaRPr lang="cs-CZ" dirty="0" smtClean="0"/>
          </a:p>
          <a:p>
            <a:pPr lvl="1"/>
            <a:r>
              <a:rPr lang="cs-CZ" dirty="0" smtClean="0"/>
              <a:t>Rychlost tělesa se při pohybu </a:t>
            </a:r>
            <a:r>
              <a:rPr lang="cs-CZ" b="1" dirty="0" smtClean="0"/>
              <a:t>mění</a:t>
            </a:r>
          </a:p>
          <a:p>
            <a:pPr lvl="1"/>
            <a:r>
              <a:rPr lang="cs-CZ" dirty="0" smtClean="0"/>
              <a:t>Těleso zrychluje nebo zpomaluje</a:t>
            </a:r>
          </a:p>
          <a:p>
            <a:pPr lvl="1"/>
            <a:r>
              <a:rPr lang="cs-CZ" dirty="0" smtClean="0"/>
              <a:t>Těleso za </a:t>
            </a:r>
            <a:r>
              <a:rPr lang="cs-CZ" b="1" dirty="0" smtClean="0"/>
              <a:t>stejný čas </a:t>
            </a:r>
            <a:r>
              <a:rPr lang="cs-CZ" dirty="0" smtClean="0"/>
              <a:t>urazí </a:t>
            </a:r>
            <a:r>
              <a:rPr lang="cs-CZ" b="1" dirty="0" smtClean="0"/>
              <a:t>jinou dráhu </a:t>
            </a:r>
            <a:r>
              <a:rPr lang="cs-CZ" dirty="0" smtClean="0"/>
              <a:t>(auto)</a:t>
            </a:r>
            <a:endParaRPr lang="cs-CZ" b="1" dirty="0" smtClean="0"/>
          </a:p>
          <a:p>
            <a:pPr lvl="1"/>
            <a:endParaRPr lang="cs-CZ" dirty="0" smtClean="0"/>
          </a:p>
          <a:p>
            <a:pPr lvl="1"/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Co jsme se dozvěděli minulou hodinu?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Co jsme se dozvěděli minulou hodinu?</a:t>
            </a:r>
          </a:p>
          <a:p>
            <a:r>
              <a:rPr lang="cs-CZ" dirty="0" smtClean="0"/>
              <a:t>Jaké veličiny popisují pohyb tělesa?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609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Co jsme se dozvěděli minulou hodinu?</a:t>
            </a:r>
          </a:p>
          <a:p>
            <a:r>
              <a:rPr lang="cs-CZ" dirty="0" smtClean="0"/>
              <a:t>Jaké veličiny popisují pohyb tělesa?</a:t>
            </a:r>
          </a:p>
          <a:p>
            <a:pPr lvl="1"/>
            <a:r>
              <a:rPr lang="cs-CZ" dirty="0" smtClean="0"/>
              <a:t>Rychlost</a:t>
            </a:r>
          </a:p>
          <a:p>
            <a:pPr marL="36576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19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Co jsme se dozvěděli minulou hodinu?</a:t>
            </a:r>
          </a:p>
          <a:p>
            <a:r>
              <a:rPr lang="cs-CZ" dirty="0" smtClean="0"/>
              <a:t>Jaké veličiny popisují pohyb tělesa?</a:t>
            </a:r>
          </a:p>
          <a:p>
            <a:pPr lvl="1"/>
            <a:r>
              <a:rPr lang="cs-CZ" dirty="0" smtClean="0"/>
              <a:t>Rychlost</a:t>
            </a:r>
          </a:p>
          <a:p>
            <a:pPr lvl="1"/>
            <a:r>
              <a:rPr lang="cs-CZ" dirty="0" smtClean="0"/>
              <a:t>Dráha</a:t>
            </a:r>
          </a:p>
          <a:p>
            <a:pPr marL="36576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782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Co jsme se dozvěděli minulou hodinu?</a:t>
            </a:r>
          </a:p>
          <a:p>
            <a:r>
              <a:rPr lang="cs-CZ" dirty="0" smtClean="0"/>
              <a:t>Jaké veličiny popisují pohyb tělesa?</a:t>
            </a:r>
          </a:p>
          <a:p>
            <a:pPr lvl="1"/>
            <a:r>
              <a:rPr lang="cs-CZ" dirty="0" smtClean="0"/>
              <a:t>Rychlost</a:t>
            </a:r>
          </a:p>
          <a:p>
            <a:pPr lvl="1"/>
            <a:r>
              <a:rPr lang="cs-CZ" dirty="0" smtClean="0"/>
              <a:t>Dráha</a:t>
            </a:r>
          </a:p>
          <a:p>
            <a:pPr lvl="1"/>
            <a:r>
              <a:rPr lang="cs-CZ" dirty="0" smtClean="0"/>
              <a:t>Čas</a:t>
            </a:r>
          </a:p>
          <a:p>
            <a:pPr marL="36576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226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Co jsme se dozvěděli minulou hodinu?</a:t>
            </a:r>
          </a:p>
          <a:p>
            <a:r>
              <a:rPr lang="cs-CZ" dirty="0" smtClean="0"/>
              <a:t>Jaké veličiny popisují pohyb tělesa?</a:t>
            </a:r>
          </a:p>
          <a:p>
            <a:pPr lvl="1"/>
            <a:r>
              <a:rPr lang="cs-CZ" dirty="0" smtClean="0"/>
              <a:t>Rychlost </a:t>
            </a:r>
          </a:p>
          <a:p>
            <a:pPr lvl="2"/>
            <a:r>
              <a:rPr lang="cs-CZ" dirty="0" smtClean="0"/>
              <a:t>Značíme </a:t>
            </a:r>
            <a:r>
              <a:rPr lang="cs-CZ" b="1" dirty="0" smtClean="0"/>
              <a:t>v</a:t>
            </a:r>
            <a:r>
              <a:rPr lang="cs-CZ" dirty="0" smtClean="0"/>
              <a:t>, </a:t>
            </a:r>
            <a:r>
              <a:rPr lang="cs-CZ" dirty="0"/>
              <a:t>jednotkou je metr za sekundu nebo kilometr za </a:t>
            </a:r>
            <a:r>
              <a:rPr lang="cs-CZ" dirty="0" smtClean="0"/>
              <a:t>hodinu</a:t>
            </a:r>
            <a:endParaRPr lang="cs-CZ" dirty="0" smtClean="0"/>
          </a:p>
          <a:p>
            <a:pPr lvl="1"/>
            <a:r>
              <a:rPr lang="cs-CZ" dirty="0" smtClean="0"/>
              <a:t>Dráha</a:t>
            </a:r>
          </a:p>
          <a:p>
            <a:pPr lvl="1"/>
            <a:r>
              <a:rPr lang="cs-CZ" dirty="0" smtClean="0"/>
              <a:t>Čas</a:t>
            </a:r>
          </a:p>
          <a:p>
            <a:pPr marL="36576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444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Co jsme se dozvěděli minulou hodinu?</a:t>
            </a:r>
          </a:p>
          <a:p>
            <a:r>
              <a:rPr lang="cs-CZ" dirty="0" smtClean="0"/>
              <a:t>Jaké veličiny popisují pohyb tělesa?</a:t>
            </a:r>
          </a:p>
          <a:p>
            <a:pPr lvl="1"/>
            <a:r>
              <a:rPr lang="cs-CZ" dirty="0" smtClean="0"/>
              <a:t>Rychlost </a:t>
            </a:r>
          </a:p>
          <a:p>
            <a:pPr lvl="2"/>
            <a:r>
              <a:rPr lang="cs-CZ" dirty="0" smtClean="0"/>
              <a:t>Značíme </a:t>
            </a:r>
            <a:r>
              <a:rPr lang="cs-CZ" b="1" dirty="0" smtClean="0"/>
              <a:t>v</a:t>
            </a:r>
            <a:r>
              <a:rPr lang="cs-CZ" dirty="0" smtClean="0"/>
              <a:t>, </a:t>
            </a:r>
            <a:r>
              <a:rPr lang="cs-CZ" dirty="0"/>
              <a:t>jednotkou je metr za sekundu nebo kilometr za </a:t>
            </a:r>
            <a:r>
              <a:rPr lang="cs-CZ" dirty="0" smtClean="0"/>
              <a:t>hodinu</a:t>
            </a:r>
            <a:endParaRPr lang="cs-CZ" dirty="0" smtClean="0"/>
          </a:p>
          <a:p>
            <a:pPr lvl="1"/>
            <a:r>
              <a:rPr lang="cs-CZ" dirty="0" smtClean="0"/>
              <a:t>Dráha</a:t>
            </a:r>
          </a:p>
          <a:p>
            <a:pPr lvl="2"/>
            <a:r>
              <a:rPr lang="cs-CZ" dirty="0" smtClean="0"/>
              <a:t>Značíme </a:t>
            </a:r>
            <a:r>
              <a:rPr lang="cs-CZ" b="1" dirty="0" smtClean="0"/>
              <a:t>s</a:t>
            </a:r>
            <a:r>
              <a:rPr lang="cs-CZ" dirty="0" smtClean="0"/>
              <a:t>, základní jednotkou je metr </a:t>
            </a:r>
            <a:r>
              <a:rPr lang="cs-CZ" b="1" dirty="0" smtClean="0"/>
              <a:t>m</a:t>
            </a:r>
            <a:endParaRPr lang="cs-CZ" dirty="0" smtClean="0"/>
          </a:p>
          <a:p>
            <a:pPr lvl="1"/>
            <a:r>
              <a:rPr lang="cs-CZ" dirty="0" smtClean="0"/>
              <a:t>Čas</a:t>
            </a:r>
          </a:p>
          <a:p>
            <a:pPr marL="36576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381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Co jsme se dozvěděli minulou hodinu?</a:t>
            </a:r>
          </a:p>
          <a:p>
            <a:r>
              <a:rPr lang="cs-CZ" dirty="0" smtClean="0"/>
              <a:t>Jaké veličiny popisují pohyb tělesa?</a:t>
            </a:r>
          </a:p>
          <a:p>
            <a:pPr lvl="1"/>
            <a:r>
              <a:rPr lang="cs-CZ" dirty="0" smtClean="0"/>
              <a:t>Rychlost </a:t>
            </a:r>
          </a:p>
          <a:p>
            <a:pPr lvl="2"/>
            <a:r>
              <a:rPr lang="cs-CZ" dirty="0" smtClean="0"/>
              <a:t>Značíme </a:t>
            </a:r>
            <a:r>
              <a:rPr lang="cs-CZ" b="1" dirty="0" smtClean="0"/>
              <a:t>v</a:t>
            </a:r>
            <a:r>
              <a:rPr lang="cs-CZ" dirty="0" smtClean="0"/>
              <a:t>, jednotkou je metr za sekundu nebo kilometr za hodinu</a:t>
            </a:r>
          </a:p>
          <a:p>
            <a:pPr lvl="1"/>
            <a:r>
              <a:rPr lang="cs-CZ" dirty="0" smtClean="0"/>
              <a:t>Dráha</a:t>
            </a:r>
          </a:p>
          <a:p>
            <a:pPr lvl="2"/>
            <a:r>
              <a:rPr lang="cs-CZ" dirty="0" smtClean="0"/>
              <a:t>Značíme </a:t>
            </a:r>
            <a:r>
              <a:rPr lang="cs-CZ" b="1" dirty="0" smtClean="0"/>
              <a:t>s</a:t>
            </a:r>
            <a:r>
              <a:rPr lang="cs-CZ" dirty="0" smtClean="0"/>
              <a:t>, základní jednotkou je metr </a:t>
            </a:r>
            <a:r>
              <a:rPr lang="cs-CZ" b="1" dirty="0" smtClean="0"/>
              <a:t>m</a:t>
            </a:r>
            <a:endParaRPr lang="cs-CZ" dirty="0" smtClean="0"/>
          </a:p>
          <a:p>
            <a:pPr lvl="1"/>
            <a:r>
              <a:rPr lang="cs-CZ" dirty="0" smtClean="0"/>
              <a:t>Čas</a:t>
            </a:r>
          </a:p>
          <a:p>
            <a:pPr lvl="2"/>
            <a:r>
              <a:rPr lang="cs-CZ" dirty="0" smtClean="0"/>
              <a:t>Značíme </a:t>
            </a:r>
            <a:r>
              <a:rPr lang="cs-CZ" b="1" dirty="0" smtClean="0"/>
              <a:t>t</a:t>
            </a:r>
            <a:r>
              <a:rPr lang="cs-CZ" dirty="0" smtClean="0"/>
              <a:t>, základní  jednotkou je sekunda </a:t>
            </a:r>
            <a:r>
              <a:rPr lang="cs-CZ" b="1" dirty="0" smtClean="0"/>
              <a:t>s</a:t>
            </a:r>
            <a:endParaRPr lang="cs-CZ" dirty="0" smtClean="0"/>
          </a:p>
          <a:p>
            <a:pPr marL="36576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636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dirty="0" smtClean="0"/>
              <a:t>Příklady:</a:t>
            </a:r>
          </a:p>
          <a:p>
            <a:pPr marL="822960" lvl="1" indent="-457200">
              <a:buFont typeface="+mj-lt"/>
              <a:buAutoNum type="arabicParenR"/>
            </a:pPr>
            <a:r>
              <a:rPr lang="cs-CZ" dirty="0" smtClean="0"/>
              <a:t>Jakou rychlostí jede auto po dálnici, jestliže by za jednu hodinu ujelo 120 km, pokud by udržovalo stále stejnou rychlost?</a:t>
            </a:r>
          </a:p>
          <a:p>
            <a:pPr lvl="2"/>
            <a:r>
              <a:rPr lang="cs-CZ" dirty="0" smtClean="0"/>
              <a:t>Poznámka:  auto nekoná rovnoměrný pohyb, nejede pořád stejně rychle (zpomaluje, zrychluje), tento příklad je jen pro ilustraci</a:t>
            </a:r>
          </a:p>
          <a:p>
            <a:pPr marL="365760" lvl="1" indent="0">
              <a:buNone/>
            </a:pPr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dirty="0" smtClean="0"/>
              <a:t>Příklady:</a:t>
            </a:r>
          </a:p>
          <a:p>
            <a:pPr marL="822960" lvl="1" indent="-457200">
              <a:buFont typeface="+mj-lt"/>
              <a:buAutoNum type="arabicParenR"/>
            </a:pPr>
            <a:r>
              <a:rPr lang="cs-CZ" dirty="0" smtClean="0"/>
              <a:t>Jakou rychlostí jede auto po dálnici, jestliže by za jednu hodinu ujelo 120 km, pokud by udržovalo stále stejnou rychlost?</a:t>
            </a:r>
          </a:p>
          <a:p>
            <a:pPr lvl="2"/>
            <a:r>
              <a:rPr lang="cs-CZ" dirty="0" smtClean="0"/>
              <a:t>Poznámka:  auto nekoná rovnoměrný pohyb, nejede pořád stejně rychle (zpomaluje, zrychluje), tento příklad je jen pro ilustraci</a:t>
            </a:r>
          </a:p>
          <a:p>
            <a:pPr lvl="2"/>
            <a:endParaRPr lang="cs-CZ" dirty="0" smtClean="0"/>
          </a:p>
          <a:p>
            <a:pPr lvl="2"/>
            <a:r>
              <a:rPr lang="cs-CZ" dirty="0" smtClean="0"/>
              <a:t>1 hodinu …………. 120 km</a:t>
            </a:r>
          </a:p>
          <a:p>
            <a:pPr marL="731520" lvl="2" indent="0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377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dirty="0" smtClean="0"/>
              <a:t>Příklady:</a:t>
            </a:r>
          </a:p>
          <a:p>
            <a:pPr marL="822960" lvl="1" indent="-457200">
              <a:buFont typeface="+mj-lt"/>
              <a:buAutoNum type="arabicParenR"/>
            </a:pPr>
            <a:r>
              <a:rPr lang="cs-CZ" dirty="0" smtClean="0"/>
              <a:t>Jakou rychlostí jede auto po dálnici, jestliže by za jednu hodinu ujelo 120 km, pokud by udržovalo stále stejnou rychlost?</a:t>
            </a:r>
          </a:p>
          <a:p>
            <a:pPr lvl="2"/>
            <a:r>
              <a:rPr lang="cs-CZ" dirty="0" smtClean="0"/>
              <a:t>Poznámka:  auto nekoná rovnoměrný pohyb, nejede pořád stejně rychle (zpomaluje, zrychluje), tento příklad je jen pro ilustraci</a:t>
            </a:r>
          </a:p>
          <a:p>
            <a:pPr lvl="2"/>
            <a:endParaRPr lang="cs-CZ" dirty="0" smtClean="0"/>
          </a:p>
          <a:p>
            <a:pPr lvl="2"/>
            <a:r>
              <a:rPr lang="cs-CZ" dirty="0" smtClean="0"/>
              <a:t>1 hodinu …………. 120 km</a:t>
            </a:r>
          </a:p>
          <a:p>
            <a:pPr lvl="2"/>
            <a:r>
              <a:rPr lang="en-GB" dirty="0"/>
              <a:t>r</a:t>
            </a:r>
            <a:r>
              <a:rPr lang="cs-CZ" dirty="0" err="1" smtClean="0"/>
              <a:t>ychlost</a:t>
            </a:r>
            <a:r>
              <a:rPr lang="cs-CZ" dirty="0" smtClean="0"/>
              <a:t> auta ….... </a:t>
            </a:r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614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dirty="0" smtClean="0"/>
              <a:t>Příklady:</a:t>
            </a:r>
          </a:p>
          <a:p>
            <a:pPr marL="822960" lvl="1" indent="-457200">
              <a:buFont typeface="+mj-lt"/>
              <a:buAutoNum type="arabicParenR"/>
            </a:pPr>
            <a:r>
              <a:rPr lang="cs-CZ" dirty="0" smtClean="0"/>
              <a:t>Jakou rychlostí jede auto po dálnici, jestliže by za jednu hodinu ujelo 120 km, pokud by udržovalo stále stejnou rychlost?</a:t>
            </a:r>
          </a:p>
          <a:p>
            <a:pPr lvl="2"/>
            <a:r>
              <a:rPr lang="cs-CZ" dirty="0" smtClean="0"/>
              <a:t>Poznámka:  auto nekoná rovnoměrný pohyb, nejede pořád stejně rychle (zpomaluje, zrychluje), tento příklad je jen pro ilustraci</a:t>
            </a:r>
          </a:p>
          <a:p>
            <a:pPr lvl="2"/>
            <a:endParaRPr lang="cs-CZ" dirty="0" smtClean="0"/>
          </a:p>
          <a:p>
            <a:pPr lvl="2"/>
            <a:r>
              <a:rPr lang="cs-CZ" dirty="0" smtClean="0"/>
              <a:t>1 hodinu …………. 120 km</a:t>
            </a:r>
          </a:p>
          <a:p>
            <a:pPr lvl="2"/>
            <a:r>
              <a:rPr lang="cs-CZ" dirty="0"/>
              <a:t>r</a:t>
            </a:r>
            <a:r>
              <a:rPr lang="cs-CZ" dirty="0" smtClean="0"/>
              <a:t>ychlost auta ….... 120 km za hodinu</a:t>
            </a:r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661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dirty="0" smtClean="0"/>
              <a:t>Příklady:</a:t>
            </a:r>
          </a:p>
          <a:p>
            <a:pPr marL="822960" lvl="1" indent="-457200">
              <a:buFont typeface="+mj-lt"/>
              <a:buAutoNum type="arabicParenR" startAt="2"/>
            </a:pPr>
            <a:r>
              <a:rPr lang="cs-CZ" dirty="0" smtClean="0"/>
              <a:t>Jakou rychlostí plave žralok, jestliže uplave za jednu sekundu 12,5 m?</a:t>
            </a:r>
          </a:p>
          <a:p>
            <a:pPr marL="365760" lvl="1" indent="0">
              <a:buNone/>
            </a:pPr>
            <a:endParaRPr lang="cs-CZ" dirty="0"/>
          </a:p>
          <a:p>
            <a:pPr marL="914400" lvl="3" indent="0">
              <a:buNone/>
            </a:pPr>
            <a:endParaRPr lang="cs-CZ" dirty="0" smtClean="0"/>
          </a:p>
          <a:p>
            <a:pPr marL="365760" lvl="1" indent="0">
              <a:buNone/>
            </a:pPr>
            <a:endParaRPr lang="cs-CZ" dirty="0"/>
          </a:p>
          <a:p>
            <a:pPr marL="365760" lvl="1" indent="0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476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dirty="0" smtClean="0"/>
              <a:t>Příklady:</a:t>
            </a:r>
          </a:p>
          <a:p>
            <a:pPr marL="822960" lvl="1" indent="-457200">
              <a:buFont typeface="+mj-lt"/>
              <a:buAutoNum type="arabicParenR" startAt="2"/>
            </a:pPr>
            <a:r>
              <a:rPr lang="cs-CZ" dirty="0" smtClean="0"/>
              <a:t>Jakou rychlostí plave žralok, jestliže uplave za jednu sekundu 12,5 m?</a:t>
            </a:r>
          </a:p>
          <a:p>
            <a:pPr lvl="2"/>
            <a:endParaRPr lang="cs-CZ" dirty="0"/>
          </a:p>
          <a:p>
            <a:pPr lvl="2"/>
            <a:r>
              <a:rPr lang="cs-CZ" dirty="0" smtClean="0"/>
              <a:t>1 sekunda ………….. 12,5 m</a:t>
            </a:r>
          </a:p>
          <a:p>
            <a:pPr marL="731520" lvl="2" indent="0">
              <a:buNone/>
            </a:pPr>
            <a:endParaRPr lang="cs-CZ" dirty="0" smtClean="0"/>
          </a:p>
          <a:p>
            <a:pPr lvl="2"/>
            <a:endParaRPr lang="cs-CZ" dirty="0" smtClean="0"/>
          </a:p>
          <a:p>
            <a:pPr marL="365760" lvl="1" indent="0">
              <a:buNone/>
            </a:pPr>
            <a:endParaRPr lang="cs-CZ" dirty="0"/>
          </a:p>
          <a:p>
            <a:pPr marL="914400" lvl="3" indent="0">
              <a:buNone/>
            </a:pPr>
            <a:endParaRPr lang="cs-CZ" dirty="0" smtClean="0"/>
          </a:p>
          <a:p>
            <a:pPr marL="365760" lvl="1" indent="0">
              <a:buNone/>
            </a:pPr>
            <a:endParaRPr lang="cs-CZ" dirty="0"/>
          </a:p>
          <a:p>
            <a:pPr marL="365760" lvl="1" indent="0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994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dirty="0" smtClean="0"/>
              <a:t>Příklady:</a:t>
            </a:r>
          </a:p>
          <a:p>
            <a:pPr marL="822960" lvl="1" indent="-457200">
              <a:buFont typeface="+mj-lt"/>
              <a:buAutoNum type="arabicParenR" startAt="2"/>
            </a:pPr>
            <a:r>
              <a:rPr lang="cs-CZ" dirty="0" smtClean="0"/>
              <a:t>Jakou rychlostí plave žralok, jestliže uplave za jednu sekundu 12,5 m?</a:t>
            </a:r>
          </a:p>
          <a:p>
            <a:pPr lvl="2"/>
            <a:endParaRPr lang="cs-CZ" dirty="0"/>
          </a:p>
          <a:p>
            <a:pPr lvl="2"/>
            <a:r>
              <a:rPr lang="cs-CZ" dirty="0" smtClean="0"/>
              <a:t>1 sekunda ………….. 12,5 m</a:t>
            </a:r>
          </a:p>
          <a:p>
            <a:pPr lvl="2"/>
            <a:r>
              <a:rPr lang="cs-CZ" dirty="0"/>
              <a:t>r</a:t>
            </a:r>
            <a:r>
              <a:rPr lang="cs-CZ" dirty="0" smtClean="0"/>
              <a:t>ychlost žraloka ……</a:t>
            </a:r>
          </a:p>
          <a:p>
            <a:pPr lvl="2"/>
            <a:endParaRPr lang="cs-CZ" dirty="0" smtClean="0"/>
          </a:p>
          <a:p>
            <a:pPr lvl="2"/>
            <a:endParaRPr lang="cs-CZ" dirty="0" smtClean="0"/>
          </a:p>
          <a:p>
            <a:pPr marL="365760" lvl="1" indent="0">
              <a:buNone/>
            </a:pPr>
            <a:endParaRPr lang="cs-CZ" dirty="0"/>
          </a:p>
          <a:p>
            <a:pPr marL="914400" lvl="3" indent="0">
              <a:buNone/>
            </a:pPr>
            <a:endParaRPr lang="cs-CZ" dirty="0" smtClean="0"/>
          </a:p>
          <a:p>
            <a:pPr marL="365760" lvl="1" indent="0">
              <a:buNone/>
            </a:pPr>
            <a:endParaRPr lang="cs-CZ" dirty="0"/>
          </a:p>
          <a:p>
            <a:pPr marL="365760" lvl="1" indent="0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46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dirty="0" smtClean="0"/>
              <a:t>Příklady:</a:t>
            </a:r>
          </a:p>
          <a:p>
            <a:pPr marL="822960" lvl="1" indent="-457200">
              <a:buFont typeface="+mj-lt"/>
              <a:buAutoNum type="arabicParenR" startAt="2"/>
            </a:pPr>
            <a:r>
              <a:rPr lang="cs-CZ" dirty="0" smtClean="0"/>
              <a:t>Jakou rychlostí plave žralok, jestliže uplave za jednu sekundu 12,5 m?</a:t>
            </a:r>
          </a:p>
          <a:p>
            <a:pPr lvl="2"/>
            <a:endParaRPr lang="cs-CZ" dirty="0"/>
          </a:p>
          <a:p>
            <a:pPr lvl="2"/>
            <a:r>
              <a:rPr lang="cs-CZ" dirty="0" smtClean="0"/>
              <a:t>1 sekunda ………….. 12,5 m</a:t>
            </a:r>
          </a:p>
          <a:p>
            <a:pPr lvl="2"/>
            <a:r>
              <a:rPr lang="cs-CZ" dirty="0"/>
              <a:t>r</a:t>
            </a:r>
            <a:r>
              <a:rPr lang="cs-CZ" dirty="0" smtClean="0"/>
              <a:t>ychlost žraloka …… 12,5</a:t>
            </a:r>
            <a:r>
              <a:rPr lang="en-GB" dirty="0" smtClean="0"/>
              <a:t> </a:t>
            </a:r>
            <a:r>
              <a:rPr lang="cs-CZ" dirty="0" smtClean="0"/>
              <a:t>m z</a:t>
            </a:r>
            <a:r>
              <a:rPr lang="en-GB" dirty="0" smtClean="0"/>
              <a:t>a </a:t>
            </a:r>
            <a:r>
              <a:rPr lang="en-GB" dirty="0" err="1" smtClean="0"/>
              <a:t>sekundu</a:t>
            </a:r>
            <a:endParaRPr lang="cs-CZ" dirty="0" smtClean="0"/>
          </a:p>
          <a:p>
            <a:pPr lvl="2"/>
            <a:endParaRPr lang="cs-CZ" dirty="0" smtClean="0"/>
          </a:p>
          <a:p>
            <a:pPr lvl="2"/>
            <a:endParaRPr lang="cs-CZ" dirty="0" smtClean="0"/>
          </a:p>
          <a:p>
            <a:pPr marL="365760" lvl="1" indent="0">
              <a:buNone/>
            </a:pPr>
            <a:endParaRPr lang="cs-CZ" dirty="0"/>
          </a:p>
          <a:p>
            <a:pPr marL="914400" lvl="3" indent="0">
              <a:buNone/>
            </a:pPr>
            <a:endParaRPr lang="cs-CZ" dirty="0" smtClean="0"/>
          </a:p>
          <a:p>
            <a:pPr marL="365760" lvl="1" indent="0">
              <a:buNone/>
            </a:pPr>
            <a:endParaRPr lang="cs-CZ" dirty="0"/>
          </a:p>
          <a:p>
            <a:pPr marL="365760" lvl="1" indent="0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525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dirty="0" smtClean="0"/>
              <a:t>Příklady:</a:t>
            </a:r>
          </a:p>
          <a:p>
            <a:pPr marL="822960" lvl="1" indent="-457200">
              <a:buFont typeface="+mj-lt"/>
              <a:buAutoNum type="arabicParenR" startAt="3"/>
            </a:pPr>
            <a:r>
              <a:rPr lang="cs-CZ" dirty="0" smtClean="0"/>
              <a:t>Antilopa uběhne 312 m za 12 s, lev uběhne 176 m za 8 s. Kdo je rychlejší?</a:t>
            </a:r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174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dirty="0" smtClean="0"/>
              <a:t>Příklady:</a:t>
            </a:r>
          </a:p>
          <a:p>
            <a:pPr marL="822960" lvl="1" indent="-457200">
              <a:buFont typeface="+mj-lt"/>
              <a:buAutoNum type="arabicParenR" startAt="4"/>
            </a:pPr>
            <a:r>
              <a:rPr lang="cs-CZ" dirty="0" smtClean="0"/>
              <a:t>Gepard uběhne 150m za 5 sekund. Jakou rychlostí se pohybuje?</a:t>
            </a:r>
            <a:endParaRPr lang="en-GB" dirty="0" smtClean="0"/>
          </a:p>
          <a:p>
            <a:pPr lvl="2"/>
            <a:endParaRPr lang="en-GB" dirty="0"/>
          </a:p>
          <a:p>
            <a:pPr marL="731520" lvl="2" indent="0">
              <a:buNone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2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507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dirty="0" smtClean="0"/>
              <a:t>Příklady:</a:t>
            </a:r>
          </a:p>
          <a:p>
            <a:pPr marL="822960" lvl="1" indent="-457200">
              <a:buFont typeface="+mj-lt"/>
              <a:buAutoNum type="arabicParenR" startAt="5"/>
            </a:pPr>
            <a:r>
              <a:rPr lang="cs-CZ" dirty="0" smtClean="0"/>
              <a:t>Delfín uplave za 1 minutu 1,2 km. Je pomalejší nebo rychlejší než gepard?</a:t>
            </a:r>
          </a:p>
          <a:p>
            <a:pPr marL="365760" lvl="1" indent="0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613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dirty="0" smtClean="0"/>
              <a:t>Příklady:</a:t>
            </a:r>
          </a:p>
          <a:p>
            <a:pPr marL="822960" lvl="1" indent="-457200">
              <a:buFont typeface="+mj-lt"/>
              <a:buAutoNum type="arabicParenR" startAt="6"/>
            </a:pPr>
            <a:r>
              <a:rPr lang="cs-CZ" dirty="0" smtClean="0"/>
              <a:t>Jakou rychlostí jede vlak, pokud projel tunelem </a:t>
            </a:r>
          </a:p>
          <a:p>
            <a:pPr lvl="1">
              <a:buNone/>
            </a:pPr>
            <a:r>
              <a:rPr lang="cs-CZ" dirty="0" smtClean="0"/>
              <a:t>	   dlouhým 600 m za        hodiny?</a:t>
            </a:r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7643729"/>
              </p:ext>
            </p:extLst>
          </p:nvPr>
        </p:nvGraphicFramePr>
        <p:xfrm>
          <a:off x="3779912" y="2348880"/>
          <a:ext cx="3175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2" name="Rovnice" r:id="rId3" imgW="317160" imgH="609480" progId="Equation.3">
                  <p:embed/>
                </p:oleObj>
              </mc:Choice>
              <mc:Fallback>
                <p:oleObj name="Rovnice" r:id="rId3" imgW="317160" imgH="609480" progId="Equation.3">
                  <p:embed/>
                  <p:pic>
                    <p:nvPicPr>
                      <p:cNvPr id="4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912" y="2348880"/>
                        <a:ext cx="317500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4381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b="1" dirty="0" smtClean="0"/>
              <a:t>Odvození vzorečku pro výpočet rychlosti</a:t>
            </a:r>
            <a:endParaRPr lang="en-GB" b="1" dirty="0" smtClean="0"/>
          </a:p>
          <a:p>
            <a:pPr marL="365760" lvl="1" indent="0">
              <a:buNone/>
            </a:pPr>
            <a:endParaRPr lang="cs-CZ" dirty="0" smtClean="0"/>
          </a:p>
          <a:p>
            <a:pPr marL="822960" lvl="1" indent="-457200">
              <a:buFont typeface="+mj-lt"/>
              <a:buAutoNum type="arabicParenR" startAt="4"/>
            </a:pPr>
            <a:r>
              <a:rPr lang="cs-CZ" dirty="0" smtClean="0"/>
              <a:t>Gepard uběhne 150 m za 5 sekund. Jakou rychlostí se pohybuje?</a:t>
            </a:r>
          </a:p>
          <a:p>
            <a:pPr lvl="2"/>
            <a:endParaRPr lang="cs-CZ" dirty="0"/>
          </a:p>
          <a:p>
            <a:pPr lvl="2"/>
            <a:r>
              <a:rPr lang="cs-CZ" dirty="0" smtClean="0"/>
              <a:t>5 sekund ……………. 150 m</a:t>
            </a:r>
          </a:p>
          <a:p>
            <a:pPr lvl="2"/>
            <a:r>
              <a:rPr lang="cs-CZ" dirty="0" smtClean="0"/>
              <a:t>1 sekundu ………...... 150:5 = 30 metrů za sekundu </a:t>
            </a:r>
          </a:p>
          <a:p>
            <a:pPr lvl="2"/>
            <a:r>
              <a:rPr lang="cs-CZ" dirty="0" smtClean="0"/>
              <a:t>Rychlost geparda…… 30 metrů za sekundu </a:t>
            </a:r>
          </a:p>
          <a:p>
            <a:pPr marL="731520" lvl="2" indent="0">
              <a:buNone/>
            </a:pPr>
            <a:endParaRPr lang="en-GB" dirty="0" smtClean="0"/>
          </a:p>
          <a:p>
            <a:pPr lvl="2"/>
            <a:endParaRPr lang="en-GB" dirty="0"/>
          </a:p>
          <a:p>
            <a:pPr marL="731520" lvl="2" indent="0">
              <a:buNone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2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781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b="1" dirty="0" smtClean="0"/>
              <a:t>Odvození vzorečku pro výpočet rychlosti</a:t>
            </a:r>
            <a:endParaRPr lang="en-GB" b="1" dirty="0" smtClean="0"/>
          </a:p>
          <a:p>
            <a:pPr marL="365760" lvl="1" indent="0">
              <a:buNone/>
            </a:pPr>
            <a:endParaRPr lang="cs-CZ" dirty="0" smtClean="0"/>
          </a:p>
          <a:p>
            <a:pPr marL="822960" lvl="1" indent="-457200">
              <a:buFont typeface="+mj-lt"/>
              <a:buAutoNum type="arabicParenR" startAt="4"/>
            </a:pPr>
            <a:r>
              <a:rPr lang="cs-CZ" dirty="0" smtClean="0"/>
              <a:t>Gepard uběhne 150 m za 5 sekund. Jakou rychlostí se pohybuje?</a:t>
            </a:r>
          </a:p>
          <a:p>
            <a:pPr lvl="2"/>
            <a:endParaRPr lang="cs-CZ" dirty="0"/>
          </a:p>
          <a:p>
            <a:pPr lvl="2"/>
            <a:r>
              <a:rPr lang="cs-CZ" dirty="0" smtClean="0"/>
              <a:t>5 sekund ……………. 150 m</a:t>
            </a:r>
          </a:p>
          <a:p>
            <a:pPr lvl="2"/>
            <a:r>
              <a:rPr lang="cs-CZ" dirty="0" smtClean="0"/>
              <a:t>1 sekundu ………...... 150:5 = 30 metrů za sekundu </a:t>
            </a:r>
          </a:p>
          <a:p>
            <a:pPr lvl="2"/>
            <a:r>
              <a:rPr lang="cs-CZ" dirty="0" smtClean="0"/>
              <a:t>Rychlost geparda…… 30 metrů za sekundu </a:t>
            </a:r>
          </a:p>
          <a:p>
            <a:pPr lvl="2"/>
            <a:endParaRPr lang="cs-CZ" dirty="0"/>
          </a:p>
          <a:p>
            <a:pPr lvl="2"/>
            <a:r>
              <a:rPr lang="cs-CZ" dirty="0"/>
              <a:t>t</a:t>
            </a:r>
            <a:r>
              <a:rPr lang="cs-CZ" dirty="0" smtClean="0"/>
              <a:t> = 5 s</a:t>
            </a:r>
          </a:p>
          <a:p>
            <a:pPr marL="731520" lvl="2" indent="0">
              <a:buNone/>
            </a:pPr>
            <a:endParaRPr lang="en-GB" dirty="0" smtClean="0"/>
          </a:p>
          <a:p>
            <a:pPr lvl="2"/>
            <a:endParaRPr lang="en-GB" dirty="0"/>
          </a:p>
          <a:p>
            <a:pPr marL="731520" lvl="2" indent="0">
              <a:buNone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2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317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b="1" dirty="0" smtClean="0"/>
              <a:t>Odvození vzorečku pro výpočet rychlosti</a:t>
            </a:r>
            <a:endParaRPr lang="en-GB" b="1" dirty="0" smtClean="0"/>
          </a:p>
          <a:p>
            <a:pPr marL="365760" lvl="1" indent="0">
              <a:buNone/>
            </a:pPr>
            <a:endParaRPr lang="cs-CZ" dirty="0" smtClean="0"/>
          </a:p>
          <a:p>
            <a:pPr marL="822960" lvl="1" indent="-457200">
              <a:buFont typeface="+mj-lt"/>
              <a:buAutoNum type="arabicParenR" startAt="4"/>
            </a:pPr>
            <a:r>
              <a:rPr lang="cs-CZ" dirty="0" smtClean="0"/>
              <a:t>Gepard uběhne 150 m za 5 sekund. Jakou rychlostí se pohybuje?</a:t>
            </a:r>
          </a:p>
          <a:p>
            <a:pPr lvl="2"/>
            <a:endParaRPr lang="cs-CZ" dirty="0"/>
          </a:p>
          <a:p>
            <a:pPr lvl="2"/>
            <a:r>
              <a:rPr lang="cs-CZ" dirty="0" smtClean="0"/>
              <a:t>5 sekund ……………. 150 m</a:t>
            </a:r>
          </a:p>
          <a:p>
            <a:pPr lvl="2"/>
            <a:r>
              <a:rPr lang="cs-CZ" dirty="0" smtClean="0"/>
              <a:t>1 sekundu ………...... 150:5 = 30 metrů za sekundu </a:t>
            </a:r>
          </a:p>
          <a:p>
            <a:pPr lvl="2"/>
            <a:r>
              <a:rPr lang="cs-CZ" dirty="0" smtClean="0"/>
              <a:t>Rychlost geparda…… 30 metrů za sekundu </a:t>
            </a:r>
          </a:p>
          <a:p>
            <a:pPr lvl="2"/>
            <a:endParaRPr lang="cs-CZ" dirty="0"/>
          </a:p>
          <a:p>
            <a:pPr lvl="2"/>
            <a:r>
              <a:rPr lang="cs-CZ" dirty="0"/>
              <a:t>t</a:t>
            </a:r>
            <a:r>
              <a:rPr lang="cs-CZ" dirty="0" smtClean="0"/>
              <a:t> = 5 s</a:t>
            </a:r>
            <a:endParaRPr lang="en-GB" dirty="0" smtClean="0"/>
          </a:p>
          <a:p>
            <a:pPr lvl="2"/>
            <a:r>
              <a:rPr lang="en-GB" dirty="0"/>
              <a:t>s</a:t>
            </a:r>
            <a:r>
              <a:rPr lang="en-GB" dirty="0" smtClean="0"/>
              <a:t> = 150 m</a:t>
            </a:r>
            <a:endParaRPr lang="cs-CZ" dirty="0" smtClean="0"/>
          </a:p>
          <a:p>
            <a:pPr marL="731520" lvl="2" indent="0">
              <a:buNone/>
            </a:pPr>
            <a:endParaRPr lang="en-GB" dirty="0" smtClean="0"/>
          </a:p>
          <a:p>
            <a:pPr lvl="2"/>
            <a:endParaRPr lang="en-GB" dirty="0"/>
          </a:p>
          <a:p>
            <a:pPr marL="731520" lvl="2" indent="0">
              <a:buNone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2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356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b="1" dirty="0" smtClean="0"/>
              <a:t>Odvození vzorečku pro výpočet rychlosti</a:t>
            </a:r>
            <a:endParaRPr lang="en-GB" b="1" dirty="0" smtClean="0"/>
          </a:p>
          <a:p>
            <a:pPr marL="365760" lvl="1" indent="0">
              <a:buNone/>
            </a:pPr>
            <a:endParaRPr lang="cs-CZ" dirty="0" smtClean="0"/>
          </a:p>
          <a:p>
            <a:pPr marL="822960" lvl="1" indent="-457200">
              <a:buFont typeface="+mj-lt"/>
              <a:buAutoNum type="arabicParenR" startAt="4"/>
            </a:pPr>
            <a:r>
              <a:rPr lang="cs-CZ" dirty="0" smtClean="0"/>
              <a:t>Gepard uběhne 150 m za 5 sekund. Jakou rychlostí se pohybuje?</a:t>
            </a:r>
          </a:p>
          <a:p>
            <a:pPr lvl="2"/>
            <a:endParaRPr lang="cs-CZ" dirty="0"/>
          </a:p>
          <a:p>
            <a:pPr lvl="2"/>
            <a:r>
              <a:rPr lang="cs-CZ" dirty="0" smtClean="0"/>
              <a:t>5 sekund ……………. 150 m</a:t>
            </a:r>
          </a:p>
          <a:p>
            <a:pPr lvl="2"/>
            <a:r>
              <a:rPr lang="cs-CZ" dirty="0" smtClean="0"/>
              <a:t>1 sekundu ………...... 150:5 = 30 metrů za sekundu </a:t>
            </a:r>
          </a:p>
          <a:p>
            <a:pPr lvl="2"/>
            <a:r>
              <a:rPr lang="cs-CZ" dirty="0" smtClean="0"/>
              <a:t>Rychlost geparda…… 30 metrů za sekundu </a:t>
            </a:r>
          </a:p>
          <a:p>
            <a:pPr lvl="2"/>
            <a:endParaRPr lang="cs-CZ" dirty="0"/>
          </a:p>
          <a:p>
            <a:pPr lvl="2"/>
            <a:r>
              <a:rPr lang="cs-CZ" dirty="0"/>
              <a:t>t</a:t>
            </a:r>
            <a:r>
              <a:rPr lang="cs-CZ" dirty="0" smtClean="0"/>
              <a:t> = 5 s</a:t>
            </a:r>
          </a:p>
          <a:p>
            <a:pPr lvl="2"/>
            <a:r>
              <a:rPr lang="cs-CZ" dirty="0"/>
              <a:t>s</a:t>
            </a:r>
            <a:r>
              <a:rPr lang="cs-CZ" dirty="0" smtClean="0"/>
              <a:t> = 150 m</a:t>
            </a:r>
          </a:p>
          <a:p>
            <a:pPr lvl="2"/>
            <a:r>
              <a:rPr lang="cs-CZ" dirty="0"/>
              <a:t>v</a:t>
            </a:r>
            <a:r>
              <a:rPr lang="cs-CZ" dirty="0" smtClean="0"/>
              <a:t> = ? </a:t>
            </a:r>
          </a:p>
          <a:p>
            <a:pPr marL="731520" lvl="2" indent="0">
              <a:buNone/>
            </a:pPr>
            <a:endParaRPr lang="en-GB" dirty="0" smtClean="0"/>
          </a:p>
          <a:p>
            <a:pPr lvl="2"/>
            <a:endParaRPr lang="en-GB" dirty="0"/>
          </a:p>
          <a:p>
            <a:pPr marL="731520" lvl="2" indent="0">
              <a:buNone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2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8683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b="1" dirty="0" smtClean="0"/>
              <a:t>Odvození vzorečku pro výpočet rychlosti</a:t>
            </a:r>
            <a:endParaRPr lang="en-GB" b="1" dirty="0" smtClean="0"/>
          </a:p>
          <a:p>
            <a:pPr marL="365760" lvl="1" indent="0">
              <a:buNone/>
            </a:pPr>
            <a:endParaRPr lang="cs-CZ" dirty="0" smtClean="0"/>
          </a:p>
          <a:p>
            <a:pPr marL="822960" lvl="1" indent="-457200">
              <a:buFont typeface="+mj-lt"/>
              <a:buAutoNum type="arabicParenR" startAt="4"/>
            </a:pPr>
            <a:r>
              <a:rPr lang="cs-CZ" dirty="0" smtClean="0"/>
              <a:t>Gepard uběhne 150 m za 5 sekund. Jakou rychlostí se pohybuje?</a:t>
            </a:r>
          </a:p>
          <a:p>
            <a:pPr lvl="2"/>
            <a:endParaRPr lang="cs-CZ" dirty="0"/>
          </a:p>
          <a:p>
            <a:pPr lvl="2"/>
            <a:r>
              <a:rPr lang="cs-CZ" dirty="0" smtClean="0"/>
              <a:t>5 sekund ……………. 150 m</a:t>
            </a:r>
          </a:p>
          <a:p>
            <a:pPr lvl="2"/>
            <a:r>
              <a:rPr lang="cs-CZ" dirty="0" smtClean="0"/>
              <a:t>1 sekundu ………...... 150:5 = 30 metrů za sekundu </a:t>
            </a:r>
          </a:p>
          <a:p>
            <a:pPr lvl="2"/>
            <a:r>
              <a:rPr lang="cs-CZ" dirty="0" smtClean="0"/>
              <a:t>Rychlost geparda…… 30 metrů za sekundu </a:t>
            </a:r>
          </a:p>
          <a:p>
            <a:pPr lvl="2"/>
            <a:endParaRPr lang="cs-CZ" dirty="0"/>
          </a:p>
          <a:p>
            <a:pPr lvl="2"/>
            <a:r>
              <a:rPr lang="cs-CZ" dirty="0"/>
              <a:t>t</a:t>
            </a:r>
            <a:r>
              <a:rPr lang="cs-CZ" dirty="0" smtClean="0"/>
              <a:t> = 5 s</a:t>
            </a:r>
          </a:p>
          <a:p>
            <a:pPr lvl="2"/>
            <a:r>
              <a:rPr lang="cs-CZ" dirty="0"/>
              <a:t>s</a:t>
            </a:r>
            <a:r>
              <a:rPr lang="cs-CZ" dirty="0" smtClean="0"/>
              <a:t> = 150 m</a:t>
            </a:r>
          </a:p>
          <a:p>
            <a:pPr lvl="2"/>
            <a:r>
              <a:rPr lang="cs-CZ" dirty="0"/>
              <a:t>v</a:t>
            </a:r>
            <a:r>
              <a:rPr lang="cs-CZ" dirty="0" smtClean="0"/>
              <a:t> = ? </a:t>
            </a:r>
          </a:p>
          <a:p>
            <a:pPr lvl="2"/>
            <a:r>
              <a:rPr lang="cs-CZ" dirty="0" smtClean="0"/>
              <a:t>____________</a:t>
            </a:r>
            <a:r>
              <a:rPr lang="en-GB" dirty="0" smtClean="0"/>
              <a:t>_______</a:t>
            </a:r>
            <a:endParaRPr lang="cs-CZ" dirty="0" smtClean="0"/>
          </a:p>
          <a:p>
            <a:pPr marL="731520" lvl="2" indent="0">
              <a:buNone/>
            </a:pPr>
            <a:endParaRPr lang="en-GB" dirty="0" smtClean="0"/>
          </a:p>
          <a:p>
            <a:pPr lvl="2"/>
            <a:endParaRPr lang="en-GB" dirty="0"/>
          </a:p>
          <a:p>
            <a:pPr marL="731520" lvl="2" indent="0">
              <a:buNone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2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720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b="1" dirty="0" smtClean="0"/>
              <a:t>Odvození vzorečku pro výpočet rychlosti</a:t>
            </a:r>
            <a:endParaRPr lang="en-GB" b="1" dirty="0" smtClean="0"/>
          </a:p>
          <a:p>
            <a:pPr marL="365760" lvl="1" indent="0">
              <a:buNone/>
            </a:pPr>
            <a:endParaRPr lang="cs-CZ" dirty="0" smtClean="0"/>
          </a:p>
          <a:p>
            <a:pPr marL="822960" lvl="1" indent="-457200">
              <a:buFont typeface="+mj-lt"/>
              <a:buAutoNum type="arabicParenR" startAt="4"/>
            </a:pPr>
            <a:r>
              <a:rPr lang="cs-CZ" dirty="0" smtClean="0"/>
              <a:t>Gepard uběhne 150 m za 5 sekund. Jakou rychlostí se pohybuje?</a:t>
            </a:r>
          </a:p>
          <a:p>
            <a:pPr lvl="2"/>
            <a:endParaRPr lang="cs-CZ" dirty="0"/>
          </a:p>
          <a:p>
            <a:pPr lvl="2"/>
            <a:r>
              <a:rPr lang="cs-CZ" dirty="0" smtClean="0"/>
              <a:t>5 sekund ……………. 150 m</a:t>
            </a:r>
          </a:p>
          <a:p>
            <a:pPr lvl="2"/>
            <a:r>
              <a:rPr lang="cs-CZ" dirty="0" smtClean="0"/>
              <a:t>1 sekundu ………...... 150:5 = 30 metrů za sekundu </a:t>
            </a:r>
          </a:p>
          <a:p>
            <a:pPr lvl="2"/>
            <a:r>
              <a:rPr lang="cs-CZ" dirty="0" smtClean="0"/>
              <a:t>Rychlost geparda…… 30 metrů za sekundu </a:t>
            </a:r>
          </a:p>
          <a:p>
            <a:pPr lvl="2"/>
            <a:endParaRPr lang="cs-CZ" dirty="0"/>
          </a:p>
          <a:p>
            <a:pPr lvl="2"/>
            <a:r>
              <a:rPr lang="cs-CZ" dirty="0"/>
              <a:t>t</a:t>
            </a:r>
            <a:r>
              <a:rPr lang="cs-CZ" dirty="0" smtClean="0"/>
              <a:t> = 5 s</a:t>
            </a:r>
          </a:p>
          <a:p>
            <a:pPr lvl="2"/>
            <a:r>
              <a:rPr lang="cs-CZ" dirty="0"/>
              <a:t>s</a:t>
            </a:r>
            <a:r>
              <a:rPr lang="cs-CZ" dirty="0" smtClean="0"/>
              <a:t> = 150 m</a:t>
            </a:r>
          </a:p>
          <a:p>
            <a:pPr lvl="2"/>
            <a:r>
              <a:rPr lang="cs-CZ" dirty="0"/>
              <a:t>v</a:t>
            </a:r>
            <a:r>
              <a:rPr lang="cs-CZ" dirty="0" smtClean="0"/>
              <a:t> = ? </a:t>
            </a:r>
          </a:p>
          <a:p>
            <a:pPr lvl="2"/>
            <a:r>
              <a:rPr lang="cs-CZ" dirty="0" smtClean="0"/>
              <a:t>____________</a:t>
            </a:r>
            <a:r>
              <a:rPr lang="en-GB" dirty="0" smtClean="0"/>
              <a:t>_______</a:t>
            </a:r>
            <a:endParaRPr lang="cs-CZ" dirty="0" smtClean="0"/>
          </a:p>
          <a:p>
            <a:pPr lvl="2"/>
            <a:r>
              <a:rPr lang="cs-CZ" dirty="0" smtClean="0"/>
              <a:t>v = s:t</a:t>
            </a:r>
            <a:endParaRPr lang="en-GB" dirty="0" smtClean="0"/>
          </a:p>
          <a:p>
            <a:pPr lvl="2"/>
            <a:endParaRPr lang="en-GB" dirty="0"/>
          </a:p>
          <a:p>
            <a:pPr marL="731520" lvl="2" indent="0">
              <a:buNone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2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613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lvl="1"/>
                <a:r>
                  <a:rPr lang="cs-CZ" b="1" dirty="0" smtClean="0"/>
                  <a:t>Odvození vzorečku pro výpočet rychlosti</a:t>
                </a:r>
                <a:endParaRPr lang="en-GB" b="1" dirty="0" smtClean="0"/>
              </a:p>
              <a:p>
                <a:pPr marL="365760" lvl="1" indent="0">
                  <a:buNone/>
                </a:pPr>
                <a:endParaRPr lang="cs-CZ" dirty="0" smtClean="0"/>
              </a:p>
              <a:p>
                <a:pPr marL="822960" lvl="1" indent="-457200">
                  <a:buFont typeface="+mj-lt"/>
                  <a:buAutoNum type="arabicParenR" startAt="4"/>
                </a:pPr>
                <a:r>
                  <a:rPr lang="cs-CZ" dirty="0" smtClean="0"/>
                  <a:t>Gepard uběhne 150 m za 5 sekund. Jakou rychlostí se pohybuje?</a:t>
                </a:r>
              </a:p>
              <a:p>
                <a:pPr lvl="2"/>
                <a:endParaRPr lang="cs-CZ" dirty="0"/>
              </a:p>
              <a:p>
                <a:pPr lvl="2"/>
                <a:r>
                  <a:rPr lang="cs-CZ" dirty="0" smtClean="0"/>
                  <a:t>5 sekund ……………. 150 m</a:t>
                </a:r>
              </a:p>
              <a:p>
                <a:pPr lvl="2"/>
                <a:r>
                  <a:rPr lang="cs-CZ" dirty="0" smtClean="0"/>
                  <a:t>1 sekundu ………...... 150:5 = 30 metrů za sekundu </a:t>
                </a:r>
              </a:p>
              <a:p>
                <a:pPr lvl="2"/>
                <a:r>
                  <a:rPr lang="cs-CZ" dirty="0" smtClean="0"/>
                  <a:t>Rychlost geparda…… 30 metrů za sekundu </a:t>
                </a:r>
              </a:p>
              <a:p>
                <a:pPr lvl="2"/>
                <a:endParaRPr lang="cs-CZ" dirty="0"/>
              </a:p>
              <a:p>
                <a:pPr lvl="2"/>
                <a:r>
                  <a:rPr lang="cs-CZ" dirty="0"/>
                  <a:t>t</a:t>
                </a:r>
                <a:r>
                  <a:rPr lang="cs-CZ" dirty="0" smtClean="0"/>
                  <a:t> = 5 s</a:t>
                </a:r>
              </a:p>
              <a:p>
                <a:pPr lvl="2"/>
                <a:r>
                  <a:rPr lang="cs-CZ" dirty="0"/>
                  <a:t>s</a:t>
                </a:r>
                <a:r>
                  <a:rPr lang="cs-CZ" dirty="0" smtClean="0"/>
                  <a:t> = 150 m</a:t>
                </a:r>
              </a:p>
              <a:p>
                <a:pPr lvl="2"/>
                <a:r>
                  <a:rPr lang="cs-CZ" dirty="0"/>
                  <a:t>v</a:t>
                </a:r>
                <a:r>
                  <a:rPr lang="cs-CZ" dirty="0" smtClean="0"/>
                  <a:t> = ? </a:t>
                </a:r>
              </a:p>
              <a:p>
                <a:pPr lvl="2"/>
                <a:r>
                  <a:rPr lang="cs-CZ" dirty="0" smtClean="0"/>
                  <a:t>____________</a:t>
                </a:r>
                <a:r>
                  <a:rPr lang="en-GB" dirty="0" smtClean="0"/>
                  <a:t>_______</a:t>
                </a:r>
                <a:endParaRPr lang="cs-CZ" dirty="0" smtClean="0"/>
              </a:p>
              <a:p>
                <a:pPr lvl="2"/>
                <a:r>
                  <a:rPr lang="cs-CZ" dirty="0" smtClean="0"/>
                  <a:t>v = s:t = 150:5 = 30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den>
                    </m:f>
                  </m:oMath>
                </a14:m>
                <a:endParaRPr lang="en-GB" dirty="0" smtClean="0"/>
              </a:p>
              <a:p>
                <a:pPr lvl="2"/>
                <a:endParaRPr lang="en-GB" dirty="0"/>
              </a:p>
              <a:p>
                <a:pPr marL="731520" lvl="2" indent="0">
                  <a:buNone/>
                </a:pPr>
                <a:endParaRPr lang="cs-CZ" dirty="0" smtClean="0"/>
              </a:p>
              <a:p>
                <a:pPr marL="731520" lvl="2" indent="0">
                  <a:buNone/>
                </a:pPr>
                <a:endParaRPr lang="cs-CZ" dirty="0" smtClean="0"/>
              </a:p>
              <a:p>
                <a:pPr lvl="2"/>
                <a:endParaRPr lang="cs-CZ" dirty="0" smtClean="0"/>
              </a:p>
              <a:p>
                <a:pPr lvl="1"/>
                <a:endParaRPr lang="cs-CZ" dirty="0" smtClean="0"/>
              </a:p>
              <a:p>
                <a:pPr lvl="1">
                  <a:buNone/>
                </a:pPr>
                <a:endParaRPr lang="cs-CZ" dirty="0" smtClean="0"/>
              </a:p>
              <a:p>
                <a:pPr lvl="1"/>
                <a:endParaRPr lang="cs-CZ" u="sng" dirty="0" smtClean="0"/>
              </a:p>
              <a:p>
                <a:pPr lvl="1"/>
                <a:endParaRPr lang="cs-CZ" u="sng" dirty="0" smtClean="0"/>
              </a:p>
              <a:p>
                <a:pPr lvl="1"/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>
                <a:blip r:embed="rId2"/>
                <a:stretch>
                  <a:fillRect t="-16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141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lvl="1"/>
                <a:r>
                  <a:rPr lang="cs-CZ" b="1" dirty="0" smtClean="0"/>
                  <a:t>Odvození vzorečku pro výpočet rychlosti</a:t>
                </a:r>
                <a:endParaRPr lang="en-GB" b="1" dirty="0" smtClean="0"/>
              </a:p>
              <a:p>
                <a:pPr marL="365760" lvl="1" indent="0">
                  <a:buNone/>
                </a:pPr>
                <a:endParaRPr lang="cs-CZ" dirty="0" smtClean="0"/>
              </a:p>
              <a:p>
                <a:pPr marL="822960" lvl="1" indent="-457200">
                  <a:buFont typeface="+mj-lt"/>
                  <a:buAutoNum type="arabicParenR" startAt="4"/>
                </a:pPr>
                <a:r>
                  <a:rPr lang="cs-CZ" dirty="0" smtClean="0"/>
                  <a:t>Gepard uběhne 150 m za 5 sekund. Jakou rychlostí se pohybuje?</a:t>
                </a:r>
              </a:p>
              <a:p>
                <a:pPr lvl="2"/>
                <a:endParaRPr lang="cs-CZ" dirty="0"/>
              </a:p>
              <a:p>
                <a:pPr lvl="2"/>
                <a:r>
                  <a:rPr lang="cs-CZ" dirty="0" smtClean="0"/>
                  <a:t>5 sekund ……………. 150 m</a:t>
                </a:r>
              </a:p>
              <a:p>
                <a:pPr lvl="2"/>
                <a:r>
                  <a:rPr lang="cs-CZ" dirty="0" smtClean="0"/>
                  <a:t>1 sekundu ………...... 150:5 = 30 metrů za sekundu </a:t>
                </a:r>
              </a:p>
              <a:p>
                <a:pPr lvl="2"/>
                <a:r>
                  <a:rPr lang="cs-CZ" dirty="0" smtClean="0"/>
                  <a:t>Rychlost geparda…… 30 metrů za sekundu </a:t>
                </a:r>
              </a:p>
              <a:p>
                <a:pPr lvl="2"/>
                <a:endParaRPr lang="cs-CZ" dirty="0"/>
              </a:p>
              <a:p>
                <a:pPr lvl="2"/>
                <a:r>
                  <a:rPr lang="cs-CZ" dirty="0"/>
                  <a:t>t</a:t>
                </a:r>
                <a:r>
                  <a:rPr lang="cs-CZ" dirty="0" smtClean="0"/>
                  <a:t> = 5 s</a:t>
                </a:r>
              </a:p>
              <a:p>
                <a:pPr lvl="2"/>
                <a:r>
                  <a:rPr lang="cs-CZ" dirty="0"/>
                  <a:t>s</a:t>
                </a:r>
                <a:r>
                  <a:rPr lang="cs-CZ" dirty="0" smtClean="0"/>
                  <a:t> = 150 m</a:t>
                </a:r>
              </a:p>
              <a:p>
                <a:pPr lvl="2"/>
                <a:r>
                  <a:rPr lang="cs-CZ" dirty="0"/>
                  <a:t>v</a:t>
                </a:r>
                <a:r>
                  <a:rPr lang="cs-CZ" dirty="0" smtClean="0"/>
                  <a:t> = ? </a:t>
                </a:r>
              </a:p>
              <a:p>
                <a:pPr lvl="2"/>
                <a:r>
                  <a:rPr lang="cs-CZ" dirty="0" smtClean="0"/>
                  <a:t>____________</a:t>
                </a:r>
                <a:r>
                  <a:rPr lang="en-GB" dirty="0" smtClean="0"/>
                  <a:t>_______</a:t>
                </a:r>
                <a:endParaRPr lang="cs-CZ" dirty="0" smtClean="0"/>
              </a:p>
              <a:p>
                <a:pPr lvl="2"/>
                <a:r>
                  <a:rPr lang="cs-CZ" b="1" dirty="0" smtClean="0"/>
                  <a:t>v = s:t </a:t>
                </a:r>
                <a:r>
                  <a:rPr lang="cs-CZ" dirty="0" smtClean="0"/>
                  <a:t>= 150:5 = 30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den>
                    </m:f>
                  </m:oMath>
                </a14:m>
                <a:endParaRPr lang="en-GB" dirty="0" smtClean="0"/>
              </a:p>
              <a:p>
                <a:pPr lvl="2"/>
                <a:endParaRPr lang="en-GB" dirty="0"/>
              </a:p>
              <a:p>
                <a:pPr marL="731520" lvl="2" indent="0">
                  <a:buNone/>
                </a:pPr>
                <a:endParaRPr lang="cs-CZ" dirty="0" smtClean="0"/>
              </a:p>
              <a:p>
                <a:pPr marL="731520" lvl="2" indent="0">
                  <a:buNone/>
                </a:pPr>
                <a:endParaRPr lang="cs-CZ" dirty="0" smtClean="0"/>
              </a:p>
              <a:p>
                <a:pPr lvl="2"/>
                <a:endParaRPr lang="cs-CZ" dirty="0" smtClean="0"/>
              </a:p>
              <a:p>
                <a:pPr lvl="1"/>
                <a:endParaRPr lang="cs-CZ" dirty="0" smtClean="0"/>
              </a:p>
              <a:p>
                <a:pPr lvl="1">
                  <a:buNone/>
                </a:pPr>
                <a:endParaRPr lang="cs-CZ" dirty="0" smtClean="0"/>
              </a:p>
              <a:p>
                <a:pPr lvl="1"/>
                <a:endParaRPr lang="cs-CZ" u="sng" dirty="0" smtClean="0"/>
              </a:p>
              <a:p>
                <a:pPr lvl="1"/>
                <a:endParaRPr lang="cs-CZ" u="sng" dirty="0" smtClean="0"/>
              </a:p>
              <a:p>
                <a:pPr lvl="1"/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>
                <a:blip r:embed="rId2"/>
                <a:stretch>
                  <a:fillRect t="-16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3176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en-GB" b="1" dirty="0" err="1"/>
              <a:t>Rychlost</a:t>
            </a:r>
            <a:r>
              <a:rPr lang="en-GB" dirty="0"/>
              <a:t> </a:t>
            </a:r>
            <a:r>
              <a:rPr lang="cs-CZ" dirty="0"/>
              <a:t>nám udává, jakou </a:t>
            </a:r>
            <a:r>
              <a:rPr lang="cs-CZ" b="1" dirty="0"/>
              <a:t>dráhu</a:t>
            </a:r>
            <a:r>
              <a:rPr lang="cs-CZ" dirty="0"/>
              <a:t> urazilo těleso za </a:t>
            </a:r>
            <a:r>
              <a:rPr lang="cs-CZ" b="1" dirty="0"/>
              <a:t>jednotku času</a:t>
            </a:r>
          </a:p>
          <a:p>
            <a:pPr lvl="2"/>
            <a:endParaRPr lang="en-GB" dirty="0"/>
          </a:p>
          <a:p>
            <a:pPr marL="731520" lvl="2" indent="0">
              <a:buNone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2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956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en-GB" b="1" dirty="0" err="1"/>
              <a:t>Rychlost</a:t>
            </a:r>
            <a:r>
              <a:rPr lang="en-GB" dirty="0"/>
              <a:t> </a:t>
            </a:r>
            <a:r>
              <a:rPr lang="cs-CZ" dirty="0"/>
              <a:t>nám udává, jakou </a:t>
            </a:r>
            <a:r>
              <a:rPr lang="cs-CZ" b="1" dirty="0"/>
              <a:t>dráhu</a:t>
            </a:r>
            <a:r>
              <a:rPr lang="cs-CZ" dirty="0"/>
              <a:t> urazilo těleso za </a:t>
            </a:r>
            <a:r>
              <a:rPr lang="cs-CZ" b="1" dirty="0"/>
              <a:t>jednotku času</a:t>
            </a:r>
          </a:p>
          <a:p>
            <a:pPr lvl="1"/>
            <a:r>
              <a:rPr lang="cs-CZ" dirty="0"/>
              <a:t>Pro výpočet rychlosti rovnoměrného pohybu potřebujeme znát</a:t>
            </a:r>
          </a:p>
          <a:p>
            <a:pPr marL="731520" lvl="2" indent="0">
              <a:buNone/>
            </a:pPr>
            <a:endParaRPr lang="en-GB" dirty="0"/>
          </a:p>
          <a:p>
            <a:pPr marL="731520" lvl="2" indent="0">
              <a:buNone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2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959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en-GB" b="1" dirty="0" err="1"/>
              <a:t>Rychlost</a:t>
            </a:r>
            <a:r>
              <a:rPr lang="en-GB" dirty="0"/>
              <a:t> </a:t>
            </a:r>
            <a:r>
              <a:rPr lang="cs-CZ" dirty="0"/>
              <a:t>nám udává, jakou </a:t>
            </a:r>
            <a:r>
              <a:rPr lang="cs-CZ" b="1" dirty="0"/>
              <a:t>dráhu</a:t>
            </a:r>
            <a:r>
              <a:rPr lang="cs-CZ" dirty="0"/>
              <a:t> urazilo těleso za </a:t>
            </a:r>
            <a:r>
              <a:rPr lang="cs-CZ" b="1" dirty="0"/>
              <a:t>jednotku času</a:t>
            </a:r>
          </a:p>
          <a:p>
            <a:pPr lvl="1"/>
            <a:r>
              <a:rPr lang="cs-CZ" dirty="0"/>
              <a:t>Pro výpočet rychlosti rovnoměrného pohybu potřebujeme znát</a:t>
            </a:r>
          </a:p>
          <a:p>
            <a:pPr lvl="2"/>
            <a:r>
              <a:rPr lang="cs-CZ" dirty="0"/>
              <a:t>Jakou dráhu těleso urazilo</a:t>
            </a:r>
          </a:p>
          <a:p>
            <a:pPr marL="731520" lvl="2" indent="0">
              <a:buNone/>
            </a:pPr>
            <a:endParaRPr lang="en-GB" dirty="0"/>
          </a:p>
          <a:p>
            <a:pPr marL="731520" lvl="2" indent="0">
              <a:buNone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2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050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en-GB" b="1" dirty="0" err="1"/>
              <a:t>Rychlost</a:t>
            </a:r>
            <a:r>
              <a:rPr lang="en-GB" dirty="0"/>
              <a:t> </a:t>
            </a:r>
            <a:r>
              <a:rPr lang="cs-CZ" dirty="0"/>
              <a:t>nám udává, jakou </a:t>
            </a:r>
            <a:r>
              <a:rPr lang="cs-CZ" b="1" dirty="0"/>
              <a:t>dráhu</a:t>
            </a:r>
            <a:r>
              <a:rPr lang="cs-CZ" dirty="0"/>
              <a:t> urazilo těleso za </a:t>
            </a:r>
            <a:r>
              <a:rPr lang="cs-CZ" b="1" dirty="0"/>
              <a:t>jednotku času</a:t>
            </a:r>
          </a:p>
          <a:p>
            <a:pPr lvl="1"/>
            <a:r>
              <a:rPr lang="cs-CZ" dirty="0"/>
              <a:t>Pro výpočet rychlosti rovnoměrného pohybu potřebujeme znát</a:t>
            </a:r>
          </a:p>
          <a:p>
            <a:pPr lvl="2"/>
            <a:r>
              <a:rPr lang="cs-CZ" dirty="0"/>
              <a:t>Jakou dráhu těleso urazilo</a:t>
            </a:r>
          </a:p>
          <a:p>
            <a:pPr lvl="2"/>
            <a:r>
              <a:rPr lang="cs-CZ" dirty="0"/>
              <a:t>Jak dlouho pohyb trval</a:t>
            </a:r>
          </a:p>
          <a:p>
            <a:pPr marL="731520" lvl="2" indent="0">
              <a:buNone/>
            </a:pPr>
            <a:endParaRPr lang="en-GB" dirty="0"/>
          </a:p>
          <a:p>
            <a:pPr marL="731520" lvl="2" indent="0">
              <a:buNone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2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772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en-GB" b="1" dirty="0" smtClean="0"/>
              <a:t>Rychlost</a:t>
            </a:r>
            <a:r>
              <a:rPr lang="en-GB" dirty="0" smtClean="0"/>
              <a:t> </a:t>
            </a:r>
            <a:r>
              <a:rPr lang="cs-CZ" dirty="0" smtClean="0"/>
              <a:t>nám udává, jakou </a:t>
            </a:r>
            <a:r>
              <a:rPr lang="cs-CZ" b="1" dirty="0" smtClean="0"/>
              <a:t>dráhu</a:t>
            </a:r>
            <a:r>
              <a:rPr lang="cs-CZ" dirty="0" smtClean="0"/>
              <a:t> urazilo těleso za </a:t>
            </a:r>
            <a:r>
              <a:rPr lang="cs-CZ" b="1" dirty="0" smtClean="0"/>
              <a:t>jednotku času</a:t>
            </a:r>
          </a:p>
          <a:p>
            <a:pPr lvl="1"/>
            <a:r>
              <a:rPr lang="cs-CZ" dirty="0" smtClean="0"/>
              <a:t>Pro výpočet rychlosti rovnoměrného pohybu potřebujeme znát</a:t>
            </a:r>
          </a:p>
          <a:p>
            <a:pPr lvl="2"/>
            <a:r>
              <a:rPr lang="cs-CZ" dirty="0" smtClean="0"/>
              <a:t>Jakou dráhu těleso urazilo</a:t>
            </a:r>
          </a:p>
          <a:p>
            <a:pPr lvl="2"/>
            <a:r>
              <a:rPr lang="cs-CZ" dirty="0" smtClean="0"/>
              <a:t>Jak dlouho pohyb trval</a:t>
            </a:r>
          </a:p>
          <a:p>
            <a:pPr lvl="1"/>
            <a:r>
              <a:rPr lang="cs-CZ" dirty="0" smtClean="0"/>
              <a:t>Pro výpočet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rychlosti rovnoměrného pohybu</a:t>
            </a:r>
            <a:r>
              <a:rPr lang="cs-CZ" dirty="0" smtClean="0"/>
              <a:t> platí:</a:t>
            </a:r>
          </a:p>
          <a:p>
            <a:pPr marL="365760" lvl="1" indent="0">
              <a:buNone/>
            </a:pPr>
            <a:endParaRPr lang="en-GB" dirty="0" smtClean="0"/>
          </a:p>
          <a:p>
            <a:pPr lvl="2"/>
            <a:endParaRPr lang="en-GB" dirty="0"/>
          </a:p>
          <a:p>
            <a:pPr marL="731520" lvl="2" indent="0">
              <a:buNone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2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u="sng" dirty="0" smtClean="0"/>
          </a:p>
          <a:p>
            <a:pPr lvl="1"/>
            <a:endParaRPr lang="cs-CZ" u="sng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343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/>
              </a:bodyPr>
              <a:lstStyle/>
              <a:p>
                <a:pPr lvl="1"/>
                <a:r>
                  <a:rPr lang="en-GB" b="1" dirty="0" smtClean="0"/>
                  <a:t>Rychlost</a:t>
                </a:r>
                <a:r>
                  <a:rPr lang="en-GB" dirty="0" smtClean="0"/>
                  <a:t> </a:t>
                </a:r>
                <a:r>
                  <a:rPr lang="cs-CZ" dirty="0" smtClean="0"/>
                  <a:t>nám udává, jakou </a:t>
                </a:r>
                <a:r>
                  <a:rPr lang="cs-CZ" b="1" dirty="0" smtClean="0"/>
                  <a:t>dráhu</a:t>
                </a:r>
                <a:r>
                  <a:rPr lang="cs-CZ" dirty="0" smtClean="0"/>
                  <a:t> urazilo těleso za </a:t>
                </a:r>
                <a:r>
                  <a:rPr lang="cs-CZ" b="1" dirty="0" smtClean="0"/>
                  <a:t>jednotku času</a:t>
                </a:r>
              </a:p>
              <a:p>
                <a:pPr lvl="1"/>
                <a:r>
                  <a:rPr lang="cs-CZ" dirty="0" smtClean="0"/>
                  <a:t>Pro výpočet rychlosti rovnoměrného pohybu potřebujeme znát</a:t>
                </a:r>
              </a:p>
              <a:p>
                <a:pPr lvl="2"/>
                <a:r>
                  <a:rPr lang="cs-CZ" dirty="0" smtClean="0"/>
                  <a:t>Jakou dráhu těleso urazilo</a:t>
                </a:r>
              </a:p>
              <a:p>
                <a:pPr lvl="2"/>
                <a:r>
                  <a:rPr lang="cs-CZ" dirty="0" smtClean="0"/>
                  <a:t>Jak dlouho pohyb trval</a:t>
                </a:r>
              </a:p>
              <a:p>
                <a:pPr lvl="1"/>
                <a:r>
                  <a:rPr lang="cs-CZ" dirty="0" smtClean="0"/>
                  <a:t>Pro výpočet </a:t>
                </a:r>
                <a:r>
                  <a:rPr lang="cs-CZ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rychlosti rovnoměrného pohybu</a:t>
                </a:r>
                <a:r>
                  <a:rPr lang="cs-CZ" dirty="0" smtClean="0"/>
                  <a:t> platí: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cs-CZ" sz="2200" b="1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cs-CZ" sz="2200" b="1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cs-CZ" sz="22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2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𝒔</m:t>
                        </m:r>
                      </m:num>
                      <m:den>
                        <m:r>
                          <a:rPr lang="cs-CZ" sz="22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𝒕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: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endParaRPr lang="cs-CZ" dirty="0" smtClean="0"/>
              </a:p>
              <a:p>
                <a:pPr marL="365760" lvl="1" indent="0">
                  <a:buNone/>
                </a:pPr>
                <a:endParaRPr lang="en-GB" dirty="0" smtClean="0"/>
              </a:p>
              <a:p>
                <a:pPr lvl="2"/>
                <a:endParaRPr lang="en-GB" dirty="0"/>
              </a:p>
              <a:p>
                <a:pPr marL="731520" lvl="2" indent="0">
                  <a:buNone/>
                </a:pPr>
                <a:endParaRPr lang="cs-CZ" dirty="0" smtClean="0"/>
              </a:p>
              <a:p>
                <a:pPr marL="731520" lvl="2" indent="0">
                  <a:buNone/>
                </a:pPr>
                <a:endParaRPr lang="cs-CZ" dirty="0" smtClean="0"/>
              </a:p>
              <a:p>
                <a:pPr lvl="2"/>
                <a:endParaRPr lang="cs-CZ" dirty="0" smtClean="0"/>
              </a:p>
              <a:p>
                <a:pPr lvl="1"/>
                <a:endParaRPr lang="cs-CZ" dirty="0" smtClean="0"/>
              </a:p>
              <a:p>
                <a:pPr lvl="1">
                  <a:buNone/>
                </a:pPr>
                <a:endParaRPr lang="cs-CZ" dirty="0" smtClean="0"/>
              </a:p>
              <a:p>
                <a:pPr lvl="1"/>
                <a:endParaRPr lang="cs-CZ" u="sng" dirty="0" smtClean="0"/>
              </a:p>
              <a:p>
                <a:pPr lvl="1"/>
                <a:endParaRPr lang="cs-CZ" u="sng" dirty="0" smtClean="0"/>
              </a:p>
              <a:p>
                <a:pPr lvl="1"/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>
                <a:blip r:embed="rId2"/>
                <a:stretch>
                  <a:fillRect t="-10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6609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tělesa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/>
              </a:bodyPr>
              <a:lstStyle/>
              <a:p>
                <a:pPr lvl="1"/>
                <a:r>
                  <a:rPr lang="en-GB" b="1" dirty="0" smtClean="0"/>
                  <a:t>Rychlost</a:t>
                </a:r>
                <a:r>
                  <a:rPr lang="en-GB" dirty="0" smtClean="0"/>
                  <a:t> </a:t>
                </a:r>
                <a:r>
                  <a:rPr lang="cs-CZ" dirty="0" smtClean="0"/>
                  <a:t>nám udává, jakou </a:t>
                </a:r>
                <a:r>
                  <a:rPr lang="cs-CZ" b="1" dirty="0" smtClean="0"/>
                  <a:t>dráhu</a:t>
                </a:r>
                <a:r>
                  <a:rPr lang="cs-CZ" dirty="0" smtClean="0"/>
                  <a:t> urazilo těleso za </a:t>
                </a:r>
                <a:r>
                  <a:rPr lang="cs-CZ" b="1" dirty="0" smtClean="0"/>
                  <a:t>jednotku času</a:t>
                </a:r>
              </a:p>
              <a:p>
                <a:pPr lvl="1"/>
                <a:r>
                  <a:rPr lang="cs-CZ" dirty="0" smtClean="0"/>
                  <a:t>Pro výpočet rychlosti rovnoměrného pohybu potřebujeme znát</a:t>
                </a:r>
              </a:p>
              <a:p>
                <a:pPr lvl="2"/>
                <a:r>
                  <a:rPr lang="cs-CZ" dirty="0" smtClean="0"/>
                  <a:t>Jakou dráhu těleso urazilo</a:t>
                </a:r>
              </a:p>
              <a:p>
                <a:pPr lvl="2"/>
                <a:r>
                  <a:rPr lang="cs-CZ" dirty="0" smtClean="0"/>
                  <a:t>Jak dlouho pohyb trval</a:t>
                </a:r>
              </a:p>
              <a:p>
                <a:pPr lvl="1"/>
                <a:r>
                  <a:rPr lang="cs-CZ" dirty="0" smtClean="0"/>
                  <a:t>Pro výpočet </a:t>
                </a:r>
                <a:r>
                  <a:rPr lang="cs-CZ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rychlosti rovnoměrného pohybu</a:t>
                </a:r>
                <a:r>
                  <a:rPr lang="cs-CZ" dirty="0" smtClean="0"/>
                  <a:t> platí: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cs-CZ" sz="2200" b="1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cs-CZ" sz="2200" b="1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cs-CZ" sz="22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2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𝒔</m:t>
                        </m:r>
                      </m:num>
                      <m:den>
                        <m:r>
                          <a:rPr lang="cs-CZ" sz="2200" b="1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𝒕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: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endParaRPr lang="cs-CZ" dirty="0" smtClean="0"/>
              </a:p>
              <a:p>
                <a:pPr lvl="1"/>
                <a:r>
                  <a:rPr lang="cs-CZ" dirty="0" smtClean="0"/>
                  <a:t>Jednotky rychlosti jsou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  <a:r>
                  <a:rPr lang="cs-CZ" dirty="0"/>
                  <a:t> </a:t>
                </a:r>
                <a:r>
                  <a:rPr lang="cs-CZ" dirty="0" smtClean="0"/>
                  <a:t>nebo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𝑘𝑚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den>
                    </m:f>
                  </m:oMath>
                </a14:m>
                <a:endParaRPr lang="en-GB" dirty="0" smtClean="0"/>
              </a:p>
              <a:p>
                <a:pPr lvl="2"/>
                <a:endParaRPr lang="en-GB" dirty="0"/>
              </a:p>
              <a:p>
                <a:pPr marL="731520" lvl="2" indent="0">
                  <a:buNone/>
                </a:pPr>
                <a:endParaRPr lang="cs-CZ" dirty="0" smtClean="0"/>
              </a:p>
              <a:p>
                <a:pPr marL="731520" lvl="2" indent="0">
                  <a:buNone/>
                </a:pPr>
                <a:endParaRPr lang="cs-CZ" dirty="0" smtClean="0"/>
              </a:p>
              <a:p>
                <a:pPr lvl="2"/>
                <a:endParaRPr lang="cs-CZ" dirty="0" smtClean="0"/>
              </a:p>
              <a:p>
                <a:pPr lvl="1"/>
                <a:endParaRPr lang="cs-CZ" dirty="0" smtClean="0"/>
              </a:p>
              <a:p>
                <a:pPr lvl="1">
                  <a:buNone/>
                </a:pPr>
                <a:endParaRPr lang="cs-CZ" dirty="0" smtClean="0"/>
              </a:p>
              <a:p>
                <a:pPr lvl="1"/>
                <a:endParaRPr lang="cs-CZ" u="sng" dirty="0" smtClean="0"/>
              </a:p>
              <a:p>
                <a:pPr lvl="1"/>
                <a:endParaRPr lang="cs-CZ" u="sng" dirty="0" smtClean="0"/>
              </a:p>
              <a:p>
                <a:pPr lvl="1"/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>
                <a:blip r:embed="rId2"/>
                <a:stretch>
                  <a:fillRect t="-10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68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452</TotalTime>
  <Words>1697</Words>
  <Application>Microsoft Office PowerPoint</Application>
  <PresentationFormat>Předvádění na obrazovce (4:3)</PresentationFormat>
  <Paragraphs>470</Paragraphs>
  <Slides>50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50</vt:i4>
      </vt:variant>
    </vt:vector>
  </HeadingPairs>
  <TitlesOfParts>
    <vt:vector size="56" baseType="lpstr">
      <vt:lpstr>Cambria Math</vt:lpstr>
      <vt:lpstr>Century Schoolbook</vt:lpstr>
      <vt:lpstr>Wingdings</vt:lpstr>
      <vt:lpstr>Wingdings 2</vt:lpstr>
      <vt:lpstr>Arkýř</vt:lpstr>
      <vt:lpstr>Rovnice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  <vt:lpstr>Rychlost tělesa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Rychlost tělesa</dc:title>
  <cp:lastModifiedBy>Libuše Čejková</cp:lastModifiedBy>
  <cp:revision>114</cp:revision>
  <dcterms:modified xsi:type="dcterms:W3CDTF">2020-10-31T00:23:41Z</dcterms:modified>
</cp:coreProperties>
</file>