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3" r:id="rId2"/>
  </p:sldMasterIdLst>
  <p:notesMasterIdLst>
    <p:notesMasterId r:id="rId31"/>
  </p:notesMasterIdLst>
  <p:sldIdLst>
    <p:sldId id="294" r:id="rId3"/>
    <p:sldId id="257" r:id="rId4"/>
    <p:sldId id="286" r:id="rId5"/>
    <p:sldId id="259" r:id="rId6"/>
    <p:sldId id="260" r:id="rId7"/>
    <p:sldId id="285" r:id="rId8"/>
    <p:sldId id="261" r:id="rId9"/>
    <p:sldId id="280" r:id="rId10"/>
    <p:sldId id="263" r:id="rId11"/>
    <p:sldId id="264" r:id="rId12"/>
    <p:sldId id="265" r:id="rId13"/>
    <p:sldId id="266" r:id="rId14"/>
    <p:sldId id="267" r:id="rId15"/>
    <p:sldId id="276" r:id="rId16"/>
    <p:sldId id="269" r:id="rId17"/>
    <p:sldId id="270" r:id="rId18"/>
    <p:sldId id="271" r:id="rId19"/>
    <p:sldId id="281" r:id="rId20"/>
    <p:sldId id="282" r:id="rId21"/>
    <p:sldId id="283" r:id="rId22"/>
    <p:sldId id="290" r:id="rId23"/>
    <p:sldId id="284" r:id="rId24"/>
    <p:sldId id="287" r:id="rId25"/>
    <p:sldId id="279" r:id="rId26"/>
    <p:sldId id="288" r:id="rId27"/>
    <p:sldId id="274" r:id="rId28"/>
    <p:sldId id="292" r:id="rId29"/>
    <p:sldId id="295" r:id="rId3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F99CC"/>
    <a:srgbClr val="66CCFF"/>
    <a:srgbClr val="33CCCC"/>
    <a:srgbClr val="0099FF"/>
    <a:srgbClr val="00FF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777" autoAdjust="0"/>
  </p:normalViewPr>
  <p:slideViewPr>
    <p:cSldViewPr>
      <p:cViewPr varScale="1">
        <p:scale>
          <a:sx n="64" d="100"/>
          <a:sy n="64" d="100"/>
        </p:scale>
        <p:origin x="156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4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4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A42E15E-661C-4A81-BF09-EFC1EDFF62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6666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482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CD6BC4EA-25D2-4F85-9378-695B850BF22F}" type="slidenum">
              <a:rPr lang="cs-CZ" smtClean="0">
                <a:latin typeface="Arial" charset="0"/>
              </a:rPr>
              <a:pPr eaLnBrk="1" hangingPunct="1"/>
              <a:t>1</a:t>
            </a:fld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dirty="0" smtClean="0"/>
              <a:t>http://rimska-rise.navajo.cz/rimska-rise.png</a:t>
            </a:r>
          </a:p>
          <a:p>
            <a:pPr eaLnBrk="1" hangingPunct="1"/>
            <a:endParaRPr lang="cs-CZ" dirty="0" smtClean="0"/>
          </a:p>
        </p:txBody>
      </p:sp>
      <p:sp>
        <p:nvSpPr>
          <p:cNvPr id="3584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FB7D99D8-ADFA-4398-A3E3-B9C770922358}" type="slidenum">
              <a:rPr lang="cs-CZ" smtClean="0">
                <a:latin typeface="Arial" charset="0"/>
              </a:rPr>
              <a:pPr eaLnBrk="1" hangingPunct="1"/>
              <a:t>2</a:t>
            </a:fld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3C0F678B-EE8E-4C17-8590-957E50301C39}" type="slidenum">
              <a:rPr lang="cs-CZ" smtClean="0">
                <a:latin typeface="Arial" charset="0"/>
              </a:rPr>
              <a:pPr eaLnBrk="1" hangingPunct="1"/>
              <a:t>4</a:t>
            </a:fld>
            <a:endParaRPr lang="cs-CZ" smtClean="0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mtClean="0"/>
              <a:t>http://t3.gstatic.com/images?q=tbn:ANd9GcRolmPfmk-bXzgVciosF3duHGpv7QBqbXfpO5lvBNv6Llsfh380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s-CZ" smtClean="0"/>
              <a:t>http://t3.gstatic.com/images?q=tbn:ANd9GcQwVP0cWX-kBwWYGqIE-agHt24QFk_N1Y3i9pUY88-Ed7lD8TF8</a:t>
            </a:r>
          </a:p>
          <a:p>
            <a:r>
              <a:rPr lang="cs-CZ" smtClean="0"/>
              <a:t>http://www.google.cz/imgres?imgurl=http://www.apartments-rome.com/best/images/pantheon1.jpg&amp;imgrefurl=http://svetobeznik.webgarden.cz/pantheon&amp;usg=__6eiaFHcDVo1Tak3tlpeiQotTIa0=&amp;h=321&amp;w=480&amp;sz=27&amp;hl=cs&amp;start=0&amp;zoom=1&amp;tbnid=J7vMvE13mgs9eM:&amp;tbnh=138&amp;tbnw=197&amp;ei=bKjvTaD5Mo-f-QbBp5HxBw&amp;prev=/search%3Fq%3Dpantheon%26hl%3Dcs%26sa%3DX%26biw%3D1399%26bih%3D790%26tbm%3Disch%26prmd%3Divns&amp;itbs=1&amp;iact=rc&amp;dur=345&amp;page=1&amp;ndsp=27&amp;ved=1t:429,r:2,s:0&amp;tx=115&amp;ty=59</a:t>
            </a:r>
          </a:p>
        </p:txBody>
      </p:sp>
      <p:sp>
        <p:nvSpPr>
          <p:cNvPr id="3789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7EF95D10-5795-4A35-971D-9FF229BA5D8A}" type="slidenum">
              <a:rPr lang="cs-CZ" smtClean="0">
                <a:latin typeface="Arial" charset="0"/>
              </a:rPr>
              <a:pPr eaLnBrk="1" hangingPunct="1"/>
              <a:t>5</a:t>
            </a:fld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http://rimska-rise.navajo.cz/rimska-rise.png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42E15E-661C-4A81-BF09-EFC1EDFF6229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0483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s-CZ" smtClean="0"/>
              <a:t>http://www.zskomtu.cz/fotoarchiv/skol_akce/2003/03betlem/jesle.gif</a:t>
            </a:r>
          </a:p>
        </p:txBody>
      </p:sp>
      <p:sp>
        <p:nvSpPr>
          <p:cNvPr id="3891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28445BF1-9C81-4512-8645-8585786B2EF7}" type="slidenum">
              <a:rPr lang="cs-CZ" smtClean="0">
                <a:latin typeface="Arial" charset="0"/>
              </a:rPr>
              <a:pPr eaLnBrk="1" hangingPunct="1"/>
              <a:t>8</a:t>
            </a:fld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s-CZ" smtClean="0"/>
              <a:t>http://nd01.jxs.cz/460/429/9415353464_5987781_o2.jpg</a:t>
            </a:r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4F27A4AE-A04B-4D1E-9540-55C16519BAA8}" type="slidenum">
              <a:rPr lang="cs-CZ" smtClean="0">
                <a:latin typeface="Arial" charset="0"/>
              </a:rPr>
              <a:pPr eaLnBrk="1" hangingPunct="1"/>
              <a:t>11</a:t>
            </a:fld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s-CZ" smtClean="0"/>
              <a:t>http://umlaufoviny.com/www/nabozenstvi/kulty/archiv/katakomby/img_1.jpg</a:t>
            </a:r>
          </a:p>
        </p:txBody>
      </p:sp>
      <p:sp>
        <p:nvSpPr>
          <p:cNvPr id="4096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49EDF499-AA52-486E-A043-03D062F7E082}" type="slidenum">
              <a:rPr lang="cs-CZ" smtClean="0">
                <a:latin typeface="Arial" charset="0"/>
              </a:rPr>
              <a:pPr eaLnBrk="1" hangingPunct="1"/>
              <a:t>16</a:t>
            </a:fld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s-CZ" smtClean="0"/>
              <a:t>http://www.papercraft.sk/Shops/9527/XSL/img/galerie/564fsw%20Petersdom.jpg</a:t>
            </a:r>
          </a:p>
        </p:txBody>
      </p:sp>
      <p:sp>
        <p:nvSpPr>
          <p:cNvPr id="41988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5D8F7392-5BAF-4BF5-BDB8-209773D0D462}" type="slidenum">
              <a:rPr lang="cs-CZ" smtClean="0">
                <a:latin typeface="Arial" charset="0"/>
              </a:rPr>
              <a:pPr eaLnBrk="1" hangingPunct="1"/>
              <a:t>18</a:t>
            </a:fld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s-CZ" smtClean="0"/>
              <a:t>http://www.profimedia.cz/fotografie/bazilika-svateho-petra-rim-italie/profimedia-0010480069.jpg</a:t>
            </a:r>
          </a:p>
          <a:p>
            <a:r>
              <a:rPr lang="cs-CZ" smtClean="0"/>
              <a:t>http://thumbs.dreamstime.com/thumb_484/126797554376N4lh.jpg</a:t>
            </a:r>
          </a:p>
        </p:txBody>
      </p:sp>
      <p:sp>
        <p:nvSpPr>
          <p:cNvPr id="4301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3D8A43D0-AA3D-478E-AB74-B1347E754880}" type="slidenum">
              <a:rPr lang="cs-CZ" smtClean="0">
                <a:latin typeface="Arial" charset="0"/>
              </a:rPr>
              <a:pPr eaLnBrk="1" hangingPunct="1"/>
              <a:t>19</a:t>
            </a:fld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s-CZ" smtClean="0"/>
              <a:t>http://thumbs.dreamstime.com/thumb_525/1280213573Q7sTXs.jpg</a:t>
            </a:r>
          </a:p>
          <a:p>
            <a:r>
              <a:rPr lang="cs-CZ" smtClean="0"/>
              <a:t>http://www.ck-apollon.cz/photos/1/orig/c/h/r/chram-sv.-petra.jpg</a:t>
            </a:r>
          </a:p>
        </p:txBody>
      </p:sp>
      <p:sp>
        <p:nvSpPr>
          <p:cNvPr id="4403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123E2432-DBCE-4E21-B4E1-C61CBC44185D}" type="slidenum">
              <a:rPr lang="cs-CZ" smtClean="0">
                <a:latin typeface="Arial" charset="0"/>
              </a:rPr>
              <a:pPr eaLnBrk="1" hangingPunct="1"/>
              <a:t>20</a:t>
            </a:fld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s-CZ" smtClean="0"/>
              <a:t>http://www.cornis.cz/obj/obsah_fck/EUROVIKENDY/eurovikend_v_rime/svaty_petr_rim_600.jpg</a:t>
            </a:r>
          </a:p>
        </p:txBody>
      </p:sp>
      <p:sp>
        <p:nvSpPr>
          <p:cNvPr id="4506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227ECF66-B0CC-42EF-9B4E-62A6F6F98821}" type="slidenum">
              <a:rPr lang="cs-CZ" smtClean="0">
                <a:latin typeface="Arial" charset="0"/>
              </a:rPr>
              <a:pPr eaLnBrk="1" hangingPunct="1"/>
              <a:t>21</a:t>
            </a:fld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6ED07BBA-3DC7-4EFF-BDFA-DEF1A72C41BB}" type="slidenum">
              <a:rPr lang="cs-CZ" smtClean="0">
                <a:latin typeface="Arial" charset="0"/>
              </a:rPr>
              <a:pPr eaLnBrk="1" hangingPunct="1"/>
              <a:t>22</a:t>
            </a:fld>
            <a:endParaRPr lang="cs-CZ" smtClean="0">
              <a:latin typeface="Arial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dirty="0" smtClean="0"/>
              <a:t>http://upload.wikimedia.org/wikipedia/commons/thumb/2/2f/Model_Vatican_2.jpg/300px-Model_Vatican_2.jpg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88475-FEFD-454C-B0EA-C26D68C5D2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465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E30AB-731A-4A76-9778-735B0B43A0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60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1C42C-1D5A-44C9-938C-78C0D99449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101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0FE6C-9D40-4BC3-9DBD-3E5A98A3CB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433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B021F-535D-4DCF-B41A-6A24A72778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296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02D56-4D98-4452-AE8D-E281127DEF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245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62F1A-20E7-445B-813A-A01E458346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1835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0F82C-BB7C-434F-BC6C-303B3F846B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904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4E2BBA-C609-4EEB-B4E9-D3DF5856E4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429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4A275-A53A-41BD-BCCC-BC029CE9F3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568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65860-80D3-4D49-9A2E-D348756AE4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8789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82296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4114800"/>
            <a:ext cx="82296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9BFD7-7F6E-4CA8-9EFC-22F2F3A21F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308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B704C-1EBE-4748-9EF3-BA0F156953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087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B8E87-1BB7-4D28-8A29-8FA6CB9A92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83036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Nadpis, 2 obsahy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57200" y="4114800"/>
            <a:ext cx="40386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7028D0-4D52-4090-B1FF-0CAA1A814C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2708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31A91-B37F-4248-977E-F1DBE81B6F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05007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4114800"/>
            <a:ext cx="40386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2D18D-0779-4D52-B622-35736B831F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9668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9832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9832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1DE93-99B7-4A36-B0B4-72DBE91B06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35870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010FA-6291-4E7B-8E66-1F9FA2708C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8455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955FA-E3D2-4B3B-BA78-88E5FCC2BD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740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ECEBD-D616-4D8B-8532-F76568546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2710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AF6EA-ABEE-4217-974C-BD49AA2E5E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88443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60EE96-0F82-41F7-8019-C4B7C3B7E4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7733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145E71-C28B-4071-9BCD-E1FB0E781E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369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6542-6B7F-4206-AD8A-7D7EE3B842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73900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1451D-4267-4D0D-85A8-832BDE5B9C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6291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A6D69-FFC6-45D7-8E31-9D8C459593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5360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091B6-62A3-40EE-80BC-86CA0FA1E0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3072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18A70CE1-113D-4D4C-9E33-42B51C4759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  <p:sldLayoutId id="2147483752" r:id="rId13"/>
    <p:sldLayoutId id="2147483753" r:id="rId14"/>
    <p:sldLayoutId id="2147483754" r:id="rId15"/>
    <p:sldLayoutId id="2147483755" r:id="rId16"/>
    <p:sldLayoutId id="2147483756" r:id="rId1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8F7DE6BB-7513-4A1E-95CC-9C2C874BB6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2052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2056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057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058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2059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2060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2061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2062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063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2064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>
                <a:solidFill>
                  <a:schemeClr val="accent2"/>
                </a:solidFill>
                <a:latin typeface="Arial" charset="0"/>
              </a:endParaRPr>
            </a:p>
          </p:txBody>
        </p:sp>
      </p:grpSp>
      <p:sp>
        <p:nvSpPr>
          <p:cNvPr id="2053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4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9729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atik%C3%A1n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9.xml"/><Relationship Id="rId1" Type="http://schemas.openxmlformats.org/officeDocument/2006/relationships/themeOverride" Target="../theme/themeOverride1.xml"/><Relationship Id="rId5" Type="http://schemas.openxmlformats.org/officeDocument/2006/relationships/hyperlink" Target="http://www.youtube.com/watch?v=3xJ6JAwMQuw&amp;feature=related" TargetMode="External"/><Relationship Id="rId4" Type="http://schemas.openxmlformats.org/officeDocument/2006/relationships/hyperlink" Target="http://www.youtube.com/watch?v=bTV8XoDCwsw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://cs.wikipedia.org/wiki/Vatik%C3%A1n" TargetMode="External"/><Relationship Id="rId2" Type="http://schemas.openxmlformats.org/officeDocument/2006/relationships/slideLayout" Target="../slideLayouts/slideLayout19.xml"/><Relationship Id="rId1" Type="http://schemas.openxmlformats.org/officeDocument/2006/relationships/themeOverride" Target="../theme/themeOverride2.xml"/><Relationship Id="rId6" Type="http://schemas.openxmlformats.org/officeDocument/2006/relationships/hyperlink" Target="http://www.cornis.cz/obj/obsah_fck/EUROVIKENDY/eurovikend_v_rime/svaty_petr_rim_600.jpg" TargetMode="External"/><Relationship Id="rId5" Type="http://schemas.openxmlformats.org/officeDocument/2006/relationships/hyperlink" Target="http://www.youtube.com/watch?v=3xJ6JAwMQuw&amp;feature=related" TargetMode="External"/><Relationship Id="rId4" Type="http://schemas.openxmlformats.org/officeDocument/2006/relationships/hyperlink" Target="http://www.youtube.com/watch?v=bTV8XoDCws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dirty="0" smtClean="0"/>
              <a:t>Počátky křesťanství. Bible.</a:t>
            </a:r>
            <a:endParaRPr lang="cs-CZ" sz="2800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657600"/>
            <a:ext cx="64008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Dějepis 7. ročník </a:t>
            </a:r>
            <a:endParaRPr lang="cs-CZ" sz="2800" dirty="0" smtClean="0"/>
          </a:p>
        </p:txBody>
      </p:sp>
      <p:sp>
        <p:nvSpPr>
          <p:cNvPr id="2055" name="Zástupný symbol pro číslo snímku 1"/>
          <p:cNvSpPr>
            <a:spLocks noGrp="1"/>
          </p:cNvSpPr>
          <p:nvPr>
            <p:ph type="sldNum" sz="quarter" idx="12"/>
          </p:nvPr>
        </p:nvSpPr>
        <p:spPr>
          <a:xfrm>
            <a:off x="7620000" y="6245225"/>
            <a:ext cx="1066800" cy="476250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316095C0-56D5-4AC9-8AB5-4A8A45E30A88}" type="slidenum">
              <a:rPr lang="cs-CZ" smtClean="0">
                <a:solidFill>
                  <a:srgbClr val="000000"/>
                </a:solidFill>
              </a:rPr>
              <a:pPr eaLnBrk="1" hangingPunct="1">
                <a:defRPr/>
              </a:pPr>
              <a:t>1</a:t>
            </a:fld>
            <a:endParaRPr lang="cs-CZ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Římská </a:t>
            </a:r>
            <a:r>
              <a:rPr lang="cs-CZ" dirty="0" smtClean="0"/>
              <a:t>říše v době císařství</a:t>
            </a:r>
            <a:endParaRPr lang="cs-CZ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24000"/>
            <a:ext cx="8458200" cy="4038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4000" dirty="0" smtClean="0"/>
              <a:t>velká </a:t>
            </a:r>
            <a:r>
              <a:rPr lang="cs-CZ" sz="4000" dirty="0" smtClean="0"/>
              <a:t>rozloha - impérium</a:t>
            </a:r>
            <a:endParaRPr lang="cs-CZ" sz="4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3600" dirty="0" smtClean="0"/>
              <a:t>různé </a:t>
            </a:r>
            <a:r>
              <a:rPr lang="cs-CZ" sz="3600" dirty="0" smtClean="0"/>
              <a:t>zvyky, kultura i </a:t>
            </a:r>
            <a:r>
              <a:rPr lang="cs-CZ" sz="3600" b="1" dirty="0" smtClean="0"/>
              <a:t>náboženství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3600" b="1" dirty="0" smtClean="0"/>
              <a:t>Víra v </a:t>
            </a:r>
            <a:r>
              <a:rPr lang="cs-CZ" sz="3600" b="1" dirty="0" err="1" smtClean="0"/>
              <a:t>mnono</a:t>
            </a:r>
            <a:r>
              <a:rPr lang="cs-CZ" sz="3600" b="1" dirty="0" smtClean="0"/>
              <a:t> bohů - polyteismus</a:t>
            </a:r>
            <a:endParaRPr lang="cs-CZ" sz="3600" dirty="0" smtClean="0"/>
          </a:p>
          <a:p>
            <a:pPr eaLnBrk="1" hangingPunct="1">
              <a:lnSpc>
                <a:spcPct val="80000"/>
              </a:lnSpc>
              <a:defRPr/>
            </a:pPr>
            <a:endParaRPr lang="cs-CZ" sz="2400" dirty="0" smtClean="0"/>
          </a:p>
        </p:txBody>
      </p:sp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200400"/>
            <a:ext cx="5410200" cy="3336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98" name="Rectangle 1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Řečtí a římští bohové</a:t>
            </a:r>
          </a:p>
        </p:txBody>
      </p:sp>
      <p:graphicFrame>
        <p:nvGraphicFramePr>
          <p:cNvPr id="66708" name="Group 148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159248"/>
        </p:xfrm>
        <a:graphic>
          <a:graphicData uri="http://schemas.openxmlformats.org/drawingml/2006/table">
            <a:tbl>
              <a:tblPr/>
              <a:tblGrid>
                <a:gridCol w="449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00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44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řecký název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římský název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9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nejvyšší bůh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Zeus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Jupiter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583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manželka nejvyššího boha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Héra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Juno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56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bůh moře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Poseidon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Neptun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19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bohyně lovu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Artemis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Diana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9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bohyně krásy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Afrodita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Venuše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19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bohyně moudrosti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Athéna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Times New Roman" pitchFamily="18" charset="0"/>
                          <a:cs typeface="Arial" charset="0"/>
                        </a:rPr>
                        <a:t>Minerva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6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Pantheon v Římě</a:t>
            </a:r>
            <a:endParaRPr lang="cs-CZ" b="1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95400"/>
            <a:ext cx="4038600" cy="4800600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chrám všech bohů </a:t>
            </a:r>
          </a:p>
          <a:p>
            <a:pPr eaLnBrk="1" hangingPunct="1">
              <a:defRPr/>
            </a:pPr>
            <a:r>
              <a:rPr lang="cs-CZ" sz="2800" dirty="0" smtClean="0"/>
              <a:t>1. a 2. století n. l. </a:t>
            </a:r>
          </a:p>
          <a:p>
            <a:pPr eaLnBrk="1" hangingPunct="1">
              <a:defRPr/>
            </a:pPr>
            <a:r>
              <a:rPr lang="cs-CZ" sz="2800" dirty="0" smtClean="0"/>
              <a:t>symbolizoval jednotu všech bohů, jejich společnou existenci v říši</a:t>
            </a:r>
          </a:p>
          <a:p>
            <a:pPr eaLnBrk="1" hangingPunct="1">
              <a:defRPr/>
            </a:pPr>
            <a:r>
              <a:rPr lang="cs-CZ" sz="2800" dirty="0" smtClean="0"/>
              <a:t>Pantheon dosud stojí (chybí původní mramorové obložení)</a:t>
            </a:r>
          </a:p>
          <a:p>
            <a:pPr eaLnBrk="1" hangingPunct="1">
              <a:defRPr/>
            </a:pPr>
            <a:endParaRPr lang="cs-CZ" sz="2800" dirty="0" smtClean="0"/>
          </a:p>
        </p:txBody>
      </p:sp>
      <p:pic>
        <p:nvPicPr>
          <p:cNvPr id="8196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95800" y="1905000"/>
            <a:ext cx="4410075" cy="33337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Rectangle 7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381000"/>
            <a:ext cx="8229600" cy="838200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Pantheon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sz="quarter" idx="3"/>
          </p:nvPr>
        </p:nvSpPr>
        <p:spPr/>
        <p:txBody>
          <a:bodyPr>
            <a:normAutofit fontScale="85000" lnSpcReduction="20000"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800" dirty="0" smtClean="0"/>
              <a:t>hlavní část - kruhový půdorys s vysokou kopulí - kruhový otvor na vrcholu osvětluje vnitřní prostor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800" dirty="0" smtClean="0"/>
              <a:t>vnitřní průměr kopule 43 metrů</a:t>
            </a:r>
          </a:p>
          <a:p>
            <a:pPr eaLnBrk="1" hangingPunct="1">
              <a:defRPr/>
            </a:pPr>
            <a:endParaRPr lang="cs-CZ" sz="2800" dirty="0" smtClean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9221" name="Zástupný symbol pro obsah 4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752600"/>
            <a:ext cx="3200400" cy="2122488"/>
          </a:xfrm>
        </p:spPr>
      </p:pic>
      <p:pic>
        <p:nvPicPr>
          <p:cNvPr id="9222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06850" y="1752600"/>
            <a:ext cx="4922838" cy="3276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Judaismus = židovské náboženství </a:t>
            </a:r>
            <a:endParaRPr lang="cs-CZ" b="1" dirty="0" smtClean="0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81200"/>
            <a:ext cx="3619500" cy="4114800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b="1" dirty="0" smtClean="0"/>
              <a:t>V které oblasti judaismus vznikl?</a:t>
            </a:r>
          </a:p>
          <a:p>
            <a:pPr eaLnBrk="1" hangingPunct="1">
              <a:defRPr/>
            </a:pPr>
            <a:r>
              <a:rPr lang="cs-CZ" sz="2800" b="1" dirty="0" smtClean="0"/>
              <a:t>Čím se toto náboženství odlišovalo od ostatních?</a:t>
            </a:r>
          </a:p>
          <a:p>
            <a:pPr eaLnBrk="1" hangingPunct="1">
              <a:defRPr/>
            </a:pPr>
            <a:endParaRPr lang="cs-CZ" sz="2800" dirty="0" smtClean="0"/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172" y="2438400"/>
            <a:ext cx="5312837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nahoru 1"/>
          <p:cNvSpPr/>
          <p:nvPr/>
        </p:nvSpPr>
        <p:spPr>
          <a:xfrm rot="2773837">
            <a:off x="6742385" y="4579573"/>
            <a:ext cx="439240" cy="1906112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5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55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/>
              <a:t>Judaismus a křesťanství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/>
              <a:t>judaismus</a:t>
            </a:r>
            <a:endParaRPr lang="cs-CZ" smtClean="0"/>
          </a:p>
          <a:p>
            <a:pPr eaLnBrk="1" hangingPunct="1">
              <a:defRPr/>
            </a:pPr>
            <a:r>
              <a:rPr lang="cs-CZ" smtClean="0"/>
              <a:t>jeden bůh</a:t>
            </a:r>
          </a:p>
          <a:p>
            <a:pPr eaLnBrk="1" hangingPunct="1">
              <a:defRPr/>
            </a:pPr>
            <a:r>
              <a:rPr lang="cs-CZ" smtClean="0"/>
              <a:t>čekají na příchod Vykupitele – Mesiáše (nastolí novou říši, říši lásky, míru, spravedlnosti) 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/>
              <a:t>křesťanství</a:t>
            </a:r>
          </a:p>
          <a:p>
            <a:pPr eaLnBrk="1" hangingPunct="1">
              <a:defRPr/>
            </a:pPr>
            <a:r>
              <a:rPr lang="cs-CZ" smtClean="0"/>
              <a:t>jeden bůh</a:t>
            </a:r>
          </a:p>
          <a:p>
            <a:pPr eaLnBrk="1" hangingPunct="1">
              <a:defRPr/>
            </a:pPr>
            <a:r>
              <a:rPr lang="cs-CZ" smtClean="0"/>
              <a:t>Spasitelem je Ježíš, Boží syn</a:t>
            </a:r>
          </a:p>
          <a:p>
            <a:pPr eaLnBrk="1" hangingPunct="1">
              <a:defRPr/>
            </a:pPr>
            <a:endParaRPr lang="cs-CZ" smtClean="0"/>
          </a:p>
          <a:p>
            <a:pPr eaLnBrk="1" hangingPunct="1">
              <a:defRPr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8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/>
              <a:t>Ježíš</a:t>
            </a:r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271463" indent="-271463" eaLnBrk="1" hangingPunct="1">
              <a:defRPr/>
            </a:pPr>
            <a:r>
              <a:rPr lang="cs-CZ" sz="2800" smtClean="0"/>
              <a:t>narodil se v městě Betlémě v Palestině (římská provincie) </a:t>
            </a:r>
          </a:p>
          <a:p>
            <a:pPr marL="271463" indent="-271463" eaLnBrk="1" hangingPunct="1">
              <a:defRPr/>
            </a:pPr>
            <a:r>
              <a:rPr lang="cs-CZ" sz="2800" smtClean="0"/>
              <a:t>král Herodes</a:t>
            </a:r>
          </a:p>
          <a:p>
            <a:pPr marL="271463" indent="-271463" eaLnBrk="1" hangingPunct="1">
              <a:defRPr/>
            </a:pPr>
            <a:r>
              <a:rPr lang="cs-CZ" sz="2800" smtClean="0"/>
              <a:t>římský císař Augustus</a:t>
            </a:r>
          </a:p>
          <a:p>
            <a:pPr marL="271463" indent="-271463" eaLnBrk="1" hangingPunct="1">
              <a:defRPr/>
            </a:pPr>
            <a:endParaRPr lang="cs-CZ" sz="2800" smtClean="0"/>
          </a:p>
          <a:p>
            <a:pPr marL="271463" indent="-271463" eaLnBrk="1" hangingPunct="1">
              <a:buFont typeface="Wingdings" pitchFamily="2" charset="2"/>
              <a:buNone/>
              <a:defRPr/>
            </a:pPr>
            <a:r>
              <a:rPr lang="cs-CZ" sz="2400" b="1" smtClean="0"/>
              <a:t>Které svátky nám připomínají Ježíšovo narození?</a:t>
            </a:r>
            <a:endParaRPr lang="cs-CZ" sz="2400" smtClean="0"/>
          </a:p>
          <a:p>
            <a:pPr marL="271463" indent="-271463" eaLnBrk="1" hangingPunct="1">
              <a:defRPr/>
            </a:pPr>
            <a:endParaRPr lang="cs-CZ" sz="2800" smtClean="0"/>
          </a:p>
        </p:txBody>
      </p:sp>
      <p:pic>
        <p:nvPicPr>
          <p:cNvPr id="12292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3000" y="2633663"/>
            <a:ext cx="3429000" cy="28098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399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i="1" smtClean="0"/>
              <a:t>Stalo se v oněch dnech,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8229600" cy="5029200"/>
          </a:xfrm>
        </p:spPr>
        <p:txBody>
          <a:bodyPr/>
          <a:lstStyle/>
          <a:p>
            <a:pPr marL="0" indent="185738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i="1" dirty="0" smtClean="0"/>
              <a:t>že vyšlo nařízení od císaře Augusta, aby byl po celém světě proveden soupis lidu… Všichni se šli dát zapsat, každý do svého města. </a:t>
            </a:r>
          </a:p>
          <a:p>
            <a:pPr marL="0" indent="185738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i="1" dirty="0" smtClean="0"/>
              <a:t>Také Josef se vydal z Galileje, z města Nazareta, do Judska, do města Davidova, které se nazývá Betlém - poněvadž byl z domu a rodu Davidova - aby se dal zapsat s Marií, která mu byla zasnoubena a čekala dítě. </a:t>
            </a:r>
          </a:p>
          <a:p>
            <a:pPr marL="0" indent="185738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i="1" dirty="0" smtClean="0"/>
              <a:t>Když tam byli, naplnily se dny a přišla její hodina. I porodila svého prvorozeného syna, zavinula jej do plenek a položila do jeslí, protože se pro ně nenašlo místo pod střechou</a:t>
            </a:r>
            <a:r>
              <a:rPr lang="cs-CZ" sz="2800" dirty="0" smtClean="0"/>
              <a:t>.</a:t>
            </a:r>
          </a:p>
          <a:p>
            <a:pPr marL="0" indent="185738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dirty="0" smtClean="0"/>
              <a:t>(Lukáš 2, 1 - 7)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eaLnBrk="1" hangingPunct="1">
              <a:defRPr/>
            </a:pPr>
            <a:r>
              <a:rPr lang="cs-CZ" b="1" smtClean="0"/>
              <a:t>Ježíš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915400" cy="4525963"/>
          </a:xfrm>
        </p:spPr>
        <p:txBody>
          <a:bodyPr/>
          <a:lstStyle/>
          <a:p>
            <a:pPr marL="185738" indent="2587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dirty="0" smtClean="0"/>
              <a:t>Mládí prožil v Nazaretě na severu Palestiny. </a:t>
            </a:r>
          </a:p>
          <a:p>
            <a:pPr marL="185738" indent="2587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dirty="0" smtClean="0"/>
              <a:t>Když mu bylo asi 30 let, začal kázat o božím království. </a:t>
            </a:r>
          </a:p>
          <a:p>
            <a:pPr marL="185738" indent="2587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dirty="0" smtClean="0"/>
              <a:t>Kolem Ježíše se shromažďovali lidé, </a:t>
            </a:r>
            <a:r>
              <a:rPr lang="cs-CZ" sz="2800" dirty="0" smtClean="0"/>
              <a:t>nejblíže mu bylo </a:t>
            </a:r>
            <a:r>
              <a:rPr lang="cs-CZ" sz="2800" dirty="0" smtClean="0"/>
              <a:t>12 mužů, nazval je </a:t>
            </a:r>
            <a:r>
              <a:rPr lang="cs-CZ" sz="2800" b="1" dirty="0" smtClean="0"/>
              <a:t>apoštoly</a:t>
            </a:r>
            <a:r>
              <a:rPr lang="cs-CZ" sz="2800" dirty="0" smtClean="0"/>
              <a:t>. </a:t>
            </a:r>
          </a:p>
          <a:p>
            <a:pPr marL="185738" indent="2587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dirty="0" smtClean="0"/>
              <a:t>Mluvil o rovnosti mezi lidmi, kritizoval nespravedlnost. Pomáhal nejchudším. </a:t>
            </a:r>
          </a:p>
          <a:p>
            <a:pPr marL="185738" indent="2587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dirty="0" smtClean="0"/>
              <a:t>Často se modlil - jeho modlitba byla rozhovorem s Bohem, kterého oslovoval jako otce.</a:t>
            </a:r>
          </a:p>
          <a:p>
            <a:pPr marL="185738" indent="2587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800" dirty="0" smtClean="0"/>
          </a:p>
          <a:p>
            <a:pPr marL="185738" indent="2587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dirty="0" smtClean="0"/>
              <a:t>Ježíšovo učení se mnohým nelíbilo.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6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/>
              <a:t>Poslední večeře</a:t>
            </a:r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47800"/>
            <a:ext cx="3505200" cy="4648200"/>
          </a:xfrm>
        </p:spPr>
        <p:txBody>
          <a:bodyPr/>
          <a:lstStyle/>
          <a:p>
            <a:pPr marL="0" indent="185738" eaLnBrk="1" hangingPunct="1">
              <a:buFont typeface="Wingdings" pitchFamily="2" charset="2"/>
              <a:buNone/>
              <a:defRPr/>
            </a:pPr>
            <a:r>
              <a:rPr lang="cs-CZ" sz="2800" dirty="0" smtClean="0"/>
              <a:t>O Velikonocích přišel Ježíš do Jeruzaléma. Věděl, že nepřátelé se ho snaží zajmout a soudit.</a:t>
            </a:r>
          </a:p>
          <a:p>
            <a:pPr marL="0" indent="185738" eaLnBrk="1" hangingPunct="1">
              <a:buFont typeface="Wingdings" pitchFamily="2" charset="2"/>
              <a:buNone/>
              <a:defRPr/>
            </a:pPr>
            <a:r>
              <a:rPr lang="cs-CZ" sz="2800" dirty="0" smtClean="0"/>
              <a:t>S apoštoly se rozloučil při poslední večeři</a:t>
            </a:r>
            <a:r>
              <a:rPr lang="cs-CZ" sz="2800" dirty="0" smtClean="0"/>
              <a:t>. </a:t>
            </a:r>
          </a:p>
          <a:p>
            <a:pPr marL="0" indent="185738" eaLnBrk="1" hangingPunct="1">
              <a:buFont typeface="Wingdings" pitchFamily="2" charset="2"/>
              <a:buNone/>
              <a:defRPr/>
            </a:pPr>
            <a:r>
              <a:rPr lang="cs-CZ" sz="2800" dirty="0" smtClean="0"/>
              <a:t>Kdo je autorem obrazu?</a:t>
            </a:r>
            <a:endParaRPr lang="cs-CZ" sz="2800" dirty="0" smtClean="0"/>
          </a:p>
        </p:txBody>
      </p:sp>
      <p:pic>
        <p:nvPicPr>
          <p:cNvPr id="15364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57600" y="2057400"/>
            <a:ext cx="5043488" cy="266858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Ukřižování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mtClean="0"/>
              <a:t>Ježíš zajatý, obviněn ho z toho, že se prohlašuje za krále a Božího syna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/>
              <a:t>ukřižován na místě zvaném Golgota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/>
              <a:t>třetí den Ježíšův hrob prázdný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/>
              <a:t>křesťané věří, že Ježíš Kristus vstal z mrtvých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i="1" smtClean="0"/>
              <a:t>Kdy si připomínáme ukřižování Ježíše Krista?</a:t>
            </a:r>
            <a:r>
              <a:rPr lang="cs-CZ" smtClean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b="1" smtClean="0"/>
              <a:t>Křesťanství </a:t>
            </a:r>
            <a:r>
              <a:rPr lang="cs-CZ" sz="4000" smtClean="0"/>
              <a:t>- nové náboženství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Nové učení šířili po Ježíšově smrti jeho </a:t>
            </a:r>
            <a:r>
              <a:rPr lang="cs-CZ" dirty="0" smtClean="0"/>
              <a:t>žáci - apoštolové</a:t>
            </a: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Věřící vytvářeli </a:t>
            </a:r>
            <a:r>
              <a:rPr lang="cs-CZ" b="1" dirty="0" smtClean="0"/>
              <a:t>křesťanské obce</a:t>
            </a:r>
            <a:r>
              <a:rPr lang="cs-CZ" dirty="0" smtClean="0"/>
              <a:t> - v jejich čele biskupové </a:t>
            </a:r>
          </a:p>
          <a:p>
            <a:pPr eaLnBrk="1" hangingPunct="1">
              <a:defRPr/>
            </a:pPr>
            <a:r>
              <a:rPr lang="cs-CZ" dirty="0" smtClean="0"/>
              <a:t>o vznik římské obce se zasloužili dva z apoštolů - svatý </a:t>
            </a:r>
            <a:r>
              <a:rPr lang="cs-CZ" b="1" dirty="0" smtClean="0"/>
              <a:t>Petr</a:t>
            </a:r>
            <a:r>
              <a:rPr lang="cs-CZ" dirty="0" smtClean="0"/>
              <a:t> a svatý </a:t>
            </a:r>
            <a:r>
              <a:rPr lang="cs-CZ" b="1" dirty="0" smtClean="0"/>
              <a:t>Pavel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990600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Z dopisu svatého Pavla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i="1" smtClean="0"/>
              <a:t>„…Kdybych měl tak velkou víru, že bych hory přenášel, ale lásku bych neměl, nic nejsem… Láska je trpělivá, laskavá, nezávidí, láska se nevychloubá a není domýšlivá. Láska nejedná nečestně, nehledá svůj prospěch… Nemá radost ze špatnosti, ale vždy se raduje z pravdy. Ať se děje cokoliv, láska vydrží, láska věří, láska má naději, láska vytrvá. Láska nikdy nezahyne.“</a:t>
            </a:r>
            <a:r>
              <a:rPr lang="cs-CZ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b="1" smtClean="0"/>
              <a:t>Křesťanství </a:t>
            </a:r>
            <a:r>
              <a:rPr lang="cs-CZ" sz="4000" smtClean="0"/>
              <a:t>- nové náboženství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křesťanství dlouho zakázáno </a:t>
            </a:r>
          </a:p>
          <a:p>
            <a:pPr eaLnBrk="1" hangingPunct="1">
              <a:defRPr/>
            </a:pPr>
            <a:r>
              <a:rPr lang="cs-CZ" smtClean="0"/>
              <a:t>křesťané velmi krutě pronásledováni (byli ukřižováváni, upalováni, při hrách v cirku byli předhazováni šelmám) </a:t>
            </a:r>
          </a:p>
          <a:p>
            <a:pPr eaLnBrk="1" hangingPunct="1">
              <a:defRPr/>
            </a:pPr>
            <a:r>
              <a:rPr lang="cs-CZ" smtClean="0"/>
              <a:t>umučen i apoštol Petr, popraven byl Pavel (zakládali římskou křesťanskou obec)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2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6" presetClass="entr" presetSubtype="2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b="1" smtClean="0"/>
              <a:t>Křesťanství </a:t>
            </a:r>
            <a:r>
              <a:rPr lang="cs-CZ" sz="4000" smtClean="0"/>
              <a:t>- nové náboženství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2800" smtClean="0"/>
              <a:t> </a:t>
            </a:r>
            <a:r>
              <a:rPr lang="cs-CZ" sz="2800" b="1" smtClean="0"/>
              <a:t>Katakomby</a:t>
            </a:r>
            <a:r>
              <a:rPr lang="cs-CZ" sz="2800" smtClean="0"/>
              <a:t> </a:t>
            </a:r>
          </a:p>
          <a:p>
            <a:pPr eaLnBrk="1" hangingPunct="1">
              <a:defRPr/>
            </a:pPr>
            <a:r>
              <a:rPr lang="cs-CZ" sz="2800" smtClean="0"/>
              <a:t>podzemní chodby a místnosti</a:t>
            </a:r>
          </a:p>
          <a:p>
            <a:pPr eaLnBrk="1" hangingPunct="1">
              <a:defRPr/>
            </a:pPr>
            <a:r>
              <a:rPr lang="cs-CZ" sz="2800" smtClean="0"/>
              <a:t>tajné setkávání křesťanů, ve výklencích stěn pohřbívali mrtvé</a:t>
            </a:r>
          </a:p>
        </p:txBody>
      </p:sp>
      <p:pic>
        <p:nvPicPr>
          <p:cNvPr id="20484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57800" y="1524000"/>
            <a:ext cx="3429000" cy="50514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b="1" smtClean="0"/>
              <a:t>Křesťanství </a:t>
            </a:r>
            <a:r>
              <a:rPr lang="cs-CZ" sz="4000" smtClean="0"/>
              <a:t>- nové náboženství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od 4. st. po Kr. křesťanství povolené</a:t>
            </a:r>
          </a:p>
          <a:p>
            <a:pPr eaLnBrk="1" hangingPunct="1">
              <a:defRPr/>
            </a:pPr>
            <a:r>
              <a:rPr lang="cs-CZ" smtClean="0"/>
              <a:t>šířilo se do všech světadílů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/>
              <a:t>Bazilika sv. Petra v Římě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486400" y="1981200"/>
            <a:ext cx="3200400" cy="3741738"/>
          </a:xfrm>
        </p:spPr>
        <p:txBody>
          <a:bodyPr/>
          <a:lstStyle/>
          <a:p>
            <a:pPr eaLnBrk="1" hangingPunct="1">
              <a:defRPr/>
            </a:pPr>
            <a:endParaRPr lang="cs-CZ" sz="2800" smtClean="0"/>
          </a:p>
          <a:p>
            <a:pPr eaLnBrk="1" hangingPunct="1">
              <a:defRPr/>
            </a:pPr>
            <a:r>
              <a:rPr lang="cs-CZ" sz="2800" smtClean="0"/>
              <a:t>stavba ze 4. století, nový chrám v 16. st. </a:t>
            </a:r>
            <a:endParaRPr lang="cs-CZ" sz="2800" b="1" i="1" smtClean="0"/>
          </a:p>
          <a:p>
            <a:pPr eaLnBrk="1" hangingPunct="1">
              <a:defRPr/>
            </a:pPr>
            <a:r>
              <a:rPr lang="cs-CZ" sz="2800" smtClean="0"/>
              <a:t>v místech, kde byl Petr ukřižován</a:t>
            </a:r>
          </a:p>
        </p:txBody>
      </p:sp>
      <p:pic>
        <p:nvPicPr>
          <p:cNvPr id="23556" name="Zástupný symbol pro obsah 2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878013"/>
            <a:ext cx="4953000" cy="431641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5" name="Rectangle 11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b="1" smtClean="0"/>
              <a:t>Bazilika sv. Petra v Římě</a:t>
            </a:r>
          </a:p>
        </p:txBody>
      </p:sp>
      <p:sp>
        <p:nvSpPr>
          <p:cNvPr id="52236" name="Rectangle 12"/>
          <p:cNvSpPr>
            <a:spLocks noChangeArrowheads="1"/>
          </p:cNvSpPr>
          <p:nvPr/>
        </p:nvSpPr>
        <p:spPr bwMode="auto">
          <a:xfrm>
            <a:off x="6019800" y="1371600"/>
            <a:ext cx="2963863" cy="141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cs-CZ" sz="2800">
                <a:latin typeface="Arial" charset="0"/>
              </a:rPr>
              <a:t>délka 211,5 m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cs-CZ" sz="2800">
                <a:latin typeface="Arial" charset="0"/>
              </a:rPr>
              <a:t>60 tisíc lidí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cs-CZ" sz="2800">
                <a:latin typeface="Arial" charset="0"/>
              </a:rPr>
              <a:t>30 oltářů</a:t>
            </a:r>
            <a:r>
              <a:rPr lang="cs-CZ"/>
              <a:t> </a:t>
            </a:r>
          </a:p>
        </p:txBody>
      </p:sp>
      <p:sp>
        <p:nvSpPr>
          <p:cNvPr id="23556" name="Rectangle 13"/>
          <p:cNvSpPr>
            <a:spLocks noChangeArrowheads="1"/>
          </p:cNvSpPr>
          <p:nvPr/>
        </p:nvSpPr>
        <p:spPr bwMode="auto">
          <a:xfrm>
            <a:off x="5791200" y="1905000"/>
            <a:ext cx="2819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cs-CZ" sz="2800">
              <a:latin typeface="Arial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cs-CZ" sz="2800">
              <a:latin typeface="Arial" charset="0"/>
            </a:endParaRPr>
          </a:p>
        </p:txBody>
      </p:sp>
      <p:pic>
        <p:nvPicPr>
          <p:cNvPr id="24581" name="Zástupný symbol pro obsah 2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19400" y="2855913"/>
            <a:ext cx="5638800" cy="3621087"/>
          </a:xfrm>
        </p:spPr>
      </p:pic>
      <p:pic>
        <p:nvPicPr>
          <p:cNvPr id="24582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1219200"/>
            <a:ext cx="3663950" cy="26511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/>
      <p:bldP spid="522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762000"/>
          </a:xfrm>
        </p:spPr>
        <p:txBody>
          <a:bodyPr/>
          <a:lstStyle/>
          <a:p>
            <a:pPr eaLnBrk="1" hangingPunct="1">
              <a:defRPr/>
            </a:pPr>
            <a:r>
              <a:rPr lang="cs-CZ" b="1" smtClean="0"/>
              <a:t>Bazilika sv. Petra v Římě</a:t>
            </a:r>
          </a:p>
        </p:txBody>
      </p:sp>
      <p:sp>
        <p:nvSpPr>
          <p:cNvPr id="55305" name="Rectangle 9"/>
          <p:cNvSpPr>
            <a:spLocks noChangeArrowheads="1"/>
          </p:cNvSpPr>
          <p:nvPr/>
        </p:nvSpPr>
        <p:spPr bwMode="auto">
          <a:xfrm>
            <a:off x="5562600" y="1447800"/>
            <a:ext cx="3429000" cy="158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cs-CZ" sz="2000">
                <a:latin typeface="Arial" charset="0"/>
              </a:rPr>
              <a:t>vnitřní průměr kopule: 42 m</a:t>
            </a:r>
          </a:p>
          <a:p>
            <a:pPr marL="342900" indent="-342900">
              <a:spcBef>
                <a:spcPct val="20000"/>
              </a:spcBef>
            </a:pPr>
            <a:r>
              <a:rPr lang="cs-CZ" sz="2000">
                <a:latin typeface="Arial" charset="0"/>
              </a:rPr>
              <a:t>výška v kupoli: 136,57 m</a:t>
            </a:r>
          </a:p>
          <a:p>
            <a:pPr marL="342900" indent="-342900">
              <a:spcBef>
                <a:spcPct val="20000"/>
              </a:spcBef>
            </a:pPr>
            <a:r>
              <a:rPr lang="cs-CZ" sz="2000">
                <a:latin typeface="Arial" charset="0"/>
              </a:rPr>
              <a:t>kupole nad střechou 93 m</a:t>
            </a:r>
          </a:p>
          <a:p>
            <a:pPr marL="342900" indent="-342900">
              <a:spcBef>
                <a:spcPct val="20000"/>
              </a:spcBef>
            </a:pPr>
            <a:endParaRPr lang="cs-CZ" sz="2400">
              <a:latin typeface="Arial" charset="0"/>
            </a:endParaRPr>
          </a:p>
        </p:txBody>
      </p:sp>
      <p:pic>
        <p:nvPicPr>
          <p:cNvPr id="25604" name="Zástupný symbol pro obsah 2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78400" y="4038600"/>
            <a:ext cx="3962400" cy="2641600"/>
          </a:xfrm>
        </p:spPr>
      </p:pic>
      <p:pic>
        <p:nvPicPr>
          <p:cNvPr id="2560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1219200"/>
            <a:ext cx="5334000" cy="40005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5530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Bazilika sv. Petra v Římě</a:t>
            </a:r>
          </a:p>
        </p:txBody>
      </p:sp>
      <p:pic>
        <p:nvPicPr>
          <p:cNvPr id="27651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1143000"/>
            <a:ext cx="7162800" cy="53721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7" name="Rectangle 13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381000"/>
            <a:ext cx="8229600" cy="990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3100" b="1" dirty="0">
                <a:latin typeface="Arial" charset="0"/>
              </a:rPr>
              <a:t>Ve kterém státě můžeš navštívit tuto baziliku</a:t>
            </a:r>
            <a:r>
              <a:rPr lang="cs-CZ" sz="3100" b="1" dirty="0" smtClean="0">
                <a:latin typeface="Arial" charset="0"/>
              </a:rPr>
              <a:t>?</a:t>
            </a:r>
            <a:endParaRPr lang="cs-CZ" b="1" dirty="0" smtClean="0"/>
          </a:p>
        </p:txBody>
      </p:sp>
      <p:sp>
        <p:nvSpPr>
          <p:cNvPr id="26628" name="Obdélník 1"/>
          <p:cNvSpPr>
            <a:spLocks noChangeArrowheads="1"/>
          </p:cNvSpPr>
          <p:nvPr/>
        </p:nvSpPr>
        <p:spPr bwMode="auto">
          <a:xfrm rot="10800000" flipV="1">
            <a:off x="1981200" y="6408738"/>
            <a:ext cx="5562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b="1">
                <a:hlinkClick r:id="rId3"/>
              </a:rPr>
              <a:t>http://cs.wikipedia.org/wiki/Vatik%C3%A1n</a:t>
            </a:r>
            <a:endParaRPr lang="cs-CZ" b="1"/>
          </a:p>
        </p:txBody>
      </p:sp>
      <p:pic>
        <p:nvPicPr>
          <p:cNvPr id="26629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1447800"/>
            <a:ext cx="8526463" cy="4114800"/>
          </a:xfrm>
        </p:spPr>
      </p:pic>
      <p:sp>
        <p:nvSpPr>
          <p:cNvPr id="2" name="Obdélník 1"/>
          <p:cNvSpPr/>
          <p:nvPr/>
        </p:nvSpPr>
        <p:spPr>
          <a:xfrm>
            <a:off x="2057400" y="5854700"/>
            <a:ext cx="54864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000" b="1" dirty="0"/>
              <a:t>Více o Vatikánu například: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Bible</a:t>
            </a:r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752600"/>
            <a:ext cx="8229600" cy="1758950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nejčtenější kniha světa</a:t>
            </a:r>
          </a:p>
          <a:p>
            <a:pPr eaLnBrk="1" hangingPunct="1">
              <a:defRPr/>
            </a:pPr>
            <a:r>
              <a:rPr lang="cs-CZ" sz="2800" dirty="0" smtClean="0"/>
              <a:t>kniha dvou velkých světových náboženství </a:t>
            </a:r>
          </a:p>
        </p:txBody>
      </p:sp>
      <p:sp>
        <p:nvSpPr>
          <p:cNvPr id="86023" name="AutoShape 7"/>
          <p:cNvSpPr>
            <a:spLocks noGrp="1" noChangeArrowheads="1"/>
          </p:cNvSpPr>
          <p:nvPr>
            <p:ph sz="half" idx="2"/>
          </p:nvPr>
        </p:nvSpPr>
        <p:spPr>
          <a:xfrm>
            <a:off x="457200" y="4038600"/>
            <a:ext cx="3959225" cy="1800225"/>
          </a:xfrm>
          <a:prstGeom prst="cube">
            <a:avLst>
              <a:gd name="adj" fmla="val 55653"/>
            </a:avLst>
          </a:prstGeom>
          <a:solidFill>
            <a:srgbClr val="FF99CC"/>
          </a:solidFill>
          <a:ln cap="flat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Starý zákon</a:t>
            </a:r>
          </a:p>
        </p:txBody>
      </p:sp>
      <p:sp>
        <p:nvSpPr>
          <p:cNvPr id="86024" name="Oval 8"/>
          <p:cNvSpPr>
            <a:spLocks noChangeArrowheads="1"/>
          </p:cNvSpPr>
          <p:nvPr/>
        </p:nvSpPr>
        <p:spPr bwMode="auto">
          <a:xfrm>
            <a:off x="1143000" y="4191000"/>
            <a:ext cx="2743200" cy="533400"/>
          </a:xfrm>
          <a:prstGeom prst="ellipse">
            <a:avLst/>
          </a:prstGeom>
          <a:solidFill>
            <a:schemeClr val="bg2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</a:pPr>
            <a:r>
              <a:rPr lang="cs-CZ" sz="2800">
                <a:latin typeface="Arial" charset="0"/>
              </a:rPr>
              <a:t>judaismus-židé</a:t>
            </a:r>
          </a:p>
        </p:txBody>
      </p:sp>
      <p:sp>
        <p:nvSpPr>
          <p:cNvPr id="86025" name="AutoShape 9"/>
          <p:cNvSpPr>
            <a:spLocks noChangeArrowheads="1"/>
          </p:cNvSpPr>
          <p:nvPr/>
        </p:nvSpPr>
        <p:spPr bwMode="auto">
          <a:xfrm>
            <a:off x="4800600" y="3657600"/>
            <a:ext cx="3959225" cy="1800225"/>
          </a:xfrm>
          <a:prstGeom prst="cube">
            <a:avLst>
              <a:gd name="adj" fmla="val 55468"/>
            </a:avLst>
          </a:prstGeom>
          <a:solidFill>
            <a:srgbClr val="FF99CC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r>
              <a:rPr lang="cs-CZ" sz="2400" b="1">
                <a:effectLst>
                  <a:outerShdw blurRad="38100" dist="38100" dir="2700000" algn="tl">
                    <a:srgbClr val="000000"/>
                  </a:outerShdw>
                </a:effectLst>
              </a:rPr>
              <a:t>Starý zákon</a:t>
            </a:r>
          </a:p>
        </p:txBody>
      </p:sp>
      <p:sp>
        <p:nvSpPr>
          <p:cNvPr id="86026" name="AutoShape 10"/>
          <p:cNvSpPr>
            <a:spLocks noChangeArrowheads="1"/>
          </p:cNvSpPr>
          <p:nvPr/>
        </p:nvSpPr>
        <p:spPr bwMode="auto">
          <a:xfrm>
            <a:off x="4800600" y="2971800"/>
            <a:ext cx="3733800" cy="1676400"/>
          </a:xfrm>
          <a:prstGeom prst="cube">
            <a:avLst>
              <a:gd name="adj" fmla="val 51704"/>
            </a:avLst>
          </a:prstGeom>
          <a:solidFill>
            <a:srgbClr val="FF3399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r>
              <a:rPr lang="cs-CZ" sz="2400" b="1">
                <a:effectLst>
                  <a:outerShdw blurRad="38100" dist="38100" dir="2700000" algn="tl">
                    <a:srgbClr val="000000"/>
                  </a:outerShdw>
                </a:effectLst>
              </a:rPr>
              <a:t>Nový zákon</a:t>
            </a:r>
          </a:p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r>
              <a:rPr lang="cs-CZ" sz="2000" b="1">
                <a:effectLst>
                  <a:outerShdw blurRad="38100" dist="38100" dir="2700000" algn="tl">
                    <a:srgbClr val="000000"/>
                  </a:outerShdw>
                </a:effectLst>
              </a:rPr>
              <a:t>od narození Ježíše</a:t>
            </a:r>
          </a:p>
        </p:txBody>
      </p:sp>
      <p:sp>
        <p:nvSpPr>
          <p:cNvPr id="86027" name="Oval 11"/>
          <p:cNvSpPr>
            <a:spLocks noChangeArrowheads="1"/>
          </p:cNvSpPr>
          <p:nvPr/>
        </p:nvSpPr>
        <p:spPr bwMode="auto">
          <a:xfrm>
            <a:off x="5562600" y="3124200"/>
            <a:ext cx="1981200" cy="533400"/>
          </a:xfrm>
          <a:prstGeom prst="ellipse">
            <a:avLst/>
          </a:prstGeom>
          <a:solidFill>
            <a:schemeClr val="bg2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</a:pPr>
            <a:r>
              <a:rPr lang="cs-CZ" sz="2800">
                <a:latin typeface="Arial" charset="0"/>
              </a:rPr>
              <a:t>křesťanství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6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6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6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6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86023" grpId="0" animBg="1"/>
      <p:bldP spid="86024" grpId="0" animBg="1"/>
      <p:bldP spid="86025" grpId="0" animBg="1"/>
      <p:bldP spid="86026" grpId="0" animBg="1"/>
      <p:bldP spid="8602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414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smtClean="0"/>
              <a:t>Ze Starého zákona, kniha Tobiáš:</a:t>
            </a:r>
            <a:endParaRPr lang="cs-CZ" sz="4000" i="1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4648200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i="1" smtClean="0"/>
              <a:t>Jednej spravedlivě po všechny dny svého života. </a:t>
            </a:r>
          </a:p>
          <a:p>
            <a:pPr eaLnBrk="1" hangingPunct="1">
              <a:defRPr/>
            </a:pPr>
            <a:r>
              <a:rPr lang="cs-CZ" sz="2800" i="1" smtClean="0"/>
              <a:t>Neodvracej svou tvář od žádného chudáka. </a:t>
            </a:r>
          </a:p>
          <a:p>
            <a:pPr eaLnBrk="1" hangingPunct="1">
              <a:defRPr/>
            </a:pPr>
            <a:r>
              <a:rPr lang="cs-CZ" sz="2800" i="1" smtClean="0"/>
              <a:t>Měj se na pozoru při všech svých činech a buď ukázněný ve všem svém chování. </a:t>
            </a:r>
          </a:p>
          <a:p>
            <a:pPr eaLnBrk="1" hangingPunct="1">
              <a:defRPr/>
            </a:pPr>
            <a:r>
              <a:rPr lang="cs-CZ" sz="2800" i="1" smtClean="0"/>
              <a:t>Co sám nenávidíš, nikomu nečiň. </a:t>
            </a:r>
          </a:p>
          <a:p>
            <a:pPr eaLnBrk="1" hangingPunct="1">
              <a:defRPr/>
            </a:pPr>
            <a:r>
              <a:rPr lang="cs-CZ" sz="2800" i="1" smtClean="0"/>
              <a:t>Vším, čeho máš přebytek, prokazuj milosrdenství. </a:t>
            </a:r>
          </a:p>
          <a:p>
            <a:pPr eaLnBrk="1" hangingPunct="1">
              <a:defRPr/>
            </a:pPr>
            <a:r>
              <a:rPr lang="cs-CZ" sz="2800" i="1" smtClean="0"/>
              <a:t>Vyžádej si radu u každého rozumného člověka a žádnou užitečnou radou nepohrdej.</a:t>
            </a:r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762000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Z Bible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610600" cy="5211763"/>
          </a:xfrm>
        </p:spPr>
        <p:txBody>
          <a:bodyPr/>
          <a:lstStyle/>
          <a:p>
            <a:pPr marL="444500" indent="0" eaLnBrk="1" hangingPunct="1">
              <a:buFont typeface="Wingdings" pitchFamily="2" charset="2"/>
              <a:buNone/>
              <a:defRPr/>
            </a:pPr>
            <a:r>
              <a:rPr lang="cs-CZ" sz="3600" b="1" i="1" smtClean="0"/>
              <a:t>Kdo jinému jámu kopá, sám do ní padá. (Př 26)</a:t>
            </a:r>
          </a:p>
          <a:p>
            <a:pPr marL="444500" indent="0" eaLnBrk="1" hangingPunct="1">
              <a:buFont typeface="Wingdings" pitchFamily="2" charset="2"/>
              <a:buNone/>
              <a:defRPr/>
            </a:pPr>
            <a:r>
              <a:rPr lang="cs-CZ" sz="3600" b="1" i="1" smtClean="0"/>
              <a:t>Byl pilný jako mravenec. (Př 13, 23)</a:t>
            </a:r>
          </a:p>
          <a:p>
            <a:pPr marL="444500" indent="0" eaLnBrk="1" hangingPunct="1">
              <a:buFont typeface="Wingdings" pitchFamily="2" charset="2"/>
              <a:buNone/>
              <a:defRPr/>
            </a:pPr>
            <a:r>
              <a:rPr lang="cs-CZ" sz="3600" b="1" i="1" smtClean="0"/>
              <a:t>Pýcha předchází pád. (Př 16, 48)</a:t>
            </a:r>
          </a:p>
          <a:p>
            <a:pPr marL="444500" indent="0" eaLnBrk="1" hangingPunct="1">
              <a:buFont typeface="Wingdings" pitchFamily="2" charset="2"/>
              <a:buNone/>
              <a:defRPr/>
            </a:pPr>
            <a:r>
              <a:rPr lang="cs-CZ" sz="3600" b="1" i="1" smtClean="0"/>
              <a:t>Nejen chlebem živ je člověk. (Mt 4, 1-4)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70000" contrast="-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609600"/>
          </a:xfrm>
        </p:spPr>
        <p:txBody>
          <a:bodyPr/>
          <a:lstStyle/>
          <a:p>
            <a:pPr eaLnBrk="1" hangingPunct="1"/>
            <a:r>
              <a:rPr lang="cs-CZ" sz="4000" smtClean="0"/>
              <a:t>Náboženství v římské říši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dirty="0" smtClean="0"/>
              <a:t>Na území římské říše žilo mnoho národů, </a:t>
            </a:r>
            <a:r>
              <a:rPr lang="cs-CZ" sz="2400" dirty="0" smtClean="0"/>
              <a:t>vyznávaly </a:t>
            </a:r>
            <a:r>
              <a:rPr lang="cs-CZ" sz="2400" u="sng" dirty="0" smtClean="0"/>
              <a:t>různá náboženství</a:t>
            </a:r>
            <a:r>
              <a:rPr lang="cs-CZ" sz="2400" dirty="0" smtClean="0"/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dirty="0" smtClean="0"/>
              <a:t>Judaismus a křesťanství se od ostatních odlišují vírou v jednoho Boha.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dirty="0" smtClean="0"/>
              <a:t>Zakladatelem </a:t>
            </a:r>
            <a:r>
              <a:rPr lang="cs-CZ" sz="2400" u="sng" dirty="0" smtClean="0"/>
              <a:t>křesťanství</a:t>
            </a:r>
            <a:r>
              <a:rPr lang="cs-CZ" sz="2400" dirty="0" smtClean="0"/>
              <a:t> je </a:t>
            </a:r>
            <a:r>
              <a:rPr lang="cs-CZ" sz="2400" u="sng" dirty="0" smtClean="0"/>
              <a:t>Ježíš Kristus</a:t>
            </a:r>
            <a:r>
              <a:rPr lang="cs-CZ" sz="2400" dirty="0" smtClean="0"/>
              <a:t>. Jeho narození si připomínáme o Vánocích, jeho ukřižování a vzkříšení o Velikonocích. 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dirty="0" smtClean="0"/>
              <a:t>Křesťané nejdříve pronásledováni (do 4. st.)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dirty="0" smtClean="0"/>
              <a:t>Křesťanství se šířilo do celé římské říše a později do dalších zemí. </a:t>
            </a:r>
            <a:endParaRPr lang="cs-CZ" sz="2400" b="1" dirty="0" smtClean="0"/>
          </a:p>
          <a:p>
            <a:pPr eaLnBrk="1" hangingPunct="1">
              <a:lnSpc>
                <a:spcPct val="90000"/>
              </a:lnSpc>
            </a:pPr>
            <a:r>
              <a:rPr lang="cs-CZ" sz="2400" u="sng" dirty="0" smtClean="0"/>
              <a:t>Křesťanské myšlenky ovlivňují společnost dodnes</a:t>
            </a:r>
            <a:r>
              <a:rPr lang="cs-CZ" sz="2400" b="1" dirty="0" smtClean="0"/>
              <a:t>.</a:t>
            </a:r>
            <a:r>
              <a:rPr lang="cs-CZ" sz="2400" dirty="0" smtClean="0"/>
              <a:t>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 bright="70000" contrast="-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 Vatikánu - video</a:t>
            </a:r>
          </a:p>
        </p:txBody>
      </p:sp>
      <p:sp>
        <p:nvSpPr>
          <p:cNvPr id="317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hlinkClick r:id="rId4"/>
              </a:rPr>
              <a:t>http://www.youtube.com/watch?v=bTV8XoDCwsw</a:t>
            </a:r>
            <a:endParaRPr lang="cs-CZ" smtClean="0"/>
          </a:p>
          <a:p>
            <a:r>
              <a:rPr lang="cs-CZ" smtClean="0">
                <a:hlinkClick r:id="rId5"/>
              </a:rPr>
              <a:t>http://www.youtube.com/watch?v=3xJ6JAwMQuw&amp;feature=related</a:t>
            </a:r>
            <a:endParaRPr lang="cs-CZ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 bright="70000" contrast="-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029200"/>
          </a:xfrm>
        </p:spPr>
        <p:txBody>
          <a:bodyPr>
            <a:normAutofit fontScale="40000" lnSpcReduction="20000"/>
          </a:bodyPr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dirty="0" smtClean="0">
                <a:hlinkClick r:id="rId4"/>
              </a:rPr>
              <a:t>http://www.youtube.com/watch?v=bTV8XoDCwsw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 smtClean="0">
                <a:hlinkClick r:id="rId5"/>
              </a:rPr>
              <a:t>http://www.youtube.com/watch?v=3xJ6JAwMQuw&amp;feature=related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http://rimska-rise.navajo.cz/rimska-rise.png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http://t3.gstatic.com/images?q=tbn:ANd9GcRolmPfmk-bXzgVciosF3duHGpv7QBqbXfpO5lvBNv6Llsfh380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http://t3.gstatic.com/images?q=tbn:ANd9GcQwVP0cWX-kBwWYGqIE-agHt24QFk_N1Y3i9pUY88-Ed7lD8TF8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www.google.cz/imgres?imgurl=http://www.apartments-rome.com/best/images/pantheon1.jpg&amp;imgrefurl=http://svetobeznik.webgarden.cz/pantheon&amp;usg=__6eiaFHcDVo1Tak3tlpeiQotTIa0=&amp;h=321&amp;w=480&amp;sz=27&amp;hl=cs&amp;start=0&amp;zoom=1&amp;tbnid=J7vMvE13mgs9eM:&amp;tbnh=138&amp;tbnw=197&amp;ei=bKjvTaD5Mo-f-QbBp5HxBw&amp;prev=/search%3Fq%3Dpantheon%26hl%3Dcs%26sa%3DX%26biw%3D1399%26bih%3D790%26tbm%3Disch%26prmd%3Divns&amp;itbs=1&amp;iact=rc&amp;dur=345&amp;page=1&amp;ndsp=27&amp;ved=1t:429,r:2,s:0&amp;tx=115&amp;ty=59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http://www.zskomtu.cz/fotoarchiv/skol_akce/2003/03betlem/jesle.gif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http://nd01.jxs.cz/460/429/9415353464_5987781_o2.jpg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http://umlaufoviny.com/www/nabozenstvi/kulty/archiv/katakomby/img_1.jpg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http://www.papercraft.sk/Shops/9527/XSL/img/galerie/564fsw%20Petersdom.jpg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http://www.profimedia.cz/fotografie/bazilika-svateho-petra-rim-italie/profimedia-0010480069.jpg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http://thumbs.dreamstime.com/thumb_484/126797554376N4lh.jpg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http://thumbs.dreamstime.com/thumb_525/1280213573Q7sTXs.jpg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http://www.ck-apollon.cz/photos/1/orig/c/h/r/chram-sv.-petra.jpg</a:t>
            </a: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www.cornis.cz/obj/obsah_fck/EUROVIKENDY/eurovikend_v_rime/svaty_petr_rim_600.jpg</a:t>
            </a:r>
            <a:endParaRPr lang="cs-CZ" dirty="0" smtClean="0"/>
          </a:p>
          <a:p>
            <a:pPr marL="0" indent="0">
              <a:buNone/>
              <a:defRPr/>
            </a:pPr>
            <a:r>
              <a:rPr lang="cs-CZ"/>
              <a:t>http://upload.wikimedia.org/wikipedia/commons/thumb/2/2f/Model_Vatican_2.jpg/300px-Model_Vatican_2.jpg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b="1" dirty="0" smtClean="0">
                <a:hlinkClick r:id="rId7"/>
              </a:rPr>
              <a:t>http://cs.wikipedia.org/wiki/Vatik%C3%A1n</a:t>
            </a:r>
            <a:endParaRPr lang="cs-CZ" b="1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ura">
  <a:themeElements>
    <a:clrScheme name="Textura 10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CC99FF"/>
      </a:hlink>
      <a:folHlink>
        <a:srgbClr val="FFCC00"/>
      </a:folHlink>
    </a:clrScheme>
    <a:fontScheme name="Textur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a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9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9933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10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CC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3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9933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14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CC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ixel 12">
    <a:dk1>
      <a:srgbClr val="000000"/>
    </a:dk1>
    <a:lt1>
      <a:srgbClr val="FFFFFF"/>
    </a:lt1>
    <a:dk2>
      <a:srgbClr val="000000"/>
    </a:dk2>
    <a:lt2>
      <a:srgbClr val="00007D"/>
    </a:lt2>
    <a:accent1>
      <a:srgbClr val="9999FF"/>
    </a:accent1>
    <a:accent2>
      <a:srgbClr val="9999CC"/>
    </a:accent2>
    <a:accent3>
      <a:srgbClr val="FFFFFF"/>
    </a:accent3>
    <a:accent4>
      <a:srgbClr val="000000"/>
    </a:accent4>
    <a:accent5>
      <a:srgbClr val="CACAFF"/>
    </a:accent5>
    <a:accent6>
      <a:srgbClr val="8A8AB9"/>
    </a:accent6>
    <a:hlink>
      <a:srgbClr val="666699"/>
    </a:hlink>
    <a:folHlink>
      <a:srgbClr val="CCCCE6"/>
    </a:folHlink>
  </a:clrScheme>
</a:themeOverride>
</file>

<file path=ppt/theme/themeOverride2.xml><?xml version="1.0" encoding="utf-8"?>
<a:themeOverride xmlns:a="http://schemas.openxmlformats.org/drawingml/2006/main">
  <a:clrScheme name="Pixel 12">
    <a:dk1>
      <a:srgbClr val="000000"/>
    </a:dk1>
    <a:lt1>
      <a:srgbClr val="FFFFFF"/>
    </a:lt1>
    <a:dk2>
      <a:srgbClr val="000000"/>
    </a:dk2>
    <a:lt2>
      <a:srgbClr val="00007D"/>
    </a:lt2>
    <a:accent1>
      <a:srgbClr val="9999FF"/>
    </a:accent1>
    <a:accent2>
      <a:srgbClr val="9999CC"/>
    </a:accent2>
    <a:accent3>
      <a:srgbClr val="FFFFFF"/>
    </a:accent3>
    <a:accent4>
      <a:srgbClr val="000000"/>
    </a:accent4>
    <a:accent5>
      <a:srgbClr val="CACAFF"/>
    </a:accent5>
    <a:accent6>
      <a:srgbClr val="8A8AB9"/>
    </a:accent6>
    <a:hlink>
      <a:srgbClr val="666699"/>
    </a:hlink>
    <a:folHlink>
      <a:srgbClr val="CCCCE6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666</TotalTime>
  <Words>740</Words>
  <Application>Microsoft Office PowerPoint</Application>
  <PresentationFormat>Předvádění na obrazovce (4:3)</PresentationFormat>
  <Paragraphs>186</Paragraphs>
  <Slides>28</Slides>
  <Notes>13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28</vt:i4>
      </vt:variant>
    </vt:vector>
  </HeadingPairs>
  <TitlesOfParts>
    <vt:vector size="35" baseType="lpstr">
      <vt:lpstr>Arial</vt:lpstr>
      <vt:lpstr>Arial Black</vt:lpstr>
      <vt:lpstr>Tahoma</vt:lpstr>
      <vt:lpstr>Times New Roman</vt:lpstr>
      <vt:lpstr>Wingdings</vt:lpstr>
      <vt:lpstr>Textura</vt:lpstr>
      <vt:lpstr>Pixel</vt:lpstr>
      <vt:lpstr>Počátky křesťanství. Bible.</vt:lpstr>
      <vt:lpstr>Římská říše v době císařství</vt:lpstr>
      <vt:lpstr>Řečtí a římští bohové</vt:lpstr>
      <vt:lpstr>Pantheon v Římě</vt:lpstr>
      <vt:lpstr>Pantheon</vt:lpstr>
      <vt:lpstr>Judaismus = židovské náboženství </vt:lpstr>
      <vt:lpstr>Judaismus a křesťanství</vt:lpstr>
      <vt:lpstr>Ježíš</vt:lpstr>
      <vt:lpstr>Stalo se v oněch dnech,</vt:lpstr>
      <vt:lpstr>Ježíš</vt:lpstr>
      <vt:lpstr>Poslední večeře</vt:lpstr>
      <vt:lpstr>Ukřižování</vt:lpstr>
      <vt:lpstr>Křesťanství - nové náboženství</vt:lpstr>
      <vt:lpstr>Z dopisu svatého Pavla</vt:lpstr>
      <vt:lpstr>Křesťanství - nové náboženství</vt:lpstr>
      <vt:lpstr>Křesťanství - nové náboženství</vt:lpstr>
      <vt:lpstr>Křesťanství - nové náboženství</vt:lpstr>
      <vt:lpstr>Bazilika sv. Petra v Římě</vt:lpstr>
      <vt:lpstr>Bazilika sv. Petra v Římě</vt:lpstr>
      <vt:lpstr>Bazilika sv. Petra v Římě</vt:lpstr>
      <vt:lpstr>Bazilika sv. Petra v Římě</vt:lpstr>
      <vt:lpstr>Ve kterém státě můžeš navštívit tuto baziliku?</vt:lpstr>
      <vt:lpstr>Bible</vt:lpstr>
      <vt:lpstr>Ze Starého zákona, kniha Tobiáš:</vt:lpstr>
      <vt:lpstr>Z Bible</vt:lpstr>
      <vt:lpstr>Náboženství v římské říši</vt:lpstr>
      <vt:lpstr>O Vatikánu - video</vt:lpstr>
      <vt:lpstr>Zdroje: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Strnadová Lenka</dc:creator>
  <cp:lastModifiedBy>Strnadová Lenka</cp:lastModifiedBy>
  <cp:revision>47</cp:revision>
  <cp:lastPrinted>1601-01-01T00:00:00Z</cp:lastPrinted>
  <dcterms:created xsi:type="dcterms:W3CDTF">1601-01-01T00:00:00Z</dcterms:created>
  <dcterms:modified xsi:type="dcterms:W3CDTF">2020-10-23T13:07:22Z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