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7" r:id="rId10"/>
    <p:sldId id="268" r:id="rId11"/>
    <p:sldId id="269" r:id="rId12"/>
    <p:sldId id="270" r:id="rId13"/>
    <p:sldId id="271" r:id="rId14"/>
    <p:sldId id="274" r:id="rId15"/>
    <p:sldId id="27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0FD38-741D-457B-87C6-49B912BAC08B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488BCB-59F6-41EB-B8BE-43E3A28822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88BCB-59F6-41EB-B8BE-43E3A2882230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5933B-B35F-460C-BA12-BE810ECA8EB9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9A36E-205B-44FE-B21A-82552E460D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Cestovní ruch </a:t>
            </a:r>
            <a:r>
              <a:rPr lang="cs-CZ" smtClean="0"/>
              <a:t>Česká republika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významnou složkou ekonomiky České republiky (5 – 10% HDP), </a:t>
            </a:r>
            <a:r>
              <a:rPr lang="cs-CZ" dirty="0" smtClean="0"/>
              <a:t>významný zaměstnavatel</a:t>
            </a:r>
            <a:endParaRPr lang="cs-CZ" dirty="0" smtClean="0"/>
          </a:p>
          <a:p>
            <a:r>
              <a:rPr lang="cs-CZ" dirty="0" smtClean="0"/>
              <a:t>Rozdělujeme jej na cestovní ruch domácí a zahraniční, dále též na aktivní a pasivní</a:t>
            </a:r>
          </a:p>
          <a:p>
            <a:r>
              <a:rPr lang="cs-CZ" dirty="0" smtClean="0"/>
              <a:t>Česko nabízí všechny cíle cestovního ruchu kromě moře (příroda, památky, kultura, sport, rehabilitace)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image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85728"/>
            <a:ext cx="9144000" cy="6143668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6572264" y="6500834"/>
            <a:ext cx="25717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 : www.</a:t>
            </a:r>
            <a:r>
              <a:rPr lang="cs-CZ" dirty="0" err="1" smtClean="0"/>
              <a:t>czso.cz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428604"/>
            <a:ext cx="892971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Lákadlem jsou památky zapsané v seznamu  UNESCO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Rozdělujeme je na památky kulturní a přírodní, tzv. biosférické oblasti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Kulturní památky : Praha, Kutná Hora, Český   Krumlov, </a:t>
            </a:r>
            <a:r>
              <a:rPr lang="cs-CZ" sz="3200" dirty="0" err="1" smtClean="0"/>
              <a:t>Holašovice</a:t>
            </a:r>
            <a:r>
              <a:rPr lang="cs-CZ" sz="3200" dirty="0" smtClean="0"/>
              <a:t>, Telč, Třebíč, Zelená hora u Žďáru n. S.,Brno, Lednicko-valtický areál, Kroměříž, Olomouc a Litomyšl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Většinou není chráněno celé město,ale pouze vybrané objekty, př. Brno vila </a:t>
            </a:r>
            <a:r>
              <a:rPr lang="cs-CZ" sz="3200" dirty="0" err="1" smtClean="0"/>
              <a:t>Tugendhat</a:t>
            </a:r>
            <a:endParaRPr lang="cs-CZ" sz="3200" dirty="0" smtClean="0"/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Biosférické oblasti :  Krkonoše, Šumava, Třeboňsko, </a:t>
            </a:r>
            <a:r>
              <a:rPr lang="cs-CZ" sz="3200" dirty="0" err="1" smtClean="0"/>
              <a:t>Křivoklátsko</a:t>
            </a:r>
            <a:r>
              <a:rPr lang="cs-CZ" sz="3200" dirty="0" smtClean="0"/>
              <a:t>, Pálava a Bílé Karpaty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unes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2984"/>
            <a:ext cx="9144000" cy="5715016"/>
          </a:xfrm>
          <a:prstGeom prst="rect">
            <a:avLst/>
          </a:prstGeo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2844" y="0"/>
            <a:ext cx="8543956" cy="928670"/>
          </a:xfrm>
        </p:spPr>
        <p:txBody>
          <a:bodyPr>
            <a:normAutofit/>
          </a:bodyPr>
          <a:lstStyle/>
          <a:p>
            <a:pPr algn="r"/>
            <a:r>
              <a:rPr lang="cs-CZ" sz="2800" dirty="0" smtClean="0"/>
              <a:t>Přehled kulturních a přírodních památek České republiky</a:t>
            </a:r>
            <a:br>
              <a:rPr lang="cs-CZ" sz="2800" dirty="0" smtClean="0"/>
            </a:br>
            <a:r>
              <a:rPr lang="cs-CZ" sz="1000" dirty="0" smtClean="0"/>
              <a:t>zdroj www.</a:t>
            </a:r>
            <a:r>
              <a:rPr lang="cs-CZ" sz="1000" dirty="0" err="1" smtClean="0"/>
              <a:t>tourism.cz</a:t>
            </a:r>
            <a:r>
              <a:rPr lang="cs-CZ" sz="1000" dirty="0" smtClean="0"/>
              <a:t> 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Brno,Tugenhad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224618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6143644"/>
            <a:ext cx="8229600" cy="714356"/>
          </a:xfrm>
        </p:spPr>
        <p:txBody>
          <a:bodyPr>
            <a:noAutofit/>
          </a:bodyPr>
          <a:lstStyle/>
          <a:p>
            <a:r>
              <a:rPr lang="cs-CZ" sz="2000" dirty="0" smtClean="0"/>
              <a:t>Brno – vila </a:t>
            </a:r>
            <a:r>
              <a:rPr lang="cs-CZ" sz="2000" dirty="0" err="1" smtClean="0"/>
              <a:t>Tugendhat</a:t>
            </a:r>
            <a:r>
              <a:rPr lang="cs-CZ" sz="2000" dirty="0" smtClean="0"/>
              <a:t>, unikátní stavba </a:t>
            </a:r>
            <a:r>
              <a:rPr lang="cs-CZ" sz="2000" dirty="0" err="1" smtClean="0"/>
              <a:t>Ludwiga</a:t>
            </a:r>
            <a:r>
              <a:rPr lang="cs-CZ" sz="2000" dirty="0" smtClean="0"/>
              <a:t> </a:t>
            </a:r>
            <a:r>
              <a:rPr lang="cs-CZ" sz="2000" dirty="0" err="1" smtClean="0"/>
              <a:t>Miese</a:t>
            </a:r>
            <a:r>
              <a:rPr lang="cs-CZ" sz="2000" dirty="0" smtClean="0"/>
              <a:t> van der </a:t>
            </a:r>
            <a:r>
              <a:rPr lang="cs-CZ" sz="2000" dirty="0" err="1" smtClean="0"/>
              <a:t>Rohe</a:t>
            </a:r>
            <a:r>
              <a:rPr lang="cs-CZ" sz="2000" dirty="0" smtClean="0"/>
              <a:t> </a:t>
            </a:r>
            <a:r>
              <a:rPr lang="cs-CZ" sz="1000" dirty="0" smtClean="0"/>
              <a:t>zdroj : vlastní foto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14282" y="6072206"/>
            <a:ext cx="89297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Vesnice </a:t>
            </a:r>
            <a:r>
              <a:rPr lang="cs-CZ" sz="2400" dirty="0" err="1" smtClean="0"/>
              <a:t>Holašovice</a:t>
            </a:r>
            <a:r>
              <a:rPr lang="cs-CZ" sz="2400" dirty="0" smtClean="0"/>
              <a:t> u Českých Budějovic je tvořena souborem lidových staveb, díky památce UNESCO nádherně opravených         </a:t>
            </a:r>
            <a:r>
              <a:rPr lang="cs-CZ" sz="1200" dirty="0" smtClean="0"/>
              <a:t>(zdroj:vlastní foto)</a:t>
            </a:r>
            <a:endParaRPr lang="cs-CZ" sz="1200" dirty="0"/>
          </a:p>
        </p:txBody>
      </p:sp>
      <p:pic>
        <p:nvPicPr>
          <p:cNvPr id="4" name="Obrázek 3" descr="Holašov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007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Krumlov od Vltav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86453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0" y="592933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Český Krumlov nabízí druhý největší zámek u nás a unikátně dochované středověké město, vše z 16.stol.                       </a:t>
            </a:r>
            <a:r>
              <a:rPr lang="cs-CZ" dirty="0" smtClean="0"/>
              <a:t>(zdroj : vlastní foto)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Oblasti cestovního ruchu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71612"/>
            <a:ext cx="9144000" cy="5286388"/>
          </a:xfrm>
        </p:spPr>
        <p:txBody>
          <a:bodyPr/>
          <a:lstStyle/>
          <a:p>
            <a:r>
              <a:rPr lang="cs-CZ" dirty="0" smtClean="0"/>
              <a:t>Nejdůležitější: Praha, </a:t>
            </a:r>
            <a:r>
              <a:rPr lang="cs-CZ" dirty="0" smtClean="0"/>
              <a:t>70 </a:t>
            </a:r>
            <a:r>
              <a:rPr lang="cs-CZ" dirty="0" smtClean="0"/>
              <a:t>% zahraničních návštěvníků, široká nabídka pro cestovní ruch (památky, kultura, sportovní akce, výstavy, veletrhy) dobré zázemí (hotely, služby pro turisty, doprava)</a:t>
            </a:r>
          </a:p>
          <a:p>
            <a:r>
              <a:rPr lang="cs-CZ" dirty="0" smtClean="0"/>
              <a:t>Krkonoše : centrum aktivní turistiky, zima lyžování, léto turistika, problémem je vysoká koncentrace osob na malé ploše, problémy s ochranou přírody</a:t>
            </a:r>
          </a:p>
          <a:p>
            <a:r>
              <a:rPr lang="cs-CZ" dirty="0" smtClean="0"/>
              <a:t>Západočeské lázně : centrum rehabilitace, unikátní architektonické skvosty, Karlovy Vary, Mariánské Lázně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ražský hr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6929453" cy="519709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42844" y="5286388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Panorama Pražského hradu patří k nejkrásnějším na světě. Praha je architektonickým unikátem složeným ze středověkých budov a novější zástavby, architektonicky cenné. Zde méně obvyklý pohled z věže Novoměstské radnice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zdroj : vlastní foto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85720" y="428604"/>
            <a:ext cx="8443914" cy="6429396"/>
          </a:xfrm>
        </p:spPr>
        <p:txBody>
          <a:bodyPr/>
          <a:lstStyle/>
          <a:p>
            <a:r>
              <a:rPr lang="cs-CZ" dirty="0" smtClean="0"/>
              <a:t>Jižní Čechy a Šumava, nejrozlehlejší oblast, nabízející širokou nabídku atrakcí a služeb, cestovní ruch nezatěžuje tolik životní prostředí</a:t>
            </a:r>
          </a:p>
          <a:p>
            <a:r>
              <a:rPr lang="cs-CZ" dirty="0" smtClean="0"/>
              <a:t>Jižní Morava – specifický region s nabídkou památek UNESCO, vinařstvím a unikátním NP </a:t>
            </a:r>
            <a:r>
              <a:rPr lang="cs-CZ" dirty="0" smtClean="0"/>
              <a:t>Podyjí</a:t>
            </a:r>
            <a:r>
              <a:rPr lang="cs-CZ" dirty="0" smtClean="0"/>
              <a:t> </a:t>
            </a:r>
            <a:r>
              <a:rPr lang="cs-CZ" dirty="0" smtClean="0"/>
              <a:t>a CHKO</a:t>
            </a:r>
            <a:r>
              <a:rPr lang="cs-CZ" dirty="0" smtClean="0"/>
              <a:t> </a:t>
            </a:r>
            <a:r>
              <a:rPr lang="cs-CZ" dirty="0" smtClean="0"/>
              <a:t>Moravský kras</a:t>
            </a:r>
            <a:endParaRPr lang="cs-CZ" dirty="0"/>
          </a:p>
          <a:p>
            <a:r>
              <a:rPr lang="cs-CZ" dirty="0" smtClean="0"/>
              <a:t>Snaha o podporu cestovního ruchu v chudších regionech, podpora propagaci a investicím (Jeseníky, Českomoravská vrchovina)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Knížecí pláně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1214422"/>
            <a:ext cx="4286248" cy="4857784"/>
          </a:xfrm>
          <a:prstGeom prst="rect">
            <a:avLst/>
          </a:prstGeom>
        </p:spPr>
      </p:pic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Šumava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sz="2400" dirty="0" smtClean="0"/>
              <a:t>       </a:t>
            </a:r>
            <a:r>
              <a:rPr lang="cs-CZ" sz="3000" dirty="0" smtClean="0"/>
              <a:t>Z dřívějšího nepřístupného prostoru na hranici s Německem je dnes centrum turistiky. Cykloturisté i pěší mohou využívat bývalou hájovnu k občerstvení i noclehu. Knížecí pláně mezi </a:t>
            </a:r>
            <a:r>
              <a:rPr lang="cs-CZ" sz="3000" dirty="0" err="1" smtClean="0"/>
              <a:t>Kvildou</a:t>
            </a:r>
            <a:r>
              <a:rPr lang="cs-CZ" sz="3000" dirty="0" smtClean="0"/>
              <a:t> a </a:t>
            </a:r>
            <a:r>
              <a:rPr lang="cs-CZ" sz="3000" dirty="0" err="1" smtClean="0"/>
              <a:t>Stožcem</a:t>
            </a:r>
            <a:r>
              <a:rPr lang="cs-CZ" sz="3000" dirty="0" smtClean="0"/>
              <a:t> byly dříve osídleny Němci, dnes zbyla pouze tato budova.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                                                                      </a:t>
            </a:r>
            <a:endParaRPr lang="cs-CZ" sz="12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857752" y="1357298"/>
            <a:ext cx="4286248" cy="4768865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1200" dirty="0" smtClean="0"/>
              <a:t>                                                                                         Zdroj : vlastní foto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Jižní Morava</a:t>
            </a:r>
            <a:endParaRPr lang="cs-CZ" dirty="0"/>
          </a:p>
        </p:txBody>
      </p:sp>
      <p:pic>
        <p:nvPicPr>
          <p:cNvPr id="5" name="Zástupný symbol pro obsah 4" descr="Dyje-Šobe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71612"/>
            <a:ext cx="4714876" cy="4286280"/>
          </a:xfrm>
        </p:spPr>
      </p:pic>
      <p:pic>
        <p:nvPicPr>
          <p:cNvPr id="6" name="Zástupný symbol pro obsah 5" descr="Slup-mlý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571612"/>
            <a:ext cx="4572000" cy="4214842"/>
          </a:xfrm>
        </p:spPr>
      </p:pic>
      <p:sp>
        <p:nvSpPr>
          <p:cNvPr id="7" name="Obdélník 6"/>
          <p:cNvSpPr/>
          <p:nvPr/>
        </p:nvSpPr>
        <p:spPr>
          <a:xfrm>
            <a:off x="285720" y="6488668"/>
            <a:ext cx="5180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 rot="10800000" flipV="1">
            <a:off x="500029" y="5966956"/>
            <a:ext cx="80724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Národní park Podyjí byl dlouho veřejnosti uzavřen, je zde unikátní příroda. Barokní panský mlýn ve </a:t>
            </a:r>
            <a:r>
              <a:rPr lang="cs-CZ" dirty="0" err="1" smtClean="0"/>
              <a:t>Slupi</a:t>
            </a:r>
            <a:r>
              <a:rPr lang="cs-CZ" dirty="0" smtClean="0"/>
              <a:t> u Znojma je unikátní technickou památkou, krásně opravenou</a:t>
            </a:r>
          </a:p>
          <a:p>
            <a:r>
              <a:rPr lang="cs-CZ" dirty="0" smtClean="0"/>
              <a:t>                                                                                 </a:t>
            </a:r>
            <a:r>
              <a:rPr lang="cs-CZ" sz="1200" dirty="0" smtClean="0"/>
              <a:t>zdroj:vlastní foto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Podpora rozvoje cestovního ruchu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8802"/>
            <a:ext cx="4038600" cy="464347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Zástupný symbol pro obsah 5" descr="Brdo-nejvyšší v Chřibech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14876" y="1600200"/>
            <a:ext cx="3649860" cy="4525963"/>
          </a:xfrm>
        </p:spPr>
      </p:pic>
      <p:sp>
        <p:nvSpPr>
          <p:cNvPr id="7" name="Obdélník 6"/>
          <p:cNvSpPr/>
          <p:nvPr/>
        </p:nvSpPr>
        <p:spPr>
          <a:xfrm>
            <a:off x="4857752" y="6198990"/>
            <a:ext cx="38576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Rozhledna v Chřibech na vrcholu Brdo </a:t>
            </a:r>
            <a:r>
              <a:rPr lang="cs-CZ" sz="1000" dirty="0" smtClean="0"/>
              <a:t>zdroj vlastní foto</a:t>
            </a:r>
          </a:p>
        </p:txBody>
      </p:sp>
      <p:pic>
        <p:nvPicPr>
          <p:cNvPr id="8" name="Obrázek 7" descr="Adamo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12" y="1643050"/>
            <a:ext cx="4615863" cy="4500593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0" y="6215082"/>
            <a:ext cx="45005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Unikátní oltář v Adamově po náročné opravě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857232"/>
            <a:ext cx="8143932" cy="600076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V čem spočívá význam cestovního ruchu pro ekonomiku ČR?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Proč  zahraniční turisté navštěvují pouze Prahu?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Jaké cíle může nabídnout blízké okolí Prahy?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Uveď příčiny chatové zástavby v okolí Prahy?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 cestovní ruch poškozuje životní prostředí Krkonoš?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Co je výhoda Šumavy oproti Krkonoším pokud se týká vztahu cestovního ruch k životnímu prostředí</a:t>
            </a:r>
            <a:r>
              <a:rPr lang="cs-CZ" sz="28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Jak lze zvýšit zahraniční návštěvnost v ČR</a:t>
            </a:r>
            <a:r>
              <a:rPr lang="cs-CZ" sz="28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Uveď některá nová „lákadla“ cestovního ruchu ?</a:t>
            </a:r>
          </a:p>
          <a:p>
            <a:pPr marL="457200" indent="-457200">
              <a:buFont typeface="+mj-lt"/>
              <a:buAutoNum type="arabicPeriod"/>
            </a:pPr>
            <a:endParaRPr lang="cs-CZ" sz="2800" dirty="0" smtClean="0"/>
          </a:p>
          <a:p>
            <a:pPr marL="457200" indent="-457200">
              <a:buFont typeface="+mj-lt"/>
              <a:buAutoNum type="arabicPeriod"/>
            </a:pPr>
            <a:endParaRPr lang="cs-CZ" sz="2800" dirty="0" smtClean="0"/>
          </a:p>
          <a:p>
            <a:pPr marL="457200" indent="-457200">
              <a:buNone/>
            </a:pPr>
            <a:endParaRPr lang="cs-CZ" sz="2800" dirty="0" smtClean="0"/>
          </a:p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285860"/>
            <a:ext cx="8643998" cy="5357850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Cestovní ruch se výrazně podílí na HDP a zaměstnanosti.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Praha je dostatečně propagovaná, ostatní cíle jsou pro cizince málo známé.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Hrady-Karlštejn,Křivoklát, zámky-Veltrusy,Konopiště, jeskyně – </a:t>
            </a:r>
            <a:r>
              <a:rPr lang="cs-CZ" sz="2400" dirty="0" err="1" smtClean="0"/>
              <a:t>Koněpruské</a:t>
            </a:r>
            <a:r>
              <a:rPr lang="cs-CZ" sz="2400" dirty="0" smtClean="0"/>
              <a:t>, památník Lidice, skanzeny – Kouřim,Přerov </a:t>
            </a:r>
            <a:r>
              <a:rPr lang="cs-CZ" sz="2400" dirty="0" err="1" smtClean="0"/>
              <a:t>n.L.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Kompenzace života ve městě.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Vysoká koncentrace návštěvníků poškozuje přírodu, na malou plochu velký počet osob.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Pohoří má mnohonásobně větší rozlohu než Krkonoše, dopad turismu je menší. Pohoří nebylo v minulosti tolik poškozené, navíc nebylo veřejnosti přístupné (vojenský prostor</a:t>
            </a:r>
            <a:r>
              <a:rPr lang="cs-CZ" sz="2400" dirty="0" smtClean="0"/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Propagace, vyšší úroveň služeb</a:t>
            </a:r>
            <a:r>
              <a:rPr lang="cs-CZ" sz="24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Město „kuriozit“ Pelhřimov, nejdelší bruslařská dráha Lipno apod.</a:t>
            </a:r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669</Words>
  <Application>Microsoft Office PowerPoint</Application>
  <PresentationFormat>Předvádění na obrazovce (4:3)</PresentationFormat>
  <Paragraphs>87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Cestovní ruch Česká republika</vt:lpstr>
      <vt:lpstr>Snímek 2</vt:lpstr>
      <vt:lpstr>Snímek 3</vt:lpstr>
      <vt:lpstr>Přehled kulturních a přírodních památek České republiky zdroj www.tourism.cz </vt:lpstr>
      <vt:lpstr>Brno – vila Tugendhat, unikátní stavba Ludwiga Miese van der Rohe zdroj : vlastní foto</vt:lpstr>
      <vt:lpstr>Snímek 6</vt:lpstr>
      <vt:lpstr>Snímek 7</vt:lpstr>
      <vt:lpstr>Oblasti cestovního ruchu</vt:lpstr>
      <vt:lpstr>Snímek 9</vt:lpstr>
      <vt:lpstr>Snímek 10</vt:lpstr>
      <vt:lpstr>Šumava</vt:lpstr>
      <vt:lpstr>Jižní Morava</vt:lpstr>
      <vt:lpstr>Podpora rozvoje cestovního ruchu</vt:lpstr>
      <vt:lpstr>Otázky</vt:lpstr>
      <vt:lpstr>Odpovědi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Luděk</cp:lastModifiedBy>
  <cp:revision>28</cp:revision>
  <dcterms:created xsi:type="dcterms:W3CDTF">2013-02-13T14:12:05Z</dcterms:created>
  <dcterms:modified xsi:type="dcterms:W3CDTF">2019-07-10T10:09:25Z</dcterms:modified>
</cp:coreProperties>
</file>