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6" r:id="rId16"/>
    <p:sldId id="278" r:id="rId1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0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CAE7-9F2B-4B12-A8D8-21B1CFB82CE6}" type="datetimeFigureOut">
              <a:rPr lang="cs-CZ" smtClean="0"/>
              <a:t>22.10.2023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15D1-1E25-4F80-A1EC-C67AEF4C51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154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CAE7-9F2B-4B12-A8D8-21B1CFB82CE6}" type="datetimeFigureOut">
              <a:rPr lang="cs-CZ" smtClean="0"/>
              <a:t>22.10.2023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15D1-1E25-4F80-A1EC-C67AEF4C51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140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CAE7-9F2B-4B12-A8D8-21B1CFB82CE6}" type="datetimeFigureOut">
              <a:rPr lang="cs-CZ" smtClean="0"/>
              <a:t>22.10.2023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15D1-1E25-4F80-A1EC-C67AEF4C51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6474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CAE7-9F2B-4B12-A8D8-21B1CFB82CE6}" type="datetimeFigureOut">
              <a:rPr lang="cs-CZ" smtClean="0"/>
              <a:t>22.10.2023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15D1-1E25-4F80-A1EC-C67AEF4C51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2705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CAE7-9F2B-4B12-A8D8-21B1CFB82CE6}" type="datetimeFigureOut">
              <a:rPr lang="cs-CZ" smtClean="0"/>
              <a:t>22.10.2023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15D1-1E25-4F80-A1EC-C67AEF4C51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2819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CAE7-9F2B-4B12-A8D8-21B1CFB82CE6}" type="datetimeFigureOut">
              <a:rPr lang="cs-CZ" smtClean="0"/>
              <a:t>22.10.2023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15D1-1E25-4F80-A1EC-C67AEF4C51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514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CAE7-9F2B-4B12-A8D8-21B1CFB82CE6}" type="datetimeFigureOut">
              <a:rPr lang="cs-CZ" smtClean="0"/>
              <a:t>22.10.2023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15D1-1E25-4F80-A1EC-C67AEF4C51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08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CAE7-9F2B-4B12-A8D8-21B1CFB82CE6}" type="datetimeFigureOut">
              <a:rPr lang="cs-CZ" smtClean="0"/>
              <a:t>22.10.2023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15D1-1E25-4F80-A1EC-C67AEF4C51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233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CAE7-9F2B-4B12-A8D8-21B1CFB82CE6}" type="datetimeFigureOut">
              <a:rPr lang="cs-CZ" smtClean="0"/>
              <a:t>22.10.2023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15D1-1E25-4F80-A1EC-C67AEF4C51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3945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CAE7-9F2B-4B12-A8D8-21B1CFB82CE6}" type="datetimeFigureOut">
              <a:rPr lang="cs-CZ" smtClean="0"/>
              <a:t>22.10.2023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15D1-1E25-4F80-A1EC-C67AEF4C51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4895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CAE7-9F2B-4B12-A8D8-21B1CFB82CE6}" type="datetimeFigureOut">
              <a:rPr lang="cs-CZ" smtClean="0"/>
              <a:t>22.10.2023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15D1-1E25-4F80-A1EC-C67AEF4C51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7359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0CAE7-9F2B-4B12-A8D8-21B1CFB82CE6}" type="datetimeFigureOut">
              <a:rPr lang="cs-CZ" smtClean="0"/>
              <a:t>22.10.2023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615D1-1E25-4F80-A1EC-C67AEF4C51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373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2812869"/>
            <a:ext cx="9144000" cy="940525"/>
          </a:xfrm>
        </p:spPr>
        <p:txBody>
          <a:bodyPr>
            <a:norm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říroda a lidé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72045" y="3845781"/>
            <a:ext cx="9144000" cy="3180522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/>
              <a:t>My lidé jsme závislí na přírodních zdrojích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/>
              <a:t>Potřebujeme vodu, potraviny, oblečení, nábytek, obydlí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/>
              <a:t>Pro svou výživu využíváme rostliny, živočichy a houby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/>
              <a:t>Pěstování rostlin závisí na počasí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/>
              <a:t>Látky na oděvy vyrábíme z bavlny, vlny a lnu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/>
              <a:t> V přírodě má svůj všechno, co používáme na vaření a topení (uhlí, zemní plyn, dřevo), pohonné hmoty ( benzin a nafta se vyrábí z ropy)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66" y="0"/>
            <a:ext cx="11582399" cy="287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687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říroda živá a neživá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Jsme obklopeni přírodou, náš život závisí na přírodních zdrojích, přírodu bychom měli chránit.</a:t>
            </a:r>
          </a:p>
          <a:p>
            <a:pPr marL="0" indent="0">
              <a:buNone/>
            </a:pPr>
            <a:r>
              <a:rPr lang="cs-CZ" b="1" u="sng" dirty="0"/>
              <a:t>p</a:t>
            </a:r>
            <a:r>
              <a:rPr lang="cs-CZ" b="1" u="sng" dirty="0" smtClean="0"/>
              <a:t>říroda neživá</a:t>
            </a:r>
            <a:r>
              <a:rPr lang="cs-CZ" b="1" dirty="0" smtClean="0"/>
              <a:t>                                                    </a:t>
            </a:r>
            <a:r>
              <a:rPr lang="cs-CZ" b="1" u="sng" dirty="0" smtClean="0"/>
              <a:t>příroda živá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/>
              <a:t>v</a:t>
            </a:r>
            <a:r>
              <a:rPr lang="cs-CZ" b="1" dirty="0" smtClean="0"/>
              <a:t>zduch                                                          1. houby            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/>
              <a:t>t</a:t>
            </a:r>
            <a:r>
              <a:rPr lang="cs-CZ" b="1" dirty="0" smtClean="0"/>
              <a:t>eplo a světlo ze slunce                             2. rostliny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/>
              <a:t>v</a:t>
            </a:r>
            <a:r>
              <a:rPr lang="cs-CZ" b="1" dirty="0" smtClean="0"/>
              <a:t>oda                                                              3. živočichové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/>
              <a:t>n</a:t>
            </a:r>
            <a:r>
              <a:rPr lang="cs-CZ" b="1" dirty="0" smtClean="0"/>
              <a:t>erosty a horniny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půda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Obě složky jsou důležité. Živá příroda by bez neživé nemohla existovat, ale i naopak. Z odumřelých částí rostlin a živočichů vzniká </a:t>
            </a:r>
            <a:r>
              <a:rPr lang="cs-CZ" b="1" dirty="0" smtClean="0"/>
              <a:t>humus</a:t>
            </a:r>
            <a:r>
              <a:rPr lang="cs-CZ" dirty="0" smtClean="0"/>
              <a:t> = nejúrodnější část půdy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594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ekosystém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Je to soubor živých organismů propojených s neživou přírodou na určitém území. Tvoří ho rostliny, živočichové a neživá příroda. </a:t>
            </a:r>
          </a:p>
          <a:p>
            <a:r>
              <a:rPr lang="cs-CZ" dirty="0" smtClean="0"/>
              <a:t>Rostliny ke svému životu potřebují vodu, světlo, oxid uhličitý a živiny.</a:t>
            </a:r>
          </a:p>
          <a:p>
            <a:r>
              <a:rPr lang="cs-CZ" dirty="0" smtClean="0"/>
              <a:t>Živočichové i rostliny potřebují ke svému životu kyslík. Kyslík mohou vytvářet pouze zelené rostliny. </a:t>
            </a:r>
          </a:p>
          <a:p>
            <a:r>
              <a:rPr lang="cs-CZ" dirty="0" smtClean="0"/>
              <a:t>Rostliny slouží živočichům jako potrava. </a:t>
            </a:r>
          </a:p>
          <a:p>
            <a:r>
              <a:rPr lang="cs-CZ" dirty="0" smtClean="0"/>
              <a:t>Většinu ekosystémů člověk ovlivňuje svou činností. </a:t>
            </a:r>
            <a:r>
              <a:rPr lang="cs-CZ" dirty="0"/>
              <a:t>(</a:t>
            </a:r>
            <a:r>
              <a:rPr lang="cs-CZ" dirty="0" smtClean="0"/>
              <a:t>pole, louku)</a:t>
            </a:r>
          </a:p>
          <a:p>
            <a:r>
              <a:rPr lang="cs-CZ" dirty="0" smtClean="0"/>
              <a:t>Do některých člověk nezasahuje. </a:t>
            </a:r>
            <a:r>
              <a:rPr lang="cs-CZ" dirty="0"/>
              <a:t>(</a:t>
            </a:r>
            <a:r>
              <a:rPr lang="cs-CZ" dirty="0" smtClean="0"/>
              <a:t>Boubínský prales)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err="1"/>
              <a:t>s</a:t>
            </a:r>
            <a:r>
              <a:rPr lang="cs-CZ" b="1" dirty="0" err="1" smtClean="0"/>
              <a:t>uchozemnské</a:t>
            </a:r>
            <a:r>
              <a:rPr lang="cs-CZ" dirty="0" smtClean="0"/>
              <a:t> – les, louka, pastvina, pole, zahrada, park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vodní</a:t>
            </a:r>
            <a:r>
              <a:rPr lang="cs-CZ" dirty="0" smtClean="0"/>
              <a:t> – jezero, rybník, řeka, potok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577" y="64770"/>
            <a:ext cx="3274423" cy="162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558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ozdělení organismů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1. </a:t>
            </a:r>
            <a:r>
              <a:rPr lang="cs-CZ" b="1" dirty="0" smtClean="0"/>
              <a:t>HOUBY</a:t>
            </a:r>
            <a:r>
              <a:rPr lang="cs-CZ" dirty="0" smtClean="0"/>
              <a:t> - jedlé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- nejedlé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- jedovaté</a:t>
            </a:r>
          </a:p>
          <a:p>
            <a:pPr marL="0" indent="0">
              <a:buNone/>
            </a:pPr>
            <a:r>
              <a:rPr lang="cs-CZ" dirty="0" smtClean="0"/>
              <a:t>2. </a:t>
            </a:r>
            <a:r>
              <a:rPr lang="cs-CZ" b="1" dirty="0" smtClean="0"/>
              <a:t>ROSTLINY</a:t>
            </a:r>
            <a:r>
              <a:rPr lang="cs-CZ" dirty="0" smtClean="0"/>
              <a:t> - byliny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- dřeviny - keře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- stromy</a:t>
            </a:r>
          </a:p>
          <a:p>
            <a:pPr marL="0" indent="0">
              <a:buNone/>
            </a:pPr>
            <a:r>
              <a:rPr lang="cs-CZ" dirty="0" smtClean="0"/>
              <a:t>3. </a:t>
            </a:r>
            <a:r>
              <a:rPr lang="cs-CZ" b="1" dirty="0" smtClean="0"/>
              <a:t>ŽIVOČICHOVÉ</a:t>
            </a:r>
            <a:r>
              <a:rPr lang="cs-CZ" dirty="0" smtClean="0"/>
              <a:t> - bezobratlí - hmyz</a:t>
            </a:r>
          </a:p>
          <a:p>
            <a:pPr marL="0" indent="0">
              <a:buNone/>
            </a:pPr>
            <a:r>
              <a:rPr lang="cs-CZ" dirty="0" smtClean="0"/>
              <a:t>                              - obratlovci – ryby, obojživelníci, plazi, ptáci, savci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508355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HOUBY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Liší se od rostlin a živočichů.</a:t>
            </a:r>
          </a:p>
          <a:p>
            <a:r>
              <a:rPr lang="cs-CZ" dirty="0" smtClean="0"/>
              <a:t>Neobsahují zelené barvivo (chlorofyl). </a:t>
            </a:r>
          </a:p>
          <a:p>
            <a:r>
              <a:rPr lang="cs-CZ" dirty="0" smtClean="0"/>
              <a:t>Houby se vyživují rozkladem odumřelých částí rostlin a živočichů nebo přijímají živiny z kořenů rostlin. </a:t>
            </a:r>
          </a:p>
          <a:p>
            <a:r>
              <a:rPr lang="cs-CZ" dirty="0" smtClean="0"/>
              <a:t>Rozmnožují se výtrusy.</a:t>
            </a:r>
          </a:p>
          <a:p>
            <a:r>
              <a:rPr lang="cs-CZ" dirty="0" smtClean="0"/>
              <a:t>Nemohou se pohybovat z místa na místo.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0902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ROSTLINY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i="1" dirty="0" smtClean="0"/>
              <a:t>SPOLEČNÉ ZNAKY ROSTLIN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/>
              <a:t>v</a:t>
            </a:r>
            <a:r>
              <a:rPr lang="cs-CZ" b="1" dirty="0" smtClean="0"/>
              <a:t>ýživa a vylučování</a:t>
            </a:r>
            <a:r>
              <a:rPr lang="cs-CZ" dirty="0" smtClean="0"/>
              <a:t>( přijímají CO2, vylučují O2)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dýchání</a:t>
            </a:r>
            <a:r>
              <a:rPr lang="cs-CZ" dirty="0" smtClean="0"/>
              <a:t>(vdechují O2 a vydechují CO2)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/>
              <a:t>r</a:t>
            </a:r>
            <a:r>
              <a:rPr lang="cs-CZ" b="1" dirty="0" smtClean="0"/>
              <a:t>eakce na změny prostředí </a:t>
            </a:r>
            <a:r>
              <a:rPr lang="cs-CZ" dirty="0" smtClean="0"/>
              <a:t>(nedostatek vody, podzim, noc)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pohyb</a:t>
            </a:r>
            <a:r>
              <a:rPr lang="cs-CZ" dirty="0" smtClean="0"/>
              <a:t>(pohybují jen svými částmi)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/>
              <a:t>r</a:t>
            </a:r>
            <a:r>
              <a:rPr lang="cs-CZ" b="1" dirty="0" smtClean="0"/>
              <a:t>ůst a vývoj </a:t>
            </a:r>
            <a:r>
              <a:rPr lang="cs-CZ" dirty="0" smtClean="0"/>
              <a:t>(mění svůj vzhled, zvětšuje se ze semene)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rozmnožování</a:t>
            </a:r>
            <a:r>
              <a:rPr lang="cs-CZ" dirty="0" smtClean="0"/>
              <a:t>(cibulemi, hlízami nebo semeny)</a:t>
            </a:r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8234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FOTOSYNTÉZA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to hlavní způsob výživy rostlin. </a:t>
            </a:r>
          </a:p>
          <a:p>
            <a:r>
              <a:rPr lang="cs-CZ" dirty="0" smtClean="0"/>
              <a:t>Je to děj, který probíhá v zelených částech rostlin. Rostliny obsahují zeleň listovou neboli chlorofyl. </a:t>
            </a:r>
          </a:p>
          <a:p>
            <a:r>
              <a:rPr lang="cs-CZ" dirty="0" smtClean="0"/>
              <a:t>K fotosyntéze potřebují světlo. Hlavním zdrojem je slunce. </a:t>
            </a:r>
          </a:p>
          <a:p>
            <a:r>
              <a:rPr lang="cs-CZ" dirty="0" smtClean="0"/>
              <a:t>Rostliny přijímají oxid uhličitý a vodu. </a:t>
            </a:r>
          </a:p>
          <a:p>
            <a:r>
              <a:rPr lang="cs-CZ" dirty="0" smtClean="0"/>
              <a:t>Při fotosyntéze se tyto látky za pomoci světla mění na kyslík a jednoduchý cukr. (neboli rychle se přeměňují na glukózu)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4857" y="3866606"/>
            <a:ext cx="2177143" cy="2904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039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řídění rostlin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3824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1. výtrusné </a:t>
            </a:r>
            <a:r>
              <a:rPr lang="cs-CZ" dirty="0" smtClean="0"/>
              <a:t>– rozmnožují se výtrusy</a:t>
            </a:r>
          </a:p>
          <a:p>
            <a:pPr marL="0" indent="0">
              <a:buNone/>
            </a:pPr>
            <a:r>
              <a:rPr lang="cs-CZ" dirty="0" smtClean="0"/>
              <a:t>V dávných dobách byly na Zemi přesličky a plavuně a kapradiny. Byly vysoké jako dnešní domy. (DRUHOHORY)</a:t>
            </a:r>
          </a:p>
          <a:p>
            <a:pPr marL="0" indent="0">
              <a:buNone/>
            </a:pPr>
            <a:r>
              <a:rPr lang="cs-CZ" dirty="0" smtClean="0"/>
              <a:t>Jsou to také mechy. </a:t>
            </a:r>
          </a:p>
          <a:p>
            <a:pPr marL="0" indent="0">
              <a:buNone/>
            </a:pPr>
            <a:r>
              <a:rPr lang="cs-CZ" b="1" dirty="0" smtClean="0"/>
              <a:t>2. semenné </a:t>
            </a:r>
            <a:r>
              <a:rPr lang="cs-CZ" dirty="0" smtClean="0"/>
              <a:t>– rozmnožují se semeny</a:t>
            </a:r>
          </a:p>
          <a:p>
            <a:pPr marL="0" indent="0">
              <a:buNone/>
            </a:pPr>
            <a:r>
              <a:rPr lang="cs-CZ" dirty="0" smtClean="0"/>
              <a:t>Semena jsou ukryta v plodech nebo jsou ukryta v šiškách.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870" y="4472553"/>
            <a:ext cx="3076575" cy="222270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34" y="4679224"/>
            <a:ext cx="3015344" cy="201603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078" y="4516483"/>
            <a:ext cx="3552825" cy="234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2871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stavba rostliny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375954"/>
            <a:ext cx="10515600" cy="548204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Kořen</a:t>
            </a:r>
          </a:p>
          <a:p>
            <a:r>
              <a:rPr lang="cs-CZ" dirty="0" smtClean="0"/>
              <a:t>Je to podzemní část rostliny. Upevňuje rostlinu v zemi. </a:t>
            </a:r>
          </a:p>
          <a:p>
            <a:r>
              <a:rPr lang="cs-CZ" dirty="0" smtClean="0"/>
              <a:t>Přijímá vodu s rozpuštěnými živinami. </a:t>
            </a:r>
          </a:p>
          <a:p>
            <a:r>
              <a:rPr lang="cs-CZ" dirty="0" smtClean="0"/>
              <a:t>Některé rostliny se pomocí kořenů také rozmnožují. </a:t>
            </a:r>
          </a:p>
          <a:p>
            <a:r>
              <a:rPr lang="cs-CZ" dirty="0" smtClean="0"/>
              <a:t>Některé rostliny mohou do kořenů ukládat zásobní látky. (např. mrkev, řepa cukrovka) Tyto kořeny mohou být součástí naší potravy. 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Stonek</a:t>
            </a:r>
            <a:r>
              <a:rPr lang="cs-CZ" dirty="0" smtClean="0"/>
              <a:t> </a:t>
            </a:r>
          </a:p>
          <a:p>
            <a:r>
              <a:rPr lang="cs-CZ" dirty="0" smtClean="0"/>
              <a:t>Je to nadzemní část rostliny. Vyrůstají z něho listy, květy a plody. </a:t>
            </a:r>
          </a:p>
          <a:p>
            <a:r>
              <a:rPr lang="cs-CZ" dirty="0" smtClean="0"/>
              <a:t>Umožňuje rozvádění vody a živin z kořenů do celé rostliny. </a:t>
            </a:r>
          </a:p>
          <a:p>
            <a:r>
              <a:rPr lang="cs-CZ" dirty="0" smtClean="0"/>
              <a:t>Rozvádí také látky vzniklé při fotosyntéze.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Květ </a:t>
            </a:r>
          </a:p>
          <a:p>
            <a:r>
              <a:rPr lang="cs-CZ" dirty="0" smtClean="0"/>
              <a:t>Část rostliny, která slouží k rozmnožování. Obsahuje tyčinky a pestík.</a:t>
            </a:r>
          </a:p>
          <a:p>
            <a:r>
              <a:rPr lang="cs-CZ" dirty="0" smtClean="0"/>
              <a:t>V tyčinkách vznikají pylová zrna, to jsou samčí pohlavní buňky</a:t>
            </a:r>
          </a:p>
          <a:p>
            <a:r>
              <a:rPr lang="cs-CZ" dirty="0" smtClean="0"/>
              <a:t> V pestíku vzniká samčí pohlavní buňka. </a:t>
            </a:r>
          </a:p>
          <a:p>
            <a:pPr marL="0" indent="0">
              <a:buNone/>
            </a:pPr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44412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OPYLENÍ A POTOM OPLOZENÍ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OPYLENÍ 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Aby se květ změnil v plod, musí dojít k opylení. </a:t>
            </a:r>
          </a:p>
          <a:p>
            <a:r>
              <a:rPr lang="cs-CZ" dirty="0" smtClean="0"/>
              <a:t>Pylová zrna jsou tedy přenesena z tyčinek na pestík. </a:t>
            </a:r>
          </a:p>
          <a:p>
            <a:r>
              <a:rPr lang="cs-CZ" dirty="0" smtClean="0"/>
              <a:t>Opylování vzniká pomocí větru, vody nebo díky opylovačům (hmyz, hlavně včela) 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OPLOZENÍ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Po opylení dochází k oplození, spojení samčí a samičí pohlavní buňky. </a:t>
            </a:r>
          </a:p>
          <a:p>
            <a:r>
              <a:rPr lang="cs-CZ" dirty="0" smtClean="0"/>
              <a:t>Vznikne plod s jedním nebo více semeny. </a:t>
            </a:r>
          </a:p>
          <a:p>
            <a:r>
              <a:rPr lang="cs-CZ" dirty="0" smtClean="0"/>
              <a:t>V plodu jdou uložena semena. (třešeň – 1 semeno, rajče – více semen) </a:t>
            </a:r>
          </a:p>
          <a:p>
            <a:endParaRPr lang="cs-CZ" dirty="0" smtClean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4468" y="120831"/>
            <a:ext cx="3796937" cy="211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600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2139950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PLODY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sz="2400" dirty="0" smtClean="0"/>
              <a:t>Semeno slouží k rozmnožování rostlin a obsahuje zárodek nové rostliny a zásobu živin. Za vhodných podmínek semeno klíčí. ( Teplota, vzduch a voda) </a:t>
            </a:r>
            <a:endParaRPr lang="cs-CZ" sz="24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2"/>
            <a:ext cx="5157787" cy="1001077"/>
          </a:xfrm>
        </p:spPr>
        <p:txBody>
          <a:bodyPr>
            <a:normAutofit/>
          </a:bodyPr>
          <a:lstStyle/>
          <a:p>
            <a:endParaRPr lang="cs-CZ" i="1" dirty="0" smtClean="0"/>
          </a:p>
          <a:p>
            <a:r>
              <a:rPr lang="cs-CZ" i="1" dirty="0" smtClean="0"/>
              <a:t>DUŽNATÉ</a:t>
            </a:r>
            <a:endParaRPr lang="cs-CZ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812869"/>
            <a:ext cx="5157787" cy="3376794"/>
          </a:xfrm>
        </p:spPr>
        <p:txBody>
          <a:bodyPr/>
          <a:lstStyle/>
          <a:p>
            <a:r>
              <a:rPr lang="cs-CZ" dirty="0" smtClean="0"/>
              <a:t>peckovice (nektarinka, broskev..)</a:t>
            </a:r>
          </a:p>
          <a:p>
            <a:r>
              <a:rPr lang="cs-CZ" dirty="0"/>
              <a:t>m</a:t>
            </a:r>
            <a:r>
              <a:rPr lang="cs-CZ" dirty="0" smtClean="0"/>
              <a:t>alvice (jablko, hruška..)</a:t>
            </a:r>
          </a:p>
          <a:p>
            <a:r>
              <a:rPr lang="cs-CZ" dirty="0" smtClean="0"/>
              <a:t>Bobule ( rajče..)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1001077"/>
          </a:xfrm>
        </p:spPr>
        <p:txBody>
          <a:bodyPr/>
          <a:lstStyle/>
          <a:p>
            <a:r>
              <a:rPr lang="cs-CZ" i="1" dirty="0" smtClean="0"/>
              <a:t>SUCHÉ</a:t>
            </a:r>
            <a:endParaRPr lang="cs-CZ" i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812869"/>
            <a:ext cx="5183188" cy="3376794"/>
          </a:xfrm>
        </p:spPr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bilka</a:t>
            </a:r>
          </a:p>
          <a:p>
            <a:r>
              <a:rPr lang="cs-CZ" dirty="0"/>
              <a:t>o</a:t>
            </a:r>
            <a:r>
              <a:rPr lang="cs-CZ" dirty="0" smtClean="0"/>
              <a:t>říšek</a:t>
            </a:r>
          </a:p>
          <a:p>
            <a:r>
              <a:rPr lang="cs-CZ" dirty="0" smtClean="0"/>
              <a:t>Lusk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10337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ŽIVOČICHOVÉ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776549"/>
            <a:ext cx="10515600" cy="4946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i="1" dirty="0" smtClean="0"/>
              <a:t>SPOLEČNÉ ZNAKY ŽIVOČICHŮ</a:t>
            </a:r>
          </a:p>
          <a:p>
            <a:pPr marL="0" indent="0">
              <a:buNone/>
            </a:pPr>
            <a:r>
              <a:rPr lang="cs-CZ" b="1" dirty="0" smtClean="0"/>
              <a:t>1. výživa a vylučování </a:t>
            </a:r>
            <a:r>
              <a:rPr lang="cs-CZ" dirty="0" smtClean="0"/>
              <a:t>(přijímají vodu, vylučují z těla nestravitelné zbytky potravy) </a:t>
            </a:r>
          </a:p>
          <a:p>
            <a:pPr marL="0" indent="0">
              <a:buNone/>
            </a:pPr>
            <a:r>
              <a:rPr lang="cs-CZ" b="1" dirty="0" smtClean="0"/>
              <a:t>2. dýchání</a:t>
            </a:r>
            <a:r>
              <a:rPr lang="cs-CZ" dirty="0" smtClean="0"/>
              <a:t> ( vdechují kyslík a vydechují oxid uhličitý) </a:t>
            </a:r>
          </a:p>
          <a:p>
            <a:pPr marL="0" indent="0">
              <a:buNone/>
            </a:pPr>
            <a:r>
              <a:rPr lang="cs-CZ" b="1" dirty="0" smtClean="0"/>
              <a:t>3. reakce na změny a podněty </a:t>
            </a:r>
            <a:r>
              <a:rPr lang="cs-CZ" dirty="0" smtClean="0"/>
              <a:t>(reagují na změny v přírodě, střídání ročních období, střídání dne a noci, získávají informace o okolí pomocí smyslů)</a:t>
            </a:r>
          </a:p>
          <a:p>
            <a:pPr marL="0" indent="0">
              <a:buNone/>
            </a:pPr>
            <a:r>
              <a:rPr lang="cs-CZ" b="1" dirty="0" smtClean="0"/>
              <a:t>4. </a:t>
            </a:r>
            <a:r>
              <a:rPr lang="cs-CZ" b="1" dirty="0"/>
              <a:t>p</a:t>
            </a:r>
            <a:r>
              <a:rPr lang="cs-CZ" b="1" dirty="0" smtClean="0"/>
              <a:t>ohyb </a:t>
            </a:r>
            <a:r>
              <a:rPr lang="cs-CZ" dirty="0" smtClean="0"/>
              <a:t>(volně se pohybují z místa na místo)</a:t>
            </a:r>
          </a:p>
          <a:p>
            <a:pPr marL="0" indent="0">
              <a:buNone/>
            </a:pPr>
            <a:r>
              <a:rPr lang="cs-CZ" b="1" dirty="0" smtClean="0"/>
              <a:t>5.</a:t>
            </a:r>
            <a:r>
              <a:rPr lang="cs-CZ" dirty="0" smtClean="0"/>
              <a:t> </a:t>
            </a:r>
            <a:r>
              <a:rPr lang="cs-CZ" b="1" dirty="0" smtClean="0"/>
              <a:t>růst a vývoj </a:t>
            </a:r>
            <a:r>
              <a:rPr lang="cs-CZ" dirty="0" smtClean="0"/>
              <a:t>(mláďata rostou a dospívají)</a:t>
            </a:r>
          </a:p>
          <a:p>
            <a:pPr marL="0" indent="0">
              <a:buNone/>
            </a:pPr>
            <a:r>
              <a:rPr lang="cs-CZ" b="1" dirty="0" smtClean="0"/>
              <a:t>6. </a:t>
            </a:r>
            <a:r>
              <a:rPr lang="cs-CZ" b="1" dirty="0"/>
              <a:t>r</a:t>
            </a:r>
            <a:r>
              <a:rPr lang="cs-CZ" b="1" dirty="0" smtClean="0"/>
              <a:t>ozmnožování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13983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živočichů podle stavby těla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BEZOBRATLÍ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Nemají uvnitř těla žádné kosti ani obratle. </a:t>
            </a:r>
          </a:p>
          <a:p>
            <a:r>
              <a:rPr lang="cs-CZ" dirty="0" smtClean="0"/>
              <a:t>Patří mezi nejstarší živočichy na Zemi. </a:t>
            </a:r>
            <a:endParaRPr lang="cs-CZ" dirty="0"/>
          </a:p>
          <a:p>
            <a:r>
              <a:rPr lang="cs-CZ" dirty="0" smtClean="0"/>
              <a:t>Žijí na suchu, ve vodě i na souši. </a:t>
            </a:r>
          </a:p>
          <a:p>
            <a:r>
              <a:rPr lang="cs-CZ" dirty="0"/>
              <a:t>N</a:t>
            </a:r>
            <a:r>
              <a:rPr lang="cs-CZ" dirty="0" smtClean="0"/>
              <a:t>ěkteří jsou velmi malí. </a:t>
            </a:r>
          </a:p>
          <a:p>
            <a:pPr marL="0" indent="0">
              <a:buNone/>
            </a:pPr>
            <a:r>
              <a:rPr lang="cs-CZ" b="1" dirty="0"/>
              <a:t>z</a:t>
            </a:r>
            <a:r>
              <a:rPr lang="cs-CZ" b="1" dirty="0" smtClean="0"/>
              <a:t>ástupci: </a:t>
            </a:r>
          </a:p>
          <a:p>
            <a:pPr marL="0" indent="0">
              <a:buNone/>
            </a:pPr>
            <a:r>
              <a:rPr lang="cs-CZ" dirty="0"/>
              <a:t>h</a:t>
            </a:r>
            <a:r>
              <a:rPr lang="cs-CZ" dirty="0" smtClean="0"/>
              <a:t>myz, škeble, žížala, rak, hlemýžď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OBRATLOVCI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Mají vnitřní kostru složenou z kostí, její součástí je páteř složená z obratlovců.</a:t>
            </a:r>
          </a:p>
          <a:p>
            <a:r>
              <a:rPr lang="cs-CZ" dirty="0" smtClean="0"/>
              <a:t> Tělo podpírá kostra. Kostra také chrání měkké orgány ( např. mozek, srdce a plíce)</a:t>
            </a:r>
          </a:p>
          <a:p>
            <a:r>
              <a:rPr lang="cs-CZ" dirty="0" smtClean="0"/>
              <a:t>Součástí kostry je páteř složená z kostí, které se nazývají obratle. </a:t>
            </a:r>
          </a:p>
          <a:p>
            <a:r>
              <a:rPr lang="cs-CZ" dirty="0" smtClean="0"/>
              <a:t>Obratlovci mají hlavu, trup, párové končetiny a ocas.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41331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stavba těla živočichů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83" y="2891245"/>
            <a:ext cx="5068388" cy="3368834"/>
          </a:xfrm>
        </p:spPr>
      </p:pic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703" y="2743200"/>
            <a:ext cx="5155474" cy="3762103"/>
          </a:xfrm>
        </p:spPr>
      </p:pic>
    </p:spTree>
    <p:extLst>
      <p:ext uri="{BB962C8B-B14F-4D97-AF65-F5344CB8AC3E}">
        <p14:creationId xmlns:p14="http://schemas.microsoft.com/office/powerpoint/2010/main" val="37430261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OBRATLOVCŮ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i="1" dirty="0" smtClean="0"/>
              <a:t>1. Ryby</a:t>
            </a:r>
          </a:p>
          <a:p>
            <a:pPr marL="0" indent="0">
              <a:buNone/>
            </a:pPr>
            <a:r>
              <a:rPr lang="cs-CZ" dirty="0" smtClean="0"/>
              <a:t>Žijí ve vodě, dýchají žábrami, tělo mají většinou pokryté šupinami, mají ploutve. </a:t>
            </a:r>
          </a:p>
          <a:p>
            <a:pPr marL="0" indent="0">
              <a:buNone/>
            </a:pPr>
            <a:r>
              <a:rPr lang="cs-CZ" b="1" i="1" dirty="0" smtClean="0"/>
              <a:t>2. Obojživelníci </a:t>
            </a:r>
          </a:p>
          <a:p>
            <a:pPr marL="0" indent="0">
              <a:buNone/>
            </a:pPr>
            <a:r>
              <a:rPr lang="cs-CZ" dirty="0" smtClean="0"/>
              <a:t>Žijí ve vodě i na suchu. Mají vlhkou pokožku. Z jejich vajíček se ve vodě líhnou larvy – pulci. Pulci dýchají žábrami, dospělí jedinci plícemi. </a:t>
            </a:r>
          </a:p>
          <a:p>
            <a:pPr marL="0" indent="0">
              <a:buNone/>
            </a:pPr>
            <a:r>
              <a:rPr lang="cs-CZ" b="1" i="1" dirty="0" smtClean="0"/>
              <a:t>3. Plazi</a:t>
            </a:r>
          </a:p>
          <a:p>
            <a:pPr marL="0" indent="0">
              <a:buNone/>
            </a:pPr>
            <a:r>
              <a:rPr lang="cs-CZ" dirty="0" smtClean="0"/>
              <a:t>Kladou vajíčka na souši. Mají rohovitou suchou pokožku, někdy i krunýř. Dýchají plícemi. 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i="1" dirty="0" smtClean="0"/>
              <a:t>4. Ptáci</a:t>
            </a:r>
          </a:p>
          <a:p>
            <a:pPr marL="0" indent="0">
              <a:buNone/>
            </a:pPr>
            <a:r>
              <a:rPr lang="cs-CZ" dirty="0" smtClean="0"/>
              <a:t>Tělo mají pokryto peřím. Mají křídla, mohou létat. Mají zobák.</a:t>
            </a:r>
          </a:p>
          <a:p>
            <a:pPr marL="0" indent="0">
              <a:buNone/>
            </a:pPr>
            <a:r>
              <a:rPr lang="cs-CZ" dirty="0" smtClean="0"/>
              <a:t>Kladou vajíčka do hnízd. </a:t>
            </a:r>
          </a:p>
          <a:p>
            <a:pPr marL="0" indent="0">
              <a:buNone/>
            </a:pPr>
            <a:r>
              <a:rPr lang="cs-CZ" dirty="0" smtClean="0"/>
              <a:t>Dýchají plícemi pomocí plicních vaků. </a:t>
            </a:r>
          </a:p>
          <a:p>
            <a:pPr marL="0" indent="0">
              <a:buNone/>
            </a:pPr>
            <a:r>
              <a:rPr lang="cs-CZ" b="1" i="1" dirty="0" smtClean="0"/>
              <a:t>5. Savci</a:t>
            </a:r>
          </a:p>
          <a:p>
            <a:pPr marL="0" indent="0">
              <a:buNone/>
            </a:pPr>
            <a:r>
              <a:rPr lang="cs-CZ" dirty="0" smtClean="0"/>
              <a:t>Žijí na souši, ve vodě i ve vzduchu.</a:t>
            </a:r>
          </a:p>
          <a:p>
            <a:pPr marL="0" indent="0">
              <a:buNone/>
            </a:pPr>
            <a:r>
              <a:rPr lang="cs-CZ" dirty="0" smtClean="0"/>
              <a:t>Tělo mají většinou pokryté srstí. </a:t>
            </a:r>
          </a:p>
          <a:p>
            <a:pPr marL="0" indent="0">
              <a:buNone/>
            </a:pPr>
            <a:r>
              <a:rPr lang="cs-CZ" dirty="0" smtClean="0"/>
              <a:t>Většinou rodí živá mláďata, která sají mateřské mléko. </a:t>
            </a:r>
          </a:p>
          <a:p>
            <a:pPr marL="0" indent="0">
              <a:buNone/>
            </a:pPr>
            <a:r>
              <a:rPr lang="cs-CZ" dirty="0" smtClean="0"/>
              <a:t>Dýchají plícemi.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35184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DĚKUJI ZA POZORNOST A DOUFÁM, ŽE VŠE JIŽ ZNÁTE </a:t>
            </a:r>
            <a:r>
              <a:rPr lang="cs-CZ" dirty="0" smtClean="0">
                <a:sym typeface="Wingdings" panose="05000000000000000000" pitchFamily="2" charset="2"/>
              </a:rPr>
              <a:t> ! 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84960"/>
            <a:ext cx="10515600" cy="527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25145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1108</Words>
  <Application>Microsoft Office PowerPoint</Application>
  <PresentationFormat>Širokoúhlá obrazovka</PresentationFormat>
  <Paragraphs>141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Wingdings</vt:lpstr>
      <vt:lpstr>Motiv Office</vt:lpstr>
      <vt:lpstr>příroda a lidé</vt:lpstr>
      <vt:lpstr>příroda živá a neživá</vt:lpstr>
      <vt:lpstr>ekosystém</vt:lpstr>
      <vt:lpstr>rozdělení organismů</vt:lpstr>
      <vt:lpstr>HOUBY</vt:lpstr>
      <vt:lpstr>ROSTLINY</vt:lpstr>
      <vt:lpstr>FOTOSYNTÉZA </vt:lpstr>
      <vt:lpstr>třídění rostlin</vt:lpstr>
      <vt:lpstr>stavba rostliny</vt:lpstr>
      <vt:lpstr>OPYLENÍ A POTOM OPLOZENÍ</vt:lpstr>
      <vt:lpstr>PLODY  Semeno slouží k rozmnožování rostlin a obsahuje zárodek nové rostliny a zásobu živin. Za vhodných podmínek semeno klíčí. ( Teplota, vzduch a voda) </vt:lpstr>
      <vt:lpstr>ŽIVOČICHOVÉ</vt:lpstr>
      <vt:lpstr>dělení živočichů podle stavby těla</vt:lpstr>
      <vt:lpstr>stavba těla živočichů</vt:lpstr>
      <vt:lpstr>DĚLENÍ OBRATLOVCŮ</vt:lpstr>
      <vt:lpstr>DĚKUJI ZA POZORNOST A DOUFÁM, ŽE VŠE JIŽ ZNÁTE  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příroda a lidé</dc:title>
  <dc:creator>Lucie Havlíčková</dc:creator>
  <cp:lastModifiedBy>Lucie Havlíčková</cp:lastModifiedBy>
  <cp:revision>15</cp:revision>
  <dcterms:created xsi:type="dcterms:W3CDTF">2023-10-22T21:14:47Z</dcterms:created>
  <dcterms:modified xsi:type="dcterms:W3CDTF">2023-10-22T23:15:52Z</dcterms:modified>
</cp:coreProperties>
</file>