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61" r:id="rId5"/>
    <p:sldId id="262" r:id="rId6"/>
    <p:sldId id="263" r:id="rId7"/>
    <p:sldId id="264" r:id="rId8"/>
    <p:sldId id="281" r:id="rId9"/>
    <p:sldId id="269" r:id="rId10"/>
    <p:sldId id="267" r:id="rId11"/>
    <p:sldId id="265" r:id="rId12"/>
    <p:sldId id="266" r:id="rId13"/>
    <p:sldId id="268" r:id="rId14"/>
    <p:sldId id="271" r:id="rId15"/>
    <p:sldId id="272" r:id="rId16"/>
    <p:sldId id="280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368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2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290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093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823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153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51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595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05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400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18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D862B-7E93-436C-983E-0CA1D49D57D4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8DC6C-6605-4BD5-8FA6-D7D0AD60E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92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png"/><Relationship Id="rId7" Type="http://schemas.openxmlformats.org/officeDocument/2006/relationships/image" Target="../media/image38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sults?search_query=Egypt+stroj+%C4%8Dasu+2" TargetMode="External"/><Relationship Id="rId2" Type="http://schemas.openxmlformats.org/officeDocument/2006/relationships/hyperlink" Target="https://www.youtube.com/watch?v=lDr0cJUu1F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Myšlenková mapa starověkého Egypta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Egypt neboli dar Nilu, oáza v poušti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3300" dirty="0" smtClean="0"/>
              <a:t>řeka Nil - druhá nejdelší řeka světa			</a:t>
            </a:r>
          </a:p>
          <a:p>
            <a:r>
              <a:rPr lang="cs-CZ" sz="3300" dirty="0" smtClean="0"/>
              <a:t>Středozemní moře</a:t>
            </a:r>
          </a:p>
          <a:p>
            <a:r>
              <a:rPr lang="cs-CZ" sz="3300" dirty="0"/>
              <a:t>h</a:t>
            </a:r>
            <a:r>
              <a:rPr lang="cs-CZ" sz="3300" dirty="0" smtClean="0"/>
              <a:t>l. město Káhira </a:t>
            </a:r>
          </a:p>
          <a:p>
            <a:r>
              <a:rPr lang="cs-CZ" sz="3300" dirty="0" smtClean="0"/>
              <a:t>Pyramidy ( v Gíze)</a:t>
            </a:r>
          </a:p>
          <a:p>
            <a:r>
              <a:rPr lang="cs-CZ" sz="3300" dirty="0" smtClean="0"/>
              <a:t>Luxor ( pyramidy v údolí králů)</a:t>
            </a:r>
          </a:p>
          <a:p>
            <a:r>
              <a:rPr lang="cs-CZ" sz="3300" dirty="0" smtClean="0"/>
              <a:t>sfingy</a:t>
            </a:r>
          </a:p>
          <a:p>
            <a:r>
              <a:rPr lang="cs-CZ" sz="3300" dirty="0" smtClean="0"/>
              <a:t>faraón </a:t>
            </a:r>
          </a:p>
          <a:p>
            <a:r>
              <a:rPr lang="cs-CZ" sz="3300" dirty="0" smtClean="0"/>
              <a:t>Tutanchamon </a:t>
            </a:r>
          </a:p>
          <a:p>
            <a:r>
              <a:rPr lang="cs-CZ" sz="3300" dirty="0" err="1" smtClean="0"/>
              <a:t>Achnaton</a:t>
            </a:r>
            <a:r>
              <a:rPr lang="cs-CZ" sz="3300" dirty="0" smtClean="0"/>
              <a:t>   </a:t>
            </a:r>
          </a:p>
          <a:p>
            <a:r>
              <a:rPr lang="cs-CZ" sz="3300" dirty="0" err="1" smtClean="0"/>
              <a:t>Imhotep</a:t>
            </a:r>
            <a:endParaRPr lang="cs-CZ" sz="3300" dirty="0" smtClean="0"/>
          </a:p>
          <a:p>
            <a:r>
              <a:rPr lang="cs-CZ" sz="3300" dirty="0" err="1" smtClean="0"/>
              <a:t>Nefertiti</a:t>
            </a:r>
            <a:endParaRPr lang="cs-CZ" sz="3300" dirty="0" smtClean="0"/>
          </a:p>
          <a:p>
            <a:r>
              <a:rPr lang="cs-CZ" sz="3300" dirty="0" smtClean="0"/>
              <a:t>Kleopatra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100" dirty="0"/>
              <a:t>p</a:t>
            </a:r>
            <a:r>
              <a:rPr lang="cs-CZ" sz="2100" dirty="0" smtClean="0"/>
              <a:t>osvátná zvířata (</a:t>
            </a:r>
            <a:r>
              <a:rPr lang="cs-CZ" sz="2100" dirty="0" err="1" smtClean="0"/>
              <a:t>kočka,krokodýl</a:t>
            </a:r>
            <a:r>
              <a:rPr lang="cs-CZ" sz="2100" dirty="0" smtClean="0"/>
              <a:t>)</a:t>
            </a:r>
          </a:p>
          <a:p>
            <a:r>
              <a:rPr lang="cs-CZ" sz="2100" dirty="0" smtClean="0"/>
              <a:t>sarkofág</a:t>
            </a:r>
          </a:p>
          <a:p>
            <a:r>
              <a:rPr lang="cs-CZ" sz="2100" dirty="0" smtClean="0"/>
              <a:t>hieroglyfy</a:t>
            </a:r>
          </a:p>
          <a:p>
            <a:r>
              <a:rPr lang="cs-CZ" sz="2100" dirty="0" smtClean="0"/>
              <a:t>papyrus</a:t>
            </a:r>
          </a:p>
          <a:p>
            <a:r>
              <a:rPr lang="cs-CZ" sz="2100" dirty="0"/>
              <a:t>a</a:t>
            </a:r>
            <a:r>
              <a:rPr lang="cs-CZ" sz="2100" dirty="0" smtClean="0"/>
              <a:t>rabština neboli </a:t>
            </a:r>
            <a:r>
              <a:rPr lang="cs-CZ" sz="2100" dirty="0" err="1" smtClean="0"/>
              <a:t>staroegypština</a:t>
            </a:r>
            <a:endParaRPr lang="cs-CZ" sz="2100" dirty="0" smtClean="0"/>
          </a:p>
          <a:p>
            <a:r>
              <a:rPr lang="cs-CZ" sz="2100" dirty="0" smtClean="0"/>
              <a:t>otroci</a:t>
            </a:r>
          </a:p>
          <a:p>
            <a:r>
              <a:rPr lang="cs-CZ" sz="2100" dirty="0" smtClean="0"/>
              <a:t>Geometrie, matematika</a:t>
            </a:r>
          </a:p>
          <a:p>
            <a:r>
              <a:rPr lang="cs-CZ" sz="2100" dirty="0" smtClean="0"/>
              <a:t>Fyzika</a:t>
            </a:r>
          </a:p>
          <a:p>
            <a:r>
              <a:rPr lang="cs-CZ" sz="2100" dirty="0" smtClean="0"/>
              <a:t>Chemie</a:t>
            </a:r>
          </a:p>
          <a:p>
            <a:r>
              <a:rPr lang="cs-CZ" sz="2100" dirty="0"/>
              <a:t>p</a:t>
            </a:r>
            <a:r>
              <a:rPr lang="cs-CZ" sz="2100" dirty="0" smtClean="0"/>
              <a:t>řírodní vědy</a:t>
            </a:r>
          </a:p>
          <a:p>
            <a:r>
              <a:rPr lang="cs-CZ" sz="2100" dirty="0"/>
              <a:t>a</a:t>
            </a:r>
            <a:r>
              <a:rPr lang="cs-CZ" sz="2100" dirty="0" smtClean="0"/>
              <a:t>natomie a lékařství</a:t>
            </a:r>
          </a:p>
          <a:p>
            <a:r>
              <a:rPr lang="cs-CZ" sz="2100" dirty="0" smtClean="0"/>
              <a:t>mumifikace</a:t>
            </a:r>
          </a:p>
          <a:p>
            <a:endParaRPr lang="cs-CZ" sz="21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28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Egypt - 4000let </a:t>
            </a:r>
            <a:r>
              <a:rPr lang="cs-CZ" b="1" dirty="0" err="1" smtClean="0"/>
              <a:t>př.n.l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306285"/>
            <a:ext cx="6783977" cy="5442857"/>
          </a:xfrm>
        </p:spPr>
      </p:pic>
    </p:spTree>
    <p:extLst>
      <p:ext uri="{BB962C8B-B14F-4D97-AF65-F5344CB8AC3E}">
        <p14:creationId xmlns:p14="http://schemas.microsoft.com/office/powerpoint/2010/main" val="117045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 starověkého Egypta s památkami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9" y="1611086"/>
            <a:ext cx="9161417" cy="5329645"/>
          </a:xfrm>
        </p:spPr>
      </p:pic>
    </p:spTree>
    <p:extLst>
      <p:ext uri="{BB962C8B-B14F-4D97-AF65-F5344CB8AC3E}">
        <p14:creationId xmlns:p14="http://schemas.microsoft.com/office/powerpoint/2010/main" val="8536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DŮLEŽITÍ PANOVNÍCI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Imhotep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byl knězem boha Re (bůh slunce), slavným architektem a lékařem</a:t>
            </a:r>
          </a:p>
          <a:p>
            <a:r>
              <a:rPr lang="cs-CZ" dirty="0" smtClean="0"/>
              <a:t>je prvním architektem, kterého zná historie jménem</a:t>
            </a:r>
          </a:p>
          <a:p>
            <a:r>
              <a:rPr lang="cs-CZ" dirty="0"/>
              <a:t>b</a:t>
            </a:r>
            <a:r>
              <a:rPr lang="cs-CZ" dirty="0" smtClean="0"/>
              <a:t>yl velice vzdělaný a moudrý (v jednu chvíli považován za syna boha)</a:t>
            </a:r>
          </a:p>
          <a:p>
            <a:r>
              <a:rPr lang="cs-CZ" dirty="0" smtClean="0"/>
              <a:t> nejslavnějším dílem je </a:t>
            </a:r>
            <a:r>
              <a:rPr lang="cs-CZ" dirty="0" err="1" smtClean="0"/>
              <a:t>Džoserova</a:t>
            </a:r>
            <a:r>
              <a:rPr lang="cs-CZ" dirty="0" smtClean="0"/>
              <a:t> pyramida,</a:t>
            </a:r>
            <a:r>
              <a:rPr lang="cs-CZ" b="1" dirty="0" smtClean="0"/>
              <a:t> první pyramida na světě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249" y="4119834"/>
            <a:ext cx="1752804" cy="2476500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807" y="1361757"/>
            <a:ext cx="2091434" cy="23907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759" y="4119834"/>
            <a:ext cx="3286125" cy="24765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4884" y="1158240"/>
            <a:ext cx="1981822" cy="28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3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Achnaton</a:t>
            </a:r>
            <a:r>
              <a:rPr lang="cs-CZ" dirty="0" smtClean="0"/>
              <a:t> (14. století př.n.l.)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byl to faraon</a:t>
            </a:r>
          </a:p>
          <a:p>
            <a:r>
              <a:rPr lang="cs-CZ" dirty="0"/>
              <a:t>r</a:t>
            </a:r>
            <a:r>
              <a:rPr lang="cs-CZ" dirty="0" smtClean="0"/>
              <a:t>ozhodl se, že Egypťané nepotřebují tolik bohů, stačí jim jen jeden – </a:t>
            </a:r>
            <a:r>
              <a:rPr lang="cs-CZ" dirty="0" err="1" smtClean="0"/>
              <a:t>Aton</a:t>
            </a:r>
            <a:r>
              <a:rPr lang="cs-CZ" dirty="0" smtClean="0"/>
              <a:t> ( jako u nás Ježíš Kristus) </a:t>
            </a:r>
          </a:p>
          <a:p>
            <a:r>
              <a:rPr lang="cs-CZ" dirty="0"/>
              <a:t>j</a:t>
            </a:r>
            <a:r>
              <a:rPr lang="cs-CZ" dirty="0" smtClean="0"/>
              <a:t>eho manželka byla známá </a:t>
            </a:r>
            <a:r>
              <a:rPr lang="cs-CZ" dirty="0" err="1" smtClean="0"/>
              <a:t>Nefertiti</a:t>
            </a:r>
            <a:r>
              <a:rPr lang="cs-CZ" dirty="0" smtClean="0"/>
              <a:t> a syn Tutanchamon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153" y="707140"/>
            <a:ext cx="2371725" cy="2390775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365" y="4902926"/>
            <a:ext cx="3701143" cy="19550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786" y="3378925"/>
            <a:ext cx="4009208" cy="377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7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Nefertiti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Nefertiti</a:t>
            </a:r>
            <a:r>
              <a:rPr lang="cs-CZ" dirty="0" smtClean="0"/>
              <a:t> byla topmodelkou starého Egypta</a:t>
            </a:r>
          </a:p>
          <a:p>
            <a:r>
              <a:rPr lang="cs-CZ" dirty="0"/>
              <a:t>j</a:t>
            </a:r>
            <a:r>
              <a:rPr lang="cs-CZ" dirty="0" smtClean="0"/>
              <a:t>ejí bysta je dochovaná v muzeu v Berlíně</a:t>
            </a:r>
          </a:p>
          <a:p>
            <a:r>
              <a:rPr lang="cs-CZ" dirty="0"/>
              <a:t>m</a:t>
            </a:r>
            <a:r>
              <a:rPr lang="cs-CZ" dirty="0" smtClean="0"/>
              <a:t>ilovaná žena </a:t>
            </a:r>
            <a:r>
              <a:rPr lang="cs-CZ" dirty="0" err="1" smtClean="0"/>
              <a:t>Achnatona</a:t>
            </a:r>
            <a:r>
              <a:rPr lang="cs-CZ" dirty="0" smtClean="0"/>
              <a:t> byla známá svojí krásou - její jméno znamená "kráska„</a:t>
            </a:r>
          </a:p>
          <a:p>
            <a:r>
              <a:rPr lang="cs-CZ" dirty="0" err="1"/>
              <a:t>N</a:t>
            </a:r>
            <a:r>
              <a:rPr lang="cs-CZ" dirty="0" err="1" smtClean="0"/>
              <a:t>efertiti</a:t>
            </a:r>
            <a:r>
              <a:rPr lang="cs-CZ" dirty="0" smtClean="0"/>
              <a:t> však byla také velmi chytrá, zajímala se zejména o to, co se dělo v říši</a:t>
            </a:r>
          </a:p>
          <a:p>
            <a:r>
              <a:rPr lang="cs-CZ" dirty="0"/>
              <a:t>m</a:t>
            </a:r>
            <a:r>
              <a:rPr lang="cs-CZ" dirty="0" smtClean="0"/>
              <a:t>ěla údajně 6 dcer a následně syna Tutanchamona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3" y="2607490"/>
            <a:ext cx="2505097" cy="3488510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607490"/>
            <a:ext cx="2449286" cy="34885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808" y="473869"/>
            <a:ext cx="251460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Tutanchamon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Tutanchamon byl pohřben s nádhernou zlatou maskou</a:t>
            </a:r>
          </a:p>
          <a:p>
            <a:r>
              <a:rPr lang="cs-CZ" dirty="0" smtClean="0"/>
              <a:t>zemřel v 18 letech a vládl od svých 8 let</a:t>
            </a:r>
          </a:p>
          <a:p>
            <a:r>
              <a:rPr lang="cs-CZ" dirty="0"/>
              <a:t>n</a:t>
            </a:r>
            <a:r>
              <a:rPr lang="cs-CZ" dirty="0" smtClean="0"/>
              <a:t>a rozdíl od otce se vrátil zpátky k uctívání mnoha bohů</a:t>
            </a:r>
          </a:p>
          <a:p>
            <a:r>
              <a:rPr lang="cs-CZ" dirty="0"/>
              <a:t>p</a:t>
            </a:r>
            <a:r>
              <a:rPr lang="cs-CZ" dirty="0" smtClean="0"/>
              <a:t>odle posledních výzkumů se zjistilo, že příčinou jeho smrti byla zanícená zlomená noha</a:t>
            </a:r>
          </a:p>
          <a:p>
            <a:r>
              <a:rPr lang="cs-CZ" dirty="0"/>
              <a:t>j</a:t>
            </a:r>
            <a:r>
              <a:rPr lang="cs-CZ" dirty="0" smtClean="0"/>
              <a:t>eho hrobku objevil archeolog </a:t>
            </a:r>
            <a:r>
              <a:rPr lang="cs-CZ" dirty="0" err="1" smtClean="0"/>
              <a:t>Carter</a:t>
            </a:r>
            <a:r>
              <a:rPr lang="cs-CZ" dirty="0" smtClean="0"/>
              <a:t>. Archeologové však mumii při snímání masky poškodili.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550" y="2505075"/>
            <a:ext cx="2616487" cy="3684588"/>
          </a:xfrm>
        </p:spPr>
      </p:pic>
    </p:spTree>
    <p:extLst>
      <p:ext uri="{BB962C8B-B14F-4D97-AF65-F5344CB8AC3E}">
        <p14:creationId xmlns:p14="http://schemas.microsoft.com/office/powerpoint/2010/main" val="130498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Kleopatra 51 LET př.n.l.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Její láskou byl i známý </a:t>
            </a:r>
            <a:r>
              <a:rPr lang="cs-CZ" dirty="0" err="1" smtClean="0"/>
              <a:t>Ceasar</a:t>
            </a:r>
            <a:r>
              <a:rPr lang="cs-CZ" dirty="0" smtClean="0"/>
              <a:t>! </a:t>
            </a:r>
          </a:p>
          <a:p>
            <a:r>
              <a:rPr lang="cs-CZ" dirty="0" smtClean="0"/>
              <a:t>Kleopatra byla velmi vzdělaná žena, mluvila několika jazyky. Měla s Egyptem velké plány, zajímala se i o vojenské strategie. Bohužel ji ale s jejím milencem Markem Antoniem porazil budoucí římský císař Oktavián. </a:t>
            </a:r>
          </a:p>
          <a:p>
            <a:r>
              <a:rPr lang="cs-CZ" dirty="0" smtClean="0"/>
              <a:t>Kleopatra se proto nechala kousnout jedovatým hadem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56" y="4554582"/>
            <a:ext cx="8333286" cy="219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6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ěda a řemesla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Egypťané dosáhli vysoké úrovně v matematice</a:t>
            </a:r>
          </a:p>
          <a:p>
            <a:r>
              <a:rPr lang="cs-CZ" dirty="0" smtClean="0"/>
              <a:t>astronomii, geometrii a lékařství</a:t>
            </a:r>
          </a:p>
          <a:p>
            <a:r>
              <a:rPr lang="cs-CZ" dirty="0" smtClean="0"/>
              <a:t>Uměli léčit zlomeniny, opravovat zuby, zvládli i složitou operaci. O tom svědčí i mumifikování</a:t>
            </a:r>
          </a:p>
          <a:p>
            <a:r>
              <a:rPr lang="cs-CZ" dirty="0"/>
              <a:t>a</a:t>
            </a:r>
            <a:r>
              <a:rPr lang="cs-CZ" dirty="0" smtClean="0"/>
              <a:t>stronomové pravidelně pozorovali oblohu a stanovili délku dne, měsíce a roku. Sestavili kalendář. Sestavili jednu z nejstarších map na světě. </a:t>
            </a:r>
          </a:p>
          <a:p>
            <a:r>
              <a:rPr lang="cs-CZ" dirty="0" smtClean="0"/>
              <a:t>byli zdatní řemeslníci, jejich stavby nás ohromují dodnes. Řemeslníci byli vážení a dobře placení členové společnosti.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955" y="200297"/>
            <a:ext cx="28384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7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mumifikace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celá mumifikace začínala vyjmutím mozku, což mohl provádět pouze ten nejzkušenější z celé skupiny. </a:t>
            </a:r>
          </a:p>
          <a:p>
            <a:r>
              <a:rPr lang="cs-CZ" dirty="0" smtClean="0"/>
              <a:t>dále se museli odstranit všechny vnitřní orgány s výjimkou srdce, které zůstalo na svém místě. </a:t>
            </a:r>
            <a:endParaRPr lang="cs-CZ" dirty="0"/>
          </a:p>
          <a:p>
            <a:r>
              <a:rPr lang="cs-CZ" dirty="0" smtClean="0"/>
              <a:t>vyjmuté orgány putovaly do speciálních nádob tzv. kanop, které pak byly uloženy vedle těla. </a:t>
            </a:r>
            <a:endParaRPr lang="cs-CZ" dirty="0"/>
          </a:p>
          <a:p>
            <a:r>
              <a:rPr lang="cs-CZ" dirty="0" smtClean="0"/>
              <a:t>následně tělo důkladně omyli, vysušili a nasolili. </a:t>
            </a:r>
          </a:p>
          <a:p>
            <a:r>
              <a:rPr lang="cs-CZ" dirty="0" smtClean="0"/>
              <a:t>cílem bylo, aby zbyly jen kosti a kůže. </a:t>
            </a:r>
            <a:endParaRPr lang="cs-CZ" dirty="0"/>
          </a:p>
          <a:p>
            <a:r>
              <a:rPr lang="cs-CZ" dirty="0" smtClean="0"/>
              <a:t>poté přišlo na řadu ovinutí těla pomocí pruhů z plátna, a to dvěma způsoby.</a:t>
            </a:r>
          </a:p>
          <a:p>
            <a:r>
              <a:rPr lang="cs-CZ" dirty="0" smtClean="0"/>
              <a:t> </a:t>
            </a:r>
            <a:r>
              <a:rPr lang="cs-CZ" dirty="0"/>
              <a:t>m</a:t>
            </a:r>
            <a:r>
              <a:rPr lang="cs-CZ" dirty="0" smtClean="0"/>
              <a:t>umifikované tělo bylo dáno do pouzdra, které bylo vytvarované podle postavy zesnulého. Toto pouzdro se uzavřelo tak důkladně, aby se zabránilo přístupu vzduchu. K samotnému pohřbení se využívalo hrobů tak, že zde byla schránka (SARKOFÁG) opřena. To znamená, že nedocházelo k zasypání zeminou.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149" y="0"/>
            <a:ext cx="3283131" cy="2142308"/>
          </a:xfrm>
          <a:prstGeom prst="rect">
            <a:avLst/>
          </a:prstGeom>
        </p:spPr>
      </p:pic>
      <p:pic>
        <p:nvPicPr>
          <p:cNvPr id="1025" name="Picture 1" descr="čern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šedá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červená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ranžová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žlutá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elená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modrá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alová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nědá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arvy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zlatá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83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Památky Egypta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1800" dirty="0" smtClean="0"/>
              <a:t> 13.stol.př.n.l.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1800" dirty="0"/>
              <a:t>j</a:t>
            </a:r>
            <a:r>
              <a:rPr lang="cs-CZ" sz="1800" dirty="0" smtClean="0"/>
              <a:t>ih Egypta Abú </a:t>
            </a:r>
            <a:r>
              <a:rPr lang="cs-CZ" sz="1800" dirty="0" err="1" smtClean="0"/>
              <a:t>Simbel</a:t>
            </a:r>
            <a:r>
              <a:rPr lang="cs-CZ" sz="1800" dirty="0" smtClean="0"/>
              <a:t>(</a:t>
            </a:r>
            <a:r>
              <a:rPr lang="cs-CZ" sz="1800" dirty="0" err="1" smtClean="0"/>
              <a:t>zasvědcen</a:t>
            </a:r>
            <a:r>
              <a:rPr lang="cs-CZ" sz="1800" dirty="0" smtClean="0"/>
              <a:t> bohu </a:t>
            </a:r>
            <a:r>
              <a:rPr lang="cs-CZ" sz="1800" dirty="0" err="1" smtClean="0"/>
              <a:t>Reovi</a:t>
            </a:r>
            <a:r>
              <a:rPr lang="cs-CZ" sz="1800" dirty="0" smtClean="0"/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1800" dirty="0"/>
              <a:t>s</a:t>
            </a:r>
            <a:r>
              <a:rPr lang="cs-CZ" sz="1800" dirty="0" smtClean="0"/>
              <a:t>třed Egypta Luxor Údolí králů</a:t>
            </a:r>
            <a:endParaRPr lang="cs-CZ" sz="18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301" y="4809250"/>
            <a:ext cx="4405311" cy="221976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54" y="2613046"/>
            <a:ext cx="4035357" cy="2516303"/>
          </a:xfr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772" y="2532879"/>
            <a:ext cx="4109268" cy="224856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411" y="2613046"/>
            <a:ext cx="3608783" cy="214059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44" y="4753639"/>
            <a:ext cx="3957889" cy="227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8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Pyramidy v Gíze a údolí královen </a:t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Egypt se sjednotil 3000 př.n.l. J+S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7" y="1402081"/>
            <a:ext cx="2649853" cy="2406988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695" y="233362"/>
            <a:ext cx="3143250" cy="662463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733" y="2688430"/>
            <a:ext cx="1209675" cy="17145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948" y="4898164"/>
            <a:ext cx="1352550" cy="17145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733" y="365125"/>
            <a:ext cx="1209675" cy="17145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53" y="4119155"/>
            <a:ext cx="4495800" cy="2667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447" y="1402081"/>
            <a:ext cx="2361248" cy="24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1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písmo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Nejstarší egyptské písmo se nazývá hieroglyfy</a:t>
            </a:r>
          </a:p>
          <a:p>
            <a:r>
              <a:rPr lang="cs-CZ" dirty="0"/>
              <a:t>E</a:t>
            </a:r>
            <a:r>
              <a:rPr lang="cs-CZ" dirty="0" smtClean="0"/>
              <a:t>gypťané neznali papír, písmo zpočátku ryli do kamene, později psali na papyrus (to není papír, vzniká z rákosů). Psalo se stonkem nebo dřívkem namáčeným do inkoustu. Písmo se používalo především k nápisům na chrámy a hrobky, protože bylo složité a pracné. </a:t>
            </a:r>
          </a:p>
          <a:p>
            <a:r>
              <a:rPr lang="cs-CZ" dirty="0" smtClean="0"/>
              <a:t>Písmo rozluštil Jean Francois </a:t>
            </a:r>
            <a:r>
              <a:rPr lang="cs-CZ" dirty="0" err="1" smtClean="0"/>
              <a:t>Champollion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923" y="4545874"/>
            <a:ext cx="3143250" cy="231212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094" y="4545874"/>
            <a:ext cx="4911906" cy="2248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0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Kočky a sfingy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Kočky ve starověkém Egyptě byly vnímány jako vtělení bohyně </a:t>
            </a:r>
            <a:r>
              <a:rPr lang="cs-CZ" dirty="0" err="1" smtClean="0"/>
              <a:t>Bastet</a:t>
            </a:r>
            <a:endParaRPr lang="cs-CZ" dirty="0" smtClean="0"/>
          </a:p>
          <a:p>
            <a:r>
              <a:rPr lang="cs-CZ" dirty="0" err="1" smtClean="0"/>
              <a:t>Bastet</a:t>
            </a:r>
            <a:r>
              <a:rPr lang="cs-CZ" dirty="0" smtClean="0"/>
              <a:t> byla ochránkyní, a proto staroegyptští obyvatelé ve svých domácnostech kočky ctili a chovali jako ochránkyně. </a:t>
            </a:r>
          </a:p>
          <a:p>
            <a:r>
              <a:rPr lang="cs-CZ" dirty="0"/>
              <a:t>k</a:t>
            </a:r>
            <a:r>
              <a:rPr lang="cs-CZ" dirty="0" smtClean="0"/>
              <a:t>očičí mumie, sošky atd. se stávaly předmětem úcty. Kočky podle Egypťanů zajišťovaly bohatství a plodnost.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954" y="3864706"/>
            <a:ext cx="4587291" cy="336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49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náboženství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Pro Egypťany bylo náboženství důležité. </a:t>
            </a:r>
          </a:p>
          <a:p>
            <a:r>
              <a:rPr lang="cs-CZ" dirty="0" smtClean="0"/>
              <a:t>Egypťané uctívali mnoho bohů a bohyň. Bohové měli podobu lidí a zvířat, proto byla některá zvířata posvátná. </a:t>
            </a:r>
          </a:p>
          <a:p>
            <a:r>
              <a:rPr lang="cs-CZ" dirty="0" smtClean="0"/>
              <a:t>ibis, krokodýl, kočka, šakal </a:t>
            </a:r>
            <a:r>
              <a:rPr lang="cs-CZ" dirty="0"/>
              <a:t>- </a:t>
            </a:r>
            <a:r>
              <a:rPr lang="cs-CZ" dirty="0" err="1" smtClean="0"/>
              <a:t>Anúbis</a:t>
            </a:r>
            <a:r>
              <a:rPr lang="cs-CZ" dirty="0" smtClean="0"/>
              <a:t> menší </a:t>
            </a:r>
            <a:r>
              <a:rPr lang="cs-CZ" dirty="0"/>
              <a:t>psovitá šelma </a:t>
            </a:r>
          </a:p>
          <a:p>
            <a:r>
              <a:rPr lang="cs-CZ" dirty="0" smtClean="0"/>
              <a:t>skarabeus- </a:t>
            </a:r>
            <a:r>
              <a:rPr lang="cs-CZ" dirty="0"/>
              <a:t>vytváří úhledné kuličky z trusu zvířat, kterým se živí jeho </a:t>
            </a:r>
            <a:r>
              <a:rPr lang="cs-CZ" dirty="0" smtClean="0"/>
              <a:t>larvy</a:t>
            </a:r>
            <a:endParaRPr lang="cs-CZ" dirty="0"/>
          </a:p>
          <a:p>
            <a:r>
              <a:rPr lang="cs-CZ" dirty="0"/>
              <a:t>Sokol - </a:t>
            </a:r>
            <a:r>
              <a:rPr lang="cs-CZ" dirty="0" err="1" smtClean="0"/>
              <a:t>Horus</a:t>
            </a:r>
            <a:endParaRPr lang="cs-CZ" dirty="0"/>
          </a:p>
          <a:p>
            <a:r>
              <a:rPr lang="cs-CZ" dirty="0"/>
              <a:t>Krokodýl </a:t>
            </a:r>
            <a:r>
              <a:rPr lang="cs-CZ" dirty="0" smtClean="0"/>
              <a:t>– Sobek</a:t>
            </a:r>
          </a:p>
          <a:p>
            <a:endParaRPr lang="cs-CZ" dirty="0" smtClean="0"/>
          </a:p>
          <a:p>
            <a:r>
              <a:rPr lang="cs-CZ" dirty="0" smtClean="0"/>
              <a:t>Egypťané věřili v posmrtný život. K dosažení posmrtného života museli Egypťané ubránit tělo před rozkladem, aby se do něj mohla vrátit duše. </a:t>
            </a:r>
          </a:p>
          <a:p>
            <a:r>
              <a:rPr lang="cs-CZ" dirty="0" smtClean="0"/>
              <a:t>právě proto své zemřelé mumifikovali/balzamovali. Jedině tak mohli dosáhnout posmrtného života.</a:t>
            </a: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960" y="10211"/>
            <a:ext cx="4209531" cy="212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5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bohové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55" y="1985554"/>
            <a:ext cx="10868296" cy="4872445"/>
          </a:xfrm>
        </p:spPr>
      </p:pic>
    </p:spTree>
    <p:extLst>
      <p:ext uri="{BB962C8B-B14F-4D97-AF65-F5344CB8AC3E}">
        <p14:creationId xmlns:p14="http://schemas.microsoft.com/office/powerpoint/2010/main" val="113027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bohové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Nun</a:t>
            </a:r>
            <a:r>
              <a:rPr lang="cs-CZ" dirty="0" smtClean="0"/>
              <a:t> – bůh Nilu Pán vody, který obyvatelům dopřával životodárné záplavy z Nilu.</a:t>
            </a:r>
          </a:p>
          <a:p>
            <a:r>
              <a:rPr lang="cs-CZ" dirty="0" smtClean="0"/>
              <a:t>Re- Bůh světla se sokolí hlavou, který ovládal pohyb slunce po obloze. </a:t>
            </a:r>
          </a:p>
          <a:p>
            <a:r>
              <a:rPr lang="cs-CZ" dirty="0" smtClean="0"/>
              <a:t>Bůh chaosu </a:t>
            </a:r>
          </a:p>
          <a:p>
            <a:r>
              <a:rPr lang="cs-CZ" dirty="0" err="1" smtClean="0"/>
              <a:t>Anup</a:t>
            </a:r>
            <a:r>
              <a:rPr lang="cs-CZ" dirty="0" smtClean="0"/>
              <a:t> - Bůh zemřelých duší se psí hlavou, který soudí jejich duše po smrti.</a:t>
            </a:r>
          </a:p>
          <a:p>
            <a:r>
              <a:rPr lang="cs-CZ" dirty="0" err="1" smtClean="0"/>
              <a:t>Usir</a:t>
            </a:r>
            <a:r>
              <a:rPr lang="cs-CZ" dirty="0" smtClean="0"/>
              <a:t> - Bůh podsvětí, který se stará o duši zemřelých.</a:t>
            </a:r>
          </a:p>
          <a:p>
            <a:r>
              <a:rPr lang="cs-CZ" dirty="0" err="1" smtClean="0"/>
              <a:t>Batel</a:t>
            </a:r>
            <a:r>
              <a:rPr lang="cs-CZ" dirty="0" smtClean="0"/>
              <a:t> - Bohyně ženskosti s kočičí hlavou.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4631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Oblečení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Šaty Egypťanů byly jednoduché. Prostí muži nosili sukni z kusu plátna. Přes sukni si pak oblékali dlouhou košili. </a:t>
            </a:r>
          </a:p>
          <a:p>
            <a:r>
              <a:rPr lang="cs-CZ" dirty="0" smtClean="0"/>
              <a:t>Ženy nosily bílé nebo barevné dlouhé šaty bez rukávů. Téměř po celý rok chodili Egypťané bosi, jen na delší cestu používali boty z rákosu nebo z kůže. Bohatí Egypťané nosili kožené sandály, zdobené korálky. Egypťané byli také velmi čistotní. Ženy i muži si potrpěli na výrazné ozdoby - náhrdelníky a náramky. Chudí lidé je měli z mědi, bohatí ze zlata a stříbra.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450" y="15603"/>
            <a:ext cx="2876550" cy="16750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380" y="4654957"/>
            <a:ext cx="1771650" cy="23907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950" y="4729026"/>
            <a:ext cx="26860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7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Účesy a oblečení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Ženy i muži se o svůj vzhled velmi starali. </a:t>
            </a:r>
          </a:p>
          <a:p>
            <a:r>
              <a:rPr lang="cs-CZ" dirty="0" smtClean="0"/>
              <a:t>Muži měli většinou krátké vlasy, nechali se vyholovat. </a:t>
            </a:r>
          </a:p>
          <a:p>
            <a:r>
              <a:rPr lang="cs-CZ" dirty="0" smtClean="0"/>
              <a:t>Ženy nosily vlasy volně nebo zapletené, ozdobené květy a korálky. </a:t>
            </a:r>
          </a:p>
          <a:p>
            <a:r>
              <a:rPr lang="cs-CZ" dirty="0" smtClean="0"/>
              <a:t>Na úplně vyholené hlavy si muži i ženy nasazovali paruky hlavně při slavnostních příležitostech.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446" y="4188822"/>
            <a:ext cx="5677988" cy="266917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0" y="4188822"/>
            <a:ext cx="3884023" cy="259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09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Líčení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Muži i ženy používali kosmetiku, líčení a parfémy. Velmi oblíbené byly rtěnky, růž na tváře a oční linky. Víčka si natírali zelenými nebo modrými očními stíny. Věřilo se, že čím výraznější líčení, tím větší podpora a náklonnost bohů. </a:t>
            </a:r>
          </a:p>
          <a:p>
            <a:r>
              <a:rPr lang="cs-CZ" dirty="0" smtClean="0"/>
              <a:t>Líčení chránilo oči Egypťanů před horkým větrem, prachem a poletujícím pískem. Egypťané vyráběli oční make-up nejčastěji z popelu, minerálů, olejů, tuků nebo olova, které může po delší době způsobovat zdravotní problémy. </a:t>
            </a:r>
          </a:p>
          <a:p>
            <a:r>
              <a:rPr lang="cs-CZ" dirty="0" smtClean="0"/>
              <a:t>Egypťané si vyráběli zubní kartáčky tak, že rozcupovali konce větviček. Používali zubní pastu (možná nejstarší na světě), která se skládala se ze sušeného květu kosatce (Iris), soli, pepře a máty. Do starověkého Egypta patří i první použití rovnátek. </a:t>
            </a:r>
          </a:p>
          <a:p>
            <a:r>
              <a:rPr lang="cs-CZ" dirty="0" smtClean="0"/>
              <a:t>Egypťané používali také deodoranty např. z citrusů nebo skořice.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125" y="1"/>
            <a:ext cx="3571875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2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Ženy měly v Egyptě lepší postavení než v některých jiných starověkých státech. </a:t>
            </a:r>
          </a:p>
          <a:p>
            <a:r>
              <a:rPr lang="cs-CZ" dirty="0"/>
              <a:t>j</a:t>
            </a:r>
            <a:r>
              <a:rPr lang="cs-CZ" dirty="0" smtClean="0"/>
              <a:t>ejich hlavní úlohou bylo vést domácnost a mít děti, ale mohly také pracovat jako zpěvačky, tanečnice, hudebnice, služebné či chůvy v bohatých rodinách</a:t>
            </a:r>
          </a:p>
          <a:p>
            <a:r>
              <a:rPr lang="cs-CZ" dirty="0"/>
              <a:t>s</a:t>
            </a:r>
            <a:r>
              <a:rPr lang="cs-CZ" dirty="0" smtClean="0"/>
              <a:t>ynové z bohatých rodin se v chrámových školách učili číst, psát, počítat. V 11 - 12 letech dosáhly děti dospělosti. U prostých Egypťanů to bylo jiné. Od 5 let museli synové otci pomáhat a učit se jeho řemeslu.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12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Zábava a umění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Oblíbenou zábavou byl lov krokodýlů a divoké zvěře. Někdy lovili i lvi v poušti. Egypťané rádi hráli hry. Nejběžnější byla desková hra s kameny, která byla podobná dámě. </a:t>
            </a:r>
          </a:p>
          <a:p>
            <a:r>
              <a:rPr lang="cs-CZ" dirty="0" smtClean="0"/>
              <a:t>Nejznámější a nejstarší stavby Egypta jsou pyramidy. V pozdějších dobách Egypťané stavěli mnoho dalších staveb - např. hrobky faraonů nebo chrámy k uctívání bohů. Stěny hrobek i chrámů zdobili kresbami. Hlavu a končetiny postav zobrazovali z profilu, trup zepředu. Sochaři vytvářeli pohřební masky faraonů. Známými výtvory egyptských sochařů jsou sfingy 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468" y="298542"/>
            <a:ext cx="6220097" cy="139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5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Kompas času – krátká videa na shrnutí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Nejznámější a nejstarší stavby Egypta jsou pyramidy. V pozdějších dobách Egypťané stavěli mnoho dalších staveb - např. hrobky faraonů nebo chrámy k uctívání bohů. Stěny hrobek i chrámů zdobili kresbami. Hlavu a končetiny postav zobrazovali z profilu, trup zepředu. Sochaři vytvářeli pohřební masky faraonů. Známými výtvory egyptských sochařů jsou sfingy</a:t>
            </a:r>
          </a:p>
          <a:p>
            <a:r>
              <a:rPr lang="cs-CZ" dirty="0" smtClean="0">
                <a:hlinkClick r:id="rId2"/>
              </a:rPr>
              <a:t>https://www.youtube.com/watch?v=lDr0cJUu1Fg</a:t>
            </a:r>
            <a:endParaRPr lang="cs-CZ" dirty="0">
              <a:hlinkClick r:id="rId2"/>
            </a:endParaRPr>
          </a:p>
          <a:p>
            <a:r>
              <a:rPr lang="cs-CZ" dirty="0" smtClean="0">
                <a:hlinkClick r:id="rId3"/>
              </a:rPr>
              <a:t>https://www.youtube.com/results?search_query=Egypt+stroj+%C4%8Dasu+2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018" y="5216433"/>
            <a:ext cx="3770810" cy="149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2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19" y="1358538"/>
            <a:ext cx="10990217" cy="549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4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2275</TotalTime>
  <Words>1399</Words>
  <Application>Microsoft Office PowerPoint</Application>
  <PresentationFormat>Širokoúhlá obrazovka</PresentationFormat>
  <Paragraphs>128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Wingdings</vt:lpstr>
      <vt:lpstr>Motiv Office</vt:lpstr>
      <vt:lpstr>Myšlenková mapa starověkého Egypta</vt:lpstr>
      <vt:lpstr>Egypt - 4000let př.n.l </vt:lpstr>
      <vt:lpstr>mapa starověkého Egypta s památkami</vt:lpstr>
      <vt:lpstr>                     DŮLEŽITÍ PANOVNÍCI Imhotep</vt:lpstr>
      <vt:lpstr>Achnaton (14. století př.n.l.)</vt:lpstr>
      <vt:lpstr>Nefertiti</vt:lpstr>
      <vt:lpstr>Tutanchamon</vt:lpstr>
      <vt:lpstr>Kleopatra 51 LET př.n.l.</vt:lpstr>
      <vt:lpstr>věda a řemesla</vt:lpstr>
      <vt:lpstr>mumifikace</vt:lpstr>
      <vt:lpstr>Památky Egypta</vt:lpstr>
      <vt:lpstr>Pyramidy v Gíze a údolí královen  - Egypt se sjednotil 3000 př.n.l. J+S</vt:lpstr>
      <vt:lpstr>písmo</vt:lpstr>
      <vt:lpstr>Kočky a sfingy</vt:lpstr>
      <vt:lpstr>náboženství</vt:lpstr>
      <vt:lpstr>bohové</vt:lpstr>
      <vt:lpstr>bohové</vt:lpstr>
      <vt:lpstr>Oblečení </vt:lpstr>
      <vt:lpstr>Účesy a oblečení </vt:lpstr>
      <vt:lpstr>Líčení </vt:lpstr>
      <vt:lpstr>rodina</vt:lpstr>
      <vt:lpstr>Zábava a umění</vt:lpstr>
      <vt:lpstr>Kompas času – krátká videa na shrnutí</vt:lpstr>
      <vt:lpstr>Děkuji za pozornost 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</dc:title>
  <dc:creator>Lucie Havlíčková</dc:creator>
  <cp:lastModifiedBy>Lucie Havlíčková</cp:lastModifiedBy>
  <cp:revision>29</cp:revision>
  <dcterms:created xsi:type="dcterms:W3CDTF">2023-10-15T09:30:23Z</dcterms:created>
  <dcterms:modified xsi:type="dcterms:W3CDTF">2023-10-19T00:03:26Z</dcterms:modified>
</cp:coreProperties>
</file>