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notesMasterIdLst>
    <p:notesMasterId r:id="rId32"/>
  </p:notesMasterIdLst>
  <p:sldIdLst>
    <p:sldId id="258" r:id="rId3"/>
    <p:sldId id="266" r:id="rId4"/>
    <p:sldId id="457" r:id="rId5"/>
    <p:sldId id="458" r:id="rId6"/>
    <p:sldId id="459" r:id="rId7"/>
    <p:sldId id="460" r:id="rId8"/>
    <p:sldId id="461" r:id="rId9"/>
    <p:sldId id="463" r:id="rId10"/>
    <p:sldId id="462" r:id="rId11"/>
    <p:sldId id="464" r:id="rId12"/>
    <p:sldId id="466" r:id="rId13"/>
    <p:sldId id="467" r:id="rId14"/>
    <p:sldId id="469" r:id="rId15"/>
    <p:sldId id="475" r:id="rId16"/>
    <p:sldId id="476" r:id="rId17"/>
    <p:sldId id="474" r:id="rId18"/>
    <p:sldId id="473" r:id="rId19"/>
    <p:sldId id="479" r:id="rId20"/>
    <p:sldId id="480" r:id="rId21"/>
    <p:sldId id="481" r:id="rId22"/>
    <p:sldId id="485" r:id="rId23"/>
    <p:sldId id="486" r:id="rId24"/>
    <p:sldId id="482" r:id="rId25"/>
    <p:sldId id="483" r:id="rId26"/>
    <p:sldId id="487" r:id="rId27"/>
    <p:sldId id="488" r:id="rId28"/>
    <p:sldId id="455" r:id="rId29"/>
    <p:sldId id="468" r:id="rId30"/>
    <p:sldId id="490" r:id="rId3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99"/>
    <a:srgbClr val="669900"/>
    <a:srgbClr val="99FFCC"/>
    <a:srgbClr val="008000"/>
    <a:srgbClr val="FF5050"/>
    <a:srgbClr val="FFFF66"/>
    <a:srgbClr val="00CC99"/>
    <a:srgbClr val="006600"/>
    <a:srgbClr val="FF99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794" autoAdjust="0"/>
    <p:restoredTop sz="93190" autoAdjust="0"/>
  </p:normalViewPr>
  <p:slideViewPr>
    <p:cSldViewPr>
      <p:cViewPr varScale="1">
        <p:scale>
          <a:sx n="68" d="100"/>
          <a:sy n="68" d="100"/>
        </p:scale>
        <p:origin x="1356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0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689C6D-215A-4061-950F-D2B50FE031ED}" type="doc">
      <dgm:prSet loTypeId="urn:microsoft.com/office/officeart/2005/8/layout/default#1" loCatId="list" qsTypeId="urn:microsoft.com/office/officeart/2005/8/quickstyle/3d1" qsCatId="3D" csTypeId="urn:microsoft.com/office/officeart/2005/8/colors/accent0_1" csCatId="mainScheme" phldr="1"/>
      <dgm:spPr/>
      <dgm:t>
        <a:bodyPr/>
        <a:lstStyle/>
        <a:p>
          <a:endParaRPr lang="cs-CZ"/>
        </a:p>
      </dgm:t>
    </dgm:pt>
    <dgm:pt modelId="{6D29609A-A390-414B-A1D1-B8FB6AD99EA0}">
      <dgm:prSet phldrT="[Text]" custT="1"/>
      <dgm:spPr>
        <a:solidFill>
          <a:schemeClr val="accent6">
            <a:lumMod val="20000"/>
            <a:lumOff val="80000"/>
            <a:alpha val="95000"/>
          </a:schemeClr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biosféra</a:t>
          </a:r>
          <a:endParaRPr lang="cs-CZ" sz="2400" dirty="0"/>
        </a:p>
      </dgm:t>
    </dgm:pt>
    <dgm:pt modelId="{A3D5D069-42C6-4C1E-8EB0-CEF123BCDE91}" type="parTrans" cxnId="{5196EA35-6A29-4E52-A33B-F96C5A571BC8}">
      <dgm:prSet/>
      <dgm:spPr/>
      <dgm:t>
        <a:bodyPr/>
        <a:lstStyle/>
        <a:p>
          <a:endParaRPr lang="cs-CZ"/>
        </a:p>
      </dgm:t>
    </dgm:pt>
    <dgm:pt modelId="{886E5966-EE12-4DEE-A867-98153897BF94}" type="sibTrans" cxnId="{5196EA35-6A29-4E52-A33B-F96C5A571BC8}">
      <dgm:prSet/>
      <dgm:spPr/>
      <dgm:t>
        <a:bodyPr/>
        <a:lstStyle/>
        <a:p>
          <a:endParaRPr lang="cs-CZ"/>
        </a:p>
      </dgm:t>
    </dgm:pt>
    <dgm:pt modelId="{0B3179CF-1808-4AF2-9A23-49E161367459}">
      <dgm:prSet phldrT="[Text]"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biota</a:t>
          </a:r>
          <a:endParaRPr lang="cs-CZ" sz="2400" dirty="0"/>
        </a:p>
      </dgm:t>
    </dgm:pt>
    <dgm:pt modelId="{2D24B58D-ECC0-414F-88E2-1FA26FA49646}" type="parTrans" cxnId="{94808BA0-8424-4195-8501-B82066171913}">
      <dgm:prSet/>
      <dgm:spPr/>
      <dgm:t>
        <a:bodyPr/>
        <a:lstStyle/>
        <a:p>
          <a:endParaRPr lang="cs-CZ"/>
        </a:p>
      </dgm:t>
    </dgm:pt>
    <dgm:pt modelId="{A02524DA-C7FD-4709-B720-3BCFA2DB31B2}" type="sibTrans" cxnId="{94808BA0-8424-4195-8501-B82066171913}">
      <dgm:prSet/>
      <dgm:spPr/>
      <dgm:t>
        <a:bodyPr/>
        <a:lstStyle/>
        <a:p>
          <a:endParaRPr lang="cs-CZ"/>
        </a:p>
      </dgm:t>
    </dgm:pt>
    <dgm:pt modelId="{C68AB37A-53D0-4D22-A99A-2423E0AA25C6}">
      <dgm:prSet phldrT="[Text]"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živé organizmy</a:t>
          </a:r>
          <a:endParaRPr lang="cs-CZ" sz="2400" dirty="0"/>
        </a:p>
      </dgm:t>
    </dgm:pt>
    <dgm:pt modelId="{D47E6F32-DB4F-489D-820F-1E9BF0BD5FFA}" type="parTrans" cxnId="{553F8FA9-AB7E-44B9-874B-CDAAED1B40E5}">
      <dgm:prSet/>
      <dgm:spPr/>
      <dgm:t>
        <a:bodyPr/>
        <a:lstStyle/>
        <a:p>
          <a:endParaRPr lang="cs-CZ"/>
        </a:p>
      </dgm:t>
    </dgm:pt>
    <dgm:pt modelId="{5150393B-3B97-426F-A538-E72D9244B5D6}" type="sibTrans" cxnId="{553F8FA9-AB7E-44B9-874B-CDAAED1B40E5}">
      <dgm:prSet/>
      <dgm:spPr/>
      <dgm:t>
        <a:bodyPr/>
        <a:lstStyle/>
        <a:p>
          <a:endParaRPr lang="cs-CZ"/>
        </a:p>
      </dgm:t>
    </dgm:pt>
    <dgm:pt modelId="{1BDE75C6-E49C-4C0D-9B54-AB332D07C5E8}">
      <dgm:prSet custT="1"/>
      <dgm:spPr>
        <a:solidFill>
          <a:schemeClr val="accent6">
            <a:lumMod val="20000"/>
            <a:lumOff val="80000"/>
            <a:alpha val="95000"/>
          </a:schemeClr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flóra</a:t>
          </a:r>
          <a:endParaRPr lang="cs-CZ" sz="2400" dirty="0"/>
        </a:p>
      </dgm:t>
    </dgm:pt>
    <dgm:pt modelId="{E5115DE1-C972-4F14-A74B-1401CCB6B57B}" type="parTrans" cxnId="{27F1A402-1A45-4AF4-AFC7-DC2029A79EB6}">
      <dgm:prSet/>
      <dgm:spPr/>
      <dgm:t>
        <a:bodyPr/>
        <a:lstStyle/>
        <a:p>
          <a:endParaRPr lang="cs-CZ"/>
        </a:p>
      </dgm:t>
    </dgm:pt>
    <dgm:pt modelId="{32D81B97-ED1A-468A-9BC0-2FC6C790C948}" type="sibTrans" cxnId="{27F1A402-1A45-4AF4-AFC7-DC2029A79EB6}">
      <dgm:prSet/>
      <dgm:spPr/>
      <dgm:t>
        <a:bodyPr/>
        <a:lstStyle/>
        <a:p>
          <a:endParaRPr lang="cs-CZ"/>
        </a:p>
      </dgm:t>
    </dgm:pt>
    <dgm:pt modelId="{1EE2DD4F-7CF7-48E0-8C07-1B8F9C6DE597}">
      <dgm:prSet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fauna</a:t>
          </a:r>
          <a:endParaRPr lang="cs-CZ" sz="2400" dirty="0"/>
        </a:p>
      </dgm:t>
    </dgm:pt>
    <dgm:pt modelId="{47C13694-4136-4579-9E57-294F80AFBD05}" type="parTrans" cxnId="{E2433681-0A45-475A-B7A4-B987DB1FE173}">
      <dgm:prSet/>
      <dgm:spPr/>
      <dgm:t>
        <a:bodyPr/>
        <a:lstStyle/>
        <a:p>
          <a:endParaRPr lang="cs-CZ"/>
        </a:p>
      </dgm:t>
    </dgm:pt>
    <dgm:pt modelId="{BD2EED37-13E9-4B86-A133-FC27D313D7E9}" type="sibTrans" cxnId="{E2433681-0A45-475A-B7A4-B987DB1FE173}">
      <dgm:prSet/>
      <dgm:spPr/>
      <dgm:t>
        <a:bodyPr/>
        <a:lstStyle/>
        <a:p>
          <a:endParaRPr lang="cs-CZ"/>
        </a:p>
      </dgm:t>
    </dgm:pt>
    <dgm:pt modelId="{53967C97-45EB-4DD3-90B7-0B27D694F559}">
      <dgm:prSet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ekosystém</a:t>
          </a:r>
        </a:p>
      </dgm:t>
    </dgm:pt>
    <dgm:pt modelId="{365976D7-5454-40E8-87F5-C8E3C297E915}" type="parTrans" cxnId="{C37A3538-FC00-46BC-8E13-33BB9B2D8D72}">
      <dgm:prSet/>
      <dgm:spPr/>
      <dgm:t>
        <a:bodyPr/>
        <a:lstStyle/>
        <a:p>
          <a:endParaRPr lang="cs-CZ"/>
        </a:p>
      </dgm:t>
    </dgm:pt>
    <dgm:pt modelId="{908CEFEE-78EA-4900-8633-47788A31EF4C}" type="sibTrans" cxnId="{C37A3538-FC00-46BC-8E13-33BB9B2D8D72}">
      <dgm:prSet/>
      <dgm:spPr/>
      <dgm:t>
        <a:bodyPr/>
        <a:lstStyle/>
        <a:p>
          <a:endParaRPr lang="cs-CZ"/>
        </a:p>
      </dgm:t>
    </dgm:pt>
    <dgm:pt modelId="{7064D6C3-D3C5-48BB-ABE8-9B6F4E5F0A72}">
      <dgm:prSet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ekologie</a:t>
          </a:r>
          <a:endParaRPr lang="cs-CZ" sz="2400" dirty="0"/>
        </a:p>
      </dgm:t>
    </dgm:pt>
    <dgm:pt modelId="{E9F36483-EE12-4DB5-841B-1B5B2D6CB4F9}" type="parTrans" cxnId="{92B5A08E-3258-430A-8E36-2CFB1C1400BF}">
      <dgm:prSet/>
      <dgm:spPr/>
      <dgm:t>
        <a:bodyPr/>
        <a:lstStyle/>
        <a:p>
          <a:endParaRPr lang="cs-CZ"/>
        </a:p>
      </dgm:t>
    </dgm:pt>
    <dgm:pt modelId="{845183BE-FF56-4A4D-8C29-228FC3B5F0F6}" type="sibTrans" cxnId="{92B5A08E-3258-430A-8E36-2CFB1C1400BF}">
      <dgm:prSet/>
      <dgm:spPr/>
      <dgm:t>
        <a:bodyPr/>
        <a:lstStyle/>
        <a:p>
          <a:endParaRPr lang="cs-CZ"/>
        </a:p>
      </dgm:t>
    </dgm:pt>
    <dgm:pt modelId="{0E767B01-13C3-462A-A480-36847BE14600}">
      <dgm:prSet custT="1"/>
      <dgm:spPr>
        <a:solidFill>
          <a:schemeClr val="accent6">
            <a:lumMod val="20000"/>
            <a:lumOff val="80000"/>
            <a:alpha val="95000"/>
          </a:schemeClr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přírodní krajiny</a:t>
          </a:r>
          <a:endParaRPr lang="cs-CZ" sz="2400" dirty="0"/>
        </a:p>
      </dgm:t>
    </dgm:pt>
    <dgm:pt modelId="{92C6742D-DFB2-40B3-82D6-3A6C77DECC85}" type="parTrans" cxnId="{2BFDAC15-453D-4033-8E79-EFD866503141}">
      <dgm:prSet/>
      <dgm:spPr/>
      <dgm:t>
        <a:bodyPr/>
        <a:lstStyle/>
        <a:p>
          <a:endParaRPr lang="cs-CZ"/>
        </a:p>
      </dgm:t>
    </dgm:pt>
    <dgm:pt modelId="{4B5082E5-F459-432B-955B-08AD14ED6B7B}" type="sibTrans" cxnId="{2BFDAC15-453D-4033-8E79-EFD866503141}">
      <dgm:prSet/>
      <dgm:spPr/>
      <dgm:t>
        <a:bodyPr/>
        <a:lstStyle/>
        <a:p>
          <a:endParaRPr lang="cs-CZ"/>
        </a:p>
      </dgm:t>
    </dgm:pt>
    <dgm:pt modelId="{7EBCF7C0-B995-460D-9CA3-BD8B3E69F3CB}">
      <dgm:prSet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algn="ctr"/>
          <a:r>
            <a:rPr lang="cs-CZ" sz="2400" b="0" dirty="0" smtClean="0"/>
            <a:t>člověk              a biosféra</a:t>
          </a:r>
          <a:endParaRPr lang="cs-CZ" sz="2400" b="0" dirty="0"/>
        </a:p>
      </dgm:t>
    </dgm:pt>
    <dgm:pt modelId="{B44CE7E5-77A8-4F22-A410-E2F0A808316A}" type="parTrans" cxnId="{27B41021-7BE5-4BD4-B843-369E4414E5DB}">
      <dgm:prSet/>
      <dgm:spPr/>
      <dgm:t>
        <a:bodyPr/>
        <a:lstStyle/>
        <a:p>
          <a:endParaRPr lang="cs-CZ"/>
        </a:p>
      </dgm:t>
    </dgm:pt>
    <dgm:pt modelId="{3AFBB1D1-DB90-4B69-813F-69F79D6CC64B}" type="sibTrans" cxnId="{27B41021-7BE5-4BD4-B843-369E4414E5DB}">
      <dgm:prSet/>
      <dgm:spPr/>
      <dgm:t>
        <a:bodyPr/>
        <a:lstStyle/>
        <a:p>
          <a:endParaRPr lang="cs-CZ"/>
        </a:p>
      </dgm:t>
    </dgm:pt>
    <dgm:pt modelId="{EC946AD9-0CA3-4444-A299-3735452357FC}">
      <dgm:prSet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výškové stupně</a:t>
          </a:r>
          <a:endParaRPr lang="cs-CZ" sz="2400" dirty="0"/>
        </a:p>
      </dgm:t>
    </dgm:pt>
    <dgm:pt modelId="{B9190A19-CEA3-4D43-996A-53F74EB83307}" type="parTrans" cxnId="{3EC3097B-3055-4F11-B216-5684F7B173A9}">
      <dgm:prSet/>
      <dgm:spPr/>
      <dgm:t>
        <a:bodyPr/>
        <a:lstStyle/>
        <a:p>
          <a:endParaRPr lang="cs-CZ"/>
        </a:p>
      </dgm:t>
    </dgm:pt>
    <dgm:pt modelId="{F4E4AC8B-3E09-4622-A368-DD5DD20AE7FD}" type="sibTrans" cxnId="{3EC3097B-3055-4F11-B216-5684F7B173A9}">
      <dgm:prSet/>
      <dgm:spPr/>
      <dgm:t>
        <a:bodyPr/>
        <a:lstStyle/>
        <a:p>
          <a:endParaRPr lang="cs-CZ"/>
        </a:p>
      </dgm:t>
    </dgm:pt>
    <dgm:pt modelId="{8CABA663-F140-4381-A837-528457B523EF}">
      <dgm:prSet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podmínky života</a:t>
          </a:r>
          <a:endParaRPr lang="cs-CZ" sz="2400" dirty="0"/>
        </a:p>
      </dgm:t>
    </dgm:pt>
    <dgm:pt modelId="{EE0C9CAE-6B9F-40BA-9F5D-9FA192A2583E}" type="sibTrans" cxnId="{3D36074A-B81B-4635-9A83-7B935C07F261}">
      <dgm:prSet/>
      <dgm:spPr/>
      <dgm:t>
        <a:bodyPr/>
        <a:lstStyle/>
        <a:p>
          <a:endParaRPr lang="cs-CZ"/>
        </a:p>
      </dgm:t>
    </dgm:pt>
    <dgm:pt modelId="{1C54E34D-E3D9-4C65-BD2A-42EED59508D1}" type="parTrans" cxnId="{3D36074A-B81B-4635-9A83-7B935C07F261}">
      <dgm:prSet/>
      <dgm:spPr/>
      <dgm:t>
        <a:bodyPr/>
        <a:lstStyle/>
        <a:p>
          <a:endParaRPr lang="cs-CZ"/>
        </a:p>
      </dgm:t>
    </dgm:pt>
    <dgm:pt modelId="{1E8D236F-3381-450A-8AC6-8A58F9383057}">
      <dgm:prSet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 život                          v oceánech</a:t>
          </a:r>
          <a:endParaRPr lang="cs-CZ" sz="2400" dirty="0"/>
        </a:p>
      </dgm:t>
    </dgm:pt>
    <dgm:pt modelId="{2B781FFA-E304-42B3-A887-AF9EDCEA7779}" type="parTrans" cxnId="{27ED84F4-B490-420A-A4F6-6BE26392A0A7}">
      <dgm:prSet/>
      <dgm:spPr/>
      <dgm:t>
        <a:bodyPr/>
        <a:lstStyle/>
        <a:p>
          <a:endParaRPr lang="cs-CZ"/>
        </a:p>
      </dgm:t>
    </dgm:pt>
    <dgm:pt modelId="{D376DCC2-24D7-4A93-A805-643B767571F4}" type="sibTrans" cxnId="{27ED84F4-B490-420A-A4F6-6BE26392A0A7}">
      <dgm:prSet/>
      <dgm:spPr/>
      <dgm:t>
        <a:bodyPr/>
        <a:lstStyle/>
        <a:p>
          <a:endParaRPr lang="cs-CZ"/>
        </a:p>
      </dgm:t>
    </dgm:pt>
    <dgm:pt modelId="{3C5A676D-11A3-40AD-B0C0-98AA55E96A4D}" type="pres">
      <dgm:prSet presAssocID="{7D689C6D-215A-4061-950F-D2B50FE031E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33118F3-006D-4DE0-85D7-BEF5B6ED5873}" type="pres">
      <dgm:prSet presAssocID="{6D29609A-A390-414B-A1D1-B8FB6AD99EA0}" presName="node" presStyleLbl="node1" presStyleIdx="0" presStyleCnt="12" custLinFactNeighborX="4179" custLinFactNeighborY="-29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D37F170-9829-48EA-8EBA-6F9CF988D086}" type="pres">
      <dgm:prSet presAssocID="{886E5966-EE12-4DEE-A867-98153897BF94}" presName="sibTrans" presStyleCnt="0"/>
      <dgm:spPr/>
    </dgm:pt>
    <dgm:pt modelId="{7685899C-38FE-4CB4-8B7F-2C3F43DD35D1}" type="pres">
      <dgm:prSet presAssocID="{0B3179CF-1808-4AF2-9A23-49E161367459}" presName="node" presStyleLbl="node1" presStyleIdx="1" presStyleCnt="12" custLinFactNeighborX="3354" custLinFactNeighborY="-29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53257FC-53A7-41E2-A65B-84FCEABD6802}" type="pres">
      <dgm:prSet presAssocID="{A02524DA-C7FD-4709-B720-3BCFA2DB31B2}" presName="sibTrans" presStyleCnt="0"/>
      <dgm:spPr/>
    </dgm:pt>
    <dgm:pt modelId="{D130A27F-5689-4129-A5C8-1E2E8D1BAED4}" type="pres">
      <dgm:prSet presAssocID="{C68AB37A-53D0-4D22-A99A-2423E0AA25C6}" presName="node" presStyleLbl="node1" presStyleIdx="2" presStyleCnt="12" custLinFactNeighborX="2529" custLinFactNeighborY="-29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AC5A7A6-39BB-4862-9179-92A64503AD24}" type="pres">
      <dgm:prSet presAssocID="{5150393B-3B97-426F-A538-E72D9244B5D6}" presName="sibTrans" presStyleCnt="0"/>
      <dgm:spPr/>
    </dgm:pt>
    <dgm:pt modelId="{D9A0A614-79EC-42F7-A674-B82117D4894F}" type="pres">
      <dgm:prSet presAssocID="{8CABA663-F140-4381-A837-528457B523EF}" presName="node" presStyleLbl="node1" presStyleIdx="3" presStyleCnt="12" custLinFactNeighborX="1704" custLinFactNeighborY="-29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AD23F2-1FB6-4CB6-A59B-48DBACFA1E36}" type="pres">
      <dgm:prSet presAssocID="{EE0C9CAE-6B9F-40BA-9F5D-9FA192A2583E}" presName="sibTrans" presStyleCnt="0"/>
      <dgm:spPr/>
    </dgm:pt>
    <dgm:pt modelId="{327274FD-849A-4253-A88C-49EA9C8EC748}" type="pres">
      <dgm:prSet presAssocID="{1BDE75C6-E49C-4C0D-9B54-AB332D07C5E8}" presName="node" presStyleLbl="node1" presStyleIdx="4" presStyleCnt="12" custLinFactNeighborX="4179" custLinFactNeighborY="-3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F9480DF-7708-4F28-AB36-28724565F072}" type="pres">
      <dgm:prSet presAssocID="{32D81B97-ED1A-468A-9BC0-2FC6C790C948}" presName="sibTrans" presStyleCnt="0"/>
      <dgm:spPr/>
    </dgm:pt>
    <dgm:pt modelId="{69BA46AD-DF0A-4BBD-9AEE-440738E97DD1}" type="pres">
      <dgm:prSet presAssocID="{1EE2DD4F-7CF7-48E0-8C07-1B8F9C6DE597}" presName="node" presStyleLbl="node1" presStyleIdx="5" presStyleCnt="12" custLinFactNeighborX="3354" custLinFactNeighborY="-3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8C5E5AD-97B1-468F-8689-E19F00FEE7F1}" type="pres">
      <dgm:prSet presAssocID="{BD2EED37-13E9-4B86-A133-FC27D313D7E9}" presName="sibTrans" presStyleCnt="0"/>
      <dgm:spPr/>
    </dgm:pt>
    <dgm:pt modelId="{12A3D154-DC56-44D7-ADBF-D1C4D58ED58A}" type="pres">
      <dgm:prSet presAssocID="{53967C97-45EB-4DD3-90B7-0B27D694F559}" presName="node" presStyleLbl="node1" presStyleIdx="6" presStyleCnt="12" custLinFactNeighborX="2529" custLinFactNeighborY="-3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B9CFCC-83C0-4F3A-B471-7A937CB85CDA}" type="pres">
      <dgm:prSet presAssocID="{908CEFEE-78EA-4900-8633-47788A31EF4C}" presName="sibTrans" presStyleCnt="0"/>
      <dgm:spPr/>
    </dgm:pt>
    <dgm:pt modelId="{BC96A9CA-1CEB-4AF6-A87C-FBD3AB402411}" type="pres">
      <dgm:prSet presAssocID="{7064D6C3-D3C5-48BB-ABE8-9B6F4E5F0A72}" presName="node" presStyleLbl="node1" presStyleIdx="7" presStyleCnt="12" custLinFactNeighborX="1704" custLinFactNeighborY="-3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7FAE7CC-78BC-43D4-AB69-7D7DF2438182}" type="pres">
      <dgm:prSet presAssocID="{845183BE-FF56-4A4D-8C29-228FC3B5F0F6}" presName="sibTrans" presStyleCnt="0"/>
      <dgm:spPr/>
    </dgm:pt>
    <dgm:pt modelId="{802AFF8F-A710-40F3-A00D-100F373737B8}" type="pres">
      <dgm:prSet presAssocID="{0E767B01-13C3-462A-A480-36847BE14600}" presName="node" presStyleLbl="node1" presStyleIdx="8" presStyleCnt="12" custLinFactNeighborX="4179" custLinFactNeighborY="216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D7449AA-C368-4B37-B1BC-B8324ED21AA6}" type="pres">
      <dgm:prSet presAssocID="{4B5082E5-F459-432B-955B-08AD14ED6B7B}" presName="sibTrans" presStyleCnt="0"/>
      <dgm:spPr/>
    </dgm:pt>
    <dgm:pt modelId="{D5B814DB-2B46-4BBC-98D8-8038F299A82F}" type="pres">
      <dgm:prSet presAssocID="{1E8D236F-3381-450A-8AC6-8A58F9383057}" presName="node" presStyleLbl="node1" presStyleIdx="9" presStyleCnt="12" custLinFactX="12981" custLinFactNeighborX="100000" custLinFactNeighborY="164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254AA83-F239-46A8-9A87-1EB1FB0B79F9}" type="pres">
      <dgm:prSet presAssocID="{D376DCC2-24D7-4A93-A805-643B767571F4}" presName="sibTrans" presStyleCnt="0"/>
      <dgm:spPr/>
    </dgm:pt>
    <dgm:pt modelId="{8C8086F4-EA7A-4DA8-B360-C7A5B3E6375F}" type="pres">
      <dgm:prSet presAssocID="{7EBCF7C0-B995-460D-9CA3-BD8B3E69F3CB}" presName="node" presStyleLbl="node1" presStyleIdx="10" presStyleCnt="12" custLinFactX="9222" custLinFactNeighborX="100000" custLinFactNeighborY="164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CDB8853-AB58-43AB-A5CF-0A1BC771C5FE}" type="pres">
      <dgm:prSet presAssocID="{3AFBB1D1-DB90-4B69-813F-69F79D6CC64B}" presName="sibTrans" presStyleCnt="0"/>
      <dgm:spPr/>
    </dgm:pt>
    <dgm:pt modelId="{BAA9C6B7-595A-4370-8301-2396CE27676B}" type="pres">
      <dgm:prSet presAssocID="{EC946AD9-0CA3-4444-A299-3735452357FC}" presName="node" presStyleLbl="node1" presStyleIdx="11" presStyleCnt="12" custLinFactX="-100000" custLinFactNeighborX="-116802" custLinFactNeighborY="164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EC3097B-3055-4F11-B216-5684F7B173A9}" srcId="{7D689C6D-215A-4061-950F-D2B50FE031ED}" destId="{EC946AD9-0CA3-4444-A299-3735452357FC}" srcOrd="11" destOrd="0" parTransId="{B9190A19-CEA3-4D43-996A-53F74EB83307}" sibTransId="{F4E4AC8B-3E09-4622-A368-DD5DD20AE7FD}"/>
    <dgm:cxn modelId="{553F8FA9-AB7E-44B9-874B-CDAAED1B40E5}" srcId="{7D689C6D-215A-4061-950F-D2B50FE031ED}" destId="{C68AB37A-53D0-4D22-A99A-2423E0AA25C6}" srcOrd="2" destOrd="0" parTransId="{D47E6F32-DB4F-489D-820F-1E9BF0BD5FFA}" sibTransId="{5150393B-3B97-426F-A538-E72D9244B5D6}"/>
    <dgm:cxn modelId="{98DF5A4A-D3C1-4970-88DB-2D2870A83FC2}" type="presOf" srcId="{6D29609A-A390-414B-A1D1-B8FB6AD99EA0}" destId="{A33118F3-006D-4DE0-85D7-BEF5B6ED5873}" srcOrd="0" destOrd="0" presId="urn:microsoft.com/office/officeart/2005/8/layout/default#1"/>
    <dgm:cxn modelId="{15B263FC-D6A5-4FC4-B230-D94667B57A7A}" type="presOf" srcId="{0E767B01-13C3-462A-A480-36847BE14600}" destId="{802AFF8F-A710-40F3-A00D-100F373737B8}" srcOrd="0" destOrd="0" presId="urn:microsoft.com/office/officeart/2005/8/layout/default#1"/>
    <dgm:cxn modelId="{5827E0D8-2494-4B74-8BE6-EC1B9F4D601A}" type="presOf" srcId="{7064D6C3-D3C5-48BB-ABE8-9B6F4E5F0A72}" destId="{BC96A9CA-1CEB-4AF6-A87C-FBD3AB402411}" srcOrd="0" destOrd="0" presId="urn:microsoft.com/office/officeart/2005/8/layout/default#1"/>
    <dgm:cxn modelId="{27ED84F4-B490-420A-A4F6-6BE26392A0A7}" srcId="{7D689C6D-215A-4061-950F-D2B50FE031ED}" destId="{1E8D236F-3381-450A-8AC6-8A58F9383057}" srcOrd="9" destOrd="0" parTransId="{2B781FFA-E304-42B3-A887-AF9EDCEA7779}" sibTransId="{D376DCC2-24D7-4A93-A805-643B767571F4}"/>
    <dgm:cxn modelId="{2BFDAC15-453D-4033-8E79-EFD866503141}" srcId="{7D689C6D-215A-4061-950F-D2B50FE031ED}" destId="{0E767B01-13C3-462A-A480-36847BE14600}" srcOrd="8" destOrd="0" parTransId="{92C6742D-DFB2-40B3-82D6-3A6C77DECC85}" sibTransId="{4B5082E5-F459-432B-955B-08AD14ED6B7B}"/>
    <dgm:cxn modelId="{EF1833E1-5E5F-4AC7-B513-510913C443F5}" type="presOf" srcId="{8CABA663-F140-4381-A837-528457B523EF}" destId="{D9A0A614-79EC-42F7-A674-B82117D4894F}" srcOrd="0" destOrd="0" presId="urn:microsoft.com/office/officeart/2005/8/layout/default#1"/>
    <dgm:cxn modelId="{4E06F853-AB23-4A4C-A3DD-6A4743133DC3}" type="presOf" srcId="{C68AB37A-53D0-4D22-A99A-2423E0AA25C6}" destId="{D130A27F-5689-4129-A5C8-1E2E8D1BAED4}" srcOrd="0" destOrd="0" presId="urn:microsoft.com/office/officeart/2005/8/layout/default#1"/>
    <dgm:cxn modelId="{C37A3538-FC00-46BC-8E13-33BB9B2D8D72}" srcId="{7D689C6D-215A-4061-950F-D2B50FE031ED}" destId="{53967C97-45EB-4DD3-90B7-0B27D694F559}" srcOrd="6" destOrd="0" parTransId="{365976D7-5454-40E8-87F5-C8E3C297E915}" sibTransId="{908CEFEE-78EA-4900-8633-47788A31EF4C}"/>
    <dgm:cxn modelId="{3D36074A-B81B-4635-9A83-7B935C07F261}" srcId="{7D689C6D-215A-4061-950F-D2B50FE031ED}" destId="{8CABA663-F140-4381-A837-528457B523EF}" srcOrd="3" destOrd="0" parTransId="{1C54E34D-E3D9-4C65-BD2A-42EED59508D1}" sibTransId="{EE0C9CAE-6B9F-40BA-9F5D-9FA192A2583E}"/>
    <dgm:cxn modelId="{27F1A402-1A45-4AF4-AFC7-DC2029A79EB6}" srcId="{7D689C6D-215A-4061-950F-D2B50FE031ED}" destId="{1BDE75C6-E49C-4C0D-9B54-AB332D07C5E8}" srcOrd="4" destOrd="0" parTransId="{E5115DE1-C972-4F14-A74B-1401CCB6B57B}" sibTransId="{32D81B97-ED1A-468A-9BC0-2FC6C790C948}"/>
    <dgm:cxn modelId="{A6974413-B64A-4FFA-932A-E2D09A017CF5}" type="presOf" srcId="{7D689C6D-215A-4061-950F-D2B50FE031ED}" destId="{3C5A676D-11A3-40AD-B0C0-98AA55E96A4D}" srcOrd="0" destOrd="0" presId="urn:microsoft.com/office/officeart/2005/8/layout/default#1"/>
    <dgm:cxn modelId="{27B41021-7BE5-4BD4-B843-369E4414E5DB}" srcId="{7D689C6D-215A-4061-950F-D2B50FE031ED}" destId="{7EBCF7C0-B995-460D-9CA3-BD8B3E69F3CB}" srcOrd="10" destOrd="0" parTransId="{B44CE7E5-77A8-4F22-A410-E2F0A808316A}" sibTransId="{3AFBB1D1-DB90-4B69-813F-69F79D6CC64B}"/>
    <dgm:cxn modelId="{BE21DB1F-5154-40E3-98C8-3A5F0B4D5B0C}" type="presOf" srcId="{1E8D236F-3381-450A-8AC6-8A58F9383057}" destId="{D5B814DB-2B46-4BBC-98D8-8038F299A82F}" srcOrd="0" destOrd="0" presId="urn:microsoft.com/office/officeart/2005/8/layout/default#1"/>
    <dgm:cxn modelId="{9E2A64A4-6311-4807-97DE-04BAA33D8DE8}" type="presOf" srcId="{1BDE75C6-E49C-4C0D-9B54-AB332D07C5E8}" destId="{327274FD-849A-4253-A88C-49EA9C8EC748}" srcOrd="0" destOrd="0" presId="urn:microsoft.com/office/officeart/2005/8/layout/default#1"/>
    <dgm:cxn modelId="{BB9B3517-9C43-4830-B9D9-00ACE6B78337}" type="presOf" srcId="{1EE2DD4F-7CF7-48E0-8C07-1B8F9C6DE597}" destId="{69BA46AD-DF0A-4BBD-9AEE-440738E97DD1}" srcOrd="0" destOrd="0" presId="urn:microsoft.com/office/officeart/2005/8/layout/default#1"/>
    <dgm:cxn modelId="{33118083-4B1A-49F6-81AB-CB2AD1C8F5D5}" type="presOf" srcId="{7EBCF7C0-B995-460D-9CA3-BD8B3E69F3CB}" destId="{8C8086F4-EA7A-4DA8-B360-C7A5B3E6375F}" srcOrd="0" destOrd="0" presId="urn:microsoft.com/office/officeart/2005/8/layout/default#1"/>
    <dgm:cxn modelId="{94808BA0-8424-4195-8501-B82066171913}" srcId="{7D689C6D-215A-4061-950F-D2B50FE031ED}" destId="{0B3179CF-1808-4AF2-9A23-49E161367459}" srcOrd="1" destOrd="0" parTransId="{2D24B58D-ECC0-414F-88E2-1FA26FA49646}" sibTransId="{A02524DA-C7FD-4709-B720-3BCFA2DB31B2}"/>
    <dgm:cxn modelId="{92B5A08E-3258-430A-8E36-2CFB1C1400BF}" srcId="{7D689C6D-215A-4061-950F-D2B50FE031ED}" destId="{7064D6C3-D3C5-48BB-ABE8-9B6F4E5F0A72}" srcOrd="7" destOrd="0" parTransId="{E9F36483-EE12-4DB5-841B-1B5B2D6CB4F9}" sibTransId="{845183BE-FF56-4A4D-8C29-228FC3B5F0F6}"/>
    <dgm:cxn modelId="{73643761-8793-4CBC-8374-B722B38D02D2}" type="presOf" srcId="{53967C97-45EB-4DD3-90B7-0B27D694F559}" destId="{12A3D154-DC56-44D7-ADBF-D1C4D58ED58A}" srcOrd="0" destOrd="0" presId="urn:microsoft.com/office/officeart/2005/8/layout/default#1"/>
    <dgm:cxn modelId="{AE79AA35-40A2-427F-BD0D-2179FFDB87B7}" type="presOf" srcId="{0B3179CF-1808-4AF2-9A23-49E161367459}" destId="{7685899C-38FE-4CB4-8B7F-2C3F43DD35D1}" srcOrd="0" destOrd="0" presId="urn:microsoft.com/office/officeart/2005/8/layout/default#1"/>
    <dgm:cxn modelId="{5196EA35-6A29-4E52-A33B-F96C5A571BC8}" srcId="{7D689C6D-215A-4061-950F-D2B50FE031ED}" destId="{6D29609A-A390-414B-A1D1-B8FB6AD99EA0}" srcOrd="0" destOrd="0" parTransId="{A3D5D069-42C6-4C1E-8EB0-CEF123BCDE91}" sibTransId="{886E5966-EE12-4DEE-A867-98153897BF94}"/>
    <dgm:cxn modelId="{E2433681-0A45-475A-B7A4-B987DB1FE173}" srcId="{7D689C6D-215A-4061-950F-D2B50FE031ED}" destId="{1EE2DD4F-7CF7-48E0-8C07-1B8F9C6DE597}" srcOrd="5" destOrd="0" parTransId="{47C13694-4136-4579-9E57-294F80AFBD05}" sibTransId="{BD2EED37-13E9-4B86-A133-FC27D313D7E9}"/>
    <dgm:cxn modelId="{8EFA0C0A-B3A5-45E7-B230-A935DA2211F8}" type="presOf" srcId="{EC946AD9-0CA3-4444-A299-3735452357FC}" destId="{BAA9C6B7-595A-4370-8301-2396CE27676B}" srcOrd="0" destOrd="0" presId="urn:microsoft.com/office/officeart/2005/8/layout/default#1"/>
    <dgm:cxn modelId="{0E52F6AC-5EBF-4D8D-A0C9-C2317097857C}" type="presParOf" srcId="{3C5A676D-11A3-40AD-B0C0-98AA55E96A4D}" destId="{A33118F3-006D-4DE0-85D7-BEF5B6ED5873}" srcOrd="0" destOrd="0" presId="urn:microsoft.com/office/officeart/2005/8/layout/default#1"/>
    <dgm:cxn modelId="{79A93DF1-1371-4E61-9F3E-98F9C26C7AC7}" type="presParOf" srcId="{3C5A676D-11A3-40AD-B0C0-98AA55E96A4D}" destId="{ED37F170-9829-48EA-8EBA-6F9CF988D086}" srcOrd="1" destOrd="0" presId="urn:microsoft.com/office/officeart/2005/8/layout/default#1"/>
    <dgm:cxn modelId="{83D60FF9-6A9D-4710-ADA9-F13622D250ED}" type="presParOf" srcId="{3C5A676D-11A3-40AD-B0C0-98AA55E96A4D}" destId="{7685899C-38FE-4CB4-8B7F-2C3F43DD35D1}" srcOrd="2" destOrd="0" presId="urn:microsoft.com/office/officeart/2005/8/layout/default#1"/>
    <dgm:cxn modelId="{26E232A7-D85B-473A-BBF2-A6D9E5F987AF}" type="presParOf" srcId="{3C5A676D-11A3-40AD-B0C0-98AA55E96A4D}" destId="{853257FC-53A7-41E2-A65B-84FCEABD6802}" srcOrd="3" destOrd="0" presId="urn:microsoft.com/office/officeart/2005/8/layout/default#1"/>
    <dgm:cxn modelId="{9EA478AC-27A4-49CE-9048-AE7C27E82EFE}" type="presParOf" srcId="{3C5A676D-11A3-40AD-B0C0-98AA55E96A4D}" destId="{D130A27F-5689-4129-A5C8-1E2E8D1BAED4}" srcOrd="4" destOrd="0" presId="urn:microsoft.com/office/officeart/2005/8/layout/default#1"/>
    <dgm:cxn modelId="{4960147D-3EE6-443B-932B-62AE1AC0B8C5}" type="presParOf" srcId="{3C5A676D-11A3-40AD-B0C0-98AA55E96A4D}" destId="{7AC5A7A6-39BB-4862-9179-92A64503AD24}" srcOrd="5" destOrd="0" presId="urn:microsoft.com/office/officeart/2005/8/layout/default#1"/>
    <dgm:cxn modelId="{7F7977E3-C0CB-472D-9B55-DCA07625E57E}" type="presParOf" srcId="{3C5A676D-11A3-40AD-B0C0-98AA55E96A4D}" destId="{D9A0A614-79EC-42F7-A674-B82117D4894F}" srcOrd="6" destOrd="0" presId="urn:microsoft.com/office/officeart/2005/8/layout/default#1"/>
    <dgm:cxn modelId="{378890D5-F5CA-4B45-96EF-804AFDD64482}" type="presParOf" srcId="{3C5A676D-11A3-40AD-B0C0-98AA55E96A4D}" destId="{A2AD23F2-1FB6-4CB6-A59B-48DBACFA1E36}" srcOrd="7" destOrd="0" presId="urn:microsoft.com/office/officeart/2005/8/layout/default#1"/>
    <dgm:cxn modelId="{22611C2C-E175-4C8B-B045-03C67E3B8257}" type="presParOf" srcId="{3C5A676D-11A3-40AD-B0C0-98AA55E96A4D}" destId="{327274FD-849A-4253-A88C-49EA9C8EC748}" srcOrd="8" destOrd="0" presId="urn:microsoft.com/office/officeart/2005/8/layout/default#1"/>
    <dgm:cxn modelId="{B452BAE2-F95E-456B-B4F7-1DE2CCE40E0A}" type="presParOf" srcId="{3C5A676D-11A3-40AD-B0C0-98AA55E96A4D}" destId="{BF9480DF-7708-4F28-AB36-28724565F072}" srcOrd="9" destOrd="0" presId="urn:microsoft.com/office/officeart/2005/8/layout/default#1"/>
    <dgm:cxn modelId="{B2D4A06A-0324-42E3-AC5A-5B3C6CCD683D}" type="presParOf" srcId="{3C5A676D-11A3-40AD-B0C0-98AA55E96A4D}" destId="{69BA46AD-DF0A-4BBD-9AEE-440738E97DD1}" srcOrd="10" destOrd="0" presId="urn:microsoft.com/office/officeart/2005/8/layout/default#1"/>
    <dgm:cxn modelId="{84A9DFB8-1C39-49A6-8D51-26083E86AA3C}" type="presParOf" srcId="{3C5A676D-11A3-40AD-B0C0-98AA55E96A4D}" destId="{38C5E5AD-97B1-468F-8689-E19F00FEE7F1}" srcOrd="11" destOrd="0" presId="urn:microsoft.com/office/officeart/2005/8/layout/default#1"/>
    <dgm:cxn modelId="{41F739DF-2DB7-4CEC-81D4-560C2B16574E}" type="presParOf" srcId="{3C5A676D-11A3-40AD-B0C0-98AA55E96A4D}" destId="{12A3D154-DC56-44D7-ADBF-D1C4D58ED58A}" srcOrd="12" destOrd="0" presId="urn:microsoft.com/office/officeart/2005/8/layout/default#1"/>
    <dgm:cxn modelId="{A3B274E4-1BA4-4C38-B116-73DEE601864F}" type="presParOf" srcId="{3C5A676D-11A3-40AD-B0C0-98AA55E96A4D}" destId="{E9B9CFCC-83C0-4F3A-B471-7A937CB85CDA}" srcOrd="13" destOrd="0" presId="urn:microsoft.com/office/officeart/2005/8/layout/default#1"/>
    <dgm:cxn modelId="{471AF22A-5B97-486A-8595-5185C1855FED}" type="presParOf" srcId="{3C5A676D-11A3-40AD-B0C0-98AA55E96A4D}" destId="{BC96A9CA-1CEB-4AF6-A87C-FBD3AB402411}" srcOrd="14" destOrd="0" presId="urn:microsoft.com/office/officeart/2005/8/layout/default#1"/>
    <dgm:cxn modelId="{7FC9A556-D2D3-46DB-8945-132F85D2E98F}" type="presParOf" srcId="{3C5A676D-11A3-40AD-B0C0-98AA55E96A4D}" destId="{C7FAE7CC-78BC-43D4-AB69-7D7DF2438182}" srcOrd="15" destOrd="0" presId="urn:microsoft.com/office/officeart/2005/8/layout/default#1"/>
    <dgm:cxn modelId="{67D896CB-C7D1-49D0-A123-3C7E40318513}" type="presParOf" srcId="{3C5A676D-11A3-40AD-B0C0-98AA55E96A4D}" destId="{802AFF8F-A710-40F3-A00D-100F373737B8}" srcOrd="16" destOrd="0" presId="urn:microsoft.com/office/officeart/2005/8/layout/default#1"/>
    <dgm:cxn modelId="{20F23FEF-EE8C-4F6F-97F4-7218ADC5B90F}" type="presParOf" srcId="{3C5A676D-11A3-40AD-B0C0-98AA55E96A4D}" destId="{9D7449AA-C368-4B37-B1BC-B8324ED21AA6}" srcOrd="17" destOrd="0" presId="urn:microsoft.com/office/officeart/2005/8/layout/default#1"/>
    <dgm:cxn modelId="{114D1245-E249-4162-AB76-450AADC4478F}" type="presParOf" srcId="{3C5A676D-11A3-40AD-B0C0-98AA55E96A4D}" destId="{D5B814DB-2B46-4BBC-98D8-8038F299A82F}" srcOrd="18" destOrd="0" presId="urn:microsoft.com/office/officeart/2005/8/layout/default#1"/>
    <dgm:cxn modelId="{10BAE19C-9D9C-49F0-8641-3FF9F77AB7F8}" type="presParOf" srcId="{3C5A676D-11A3-40AD-B0C0-98AA55E96A4D}" destId="{0254AA83-F239-46A8-9A87-1EB1FB0B79F9}" srcOrd="19" destOrd="0" presId="urn:microsoft.com/office/officeart/2005/8/layout/default#1"/>
    <dgm:cxn modelId="{0AA8D049-30F7-4328-BB5A-BA859EF2AFE3}" type="presParOf" srcId="{3C5A676D-11A3-40AD-B0C0-98AA55E96A4D}" destId="{8C8086F4-EA7A-4DA8-B360-C7A5B3E6375F}" srcOrd="20" destOrd="0" presId="urn:microsoft.com/office/officeart/2005/8/layout/default#1"/>
    <dgm:cxn modelId="{6F97EEFE-FAAF-4EC3-AC6A-8CE16E87A101}" type="presParOf" srcId="{3C5A676D-11A3-40AD-B0C0-98AA55E96A4D}" destId="{7CDB8853-AB58-43AB-A5CF-0A1BC771C5FE}" srcOrd="21" destOrd="0" presId="urn:microsoft.com/office/officeart/2005/8/layout/default#1"/>
    <dgm:cxn modelId="{BD89ACFF-FDE1-4F5E-A393-714F22A7A67D}" type="presParOf" srcId="{3C5A676D-11A3-40AD-B0C0-98AA55E96A4D}" destId="{BAA9C6B7-595A-4370-8301-2396CE27676B}" srcOrd="22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3118F3-006D-4DE0-85D7-BEF5B6ED5873}">
      <dsp:nvSpPr>
        <dsp:cNvPr id="0" name=""/>
        <dsp:cNvSpPr/>
      </dsp:nvSpPr>
      <dsp:spPr>
        <a:xfrm>
          <a:off x="85739" y="236369"/>
          <a:ext cx="1991611" cy="1194967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biosféra</a:t>
          </a:r>
          <a:endParaRPr lang="cs-CZ" sz="2400" kern="1200" dirty="0"/>
        </a:p>
      </dsp:txBody>
      <dsp:txXfrm>
        <a:off x="85739" y="236369"/>
        <a:ext cx="1991611" cy="1194967"/>
      </dsp:txXfrm>
    </dsp:sp>
    <dsp:sp modelId="{7685899C-38FE-4CB4-8B7F-2C3F43DD35D1}">
      <dsp:nvSpPr>
        <dsp:cNvPr id="0" name=""/>
        <dsp:cNvSpPr/>
      </dsp:nvSpPr>
      <dsp:spPr>
        <a:xfrm>
          <a:off x="2260082" y="236369"/>
          <a:ext cx="1991611" cy="1194967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biota</a:t>
          </a:r>
          <a:endParaRPr lang="cs-CZ" sz="2400" kern="1200" dirty="0"/>
        </a:p>
      </dsp:txBody>
      <dsp:txXfrm>
        <a:off x="2260082" y="236369"/>
        <a:ext cx="1991611" cy="1194967"/>
      </dsp:txXfrm>
    </dsp:sp>
    <dsp:sp modelId="{D130A27F-5689-4129-A5C8-1E2E8D1BAED4}">
      <dsp:nvSpPr>
        <dsp:cNvPr id="0" name=""/>
        <dsp:cNvSpPr/>
      </dsp:nvSpPr>
      <dsp:spPr>
        <a:xfrm>
          <a:off x="4434424" y="236369"/>
          <a:ext cx="1991611" cy="1194967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živé organizmy</a:t>
          </a:r>
          <a:endParaRPr lang="cs-CZ" sz="2400" kern="1200" dirty="0"/>
        </a:p>
      </dsp:txBody>
      <dsp:txXfrm>
        <a:off x="4434424" y="236369"/>
        <a:ext cx="1991611" cy="1194967"/>
      </dsp:txXfrm>
    </dsp:sp>
    <dsp:sp modelId="{D9A0A614-79EC-42F7-A674-B82117D4894F}">
      <dsp:nvSpPr>
        <dsp:cNvPr id="0" name=""/>
        <dsp:cNvSpPr/>
      </dsp:nvSpPr>
      <dsp:spPr>
        <a:xfrm>
          <a:off x="6577340" y="236369"/>
          <a:ext cx="1991611" cy="1194967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podmínky života</a:t>
          </a:r>
          <a:endParaRPr lang="cs-CZ" sz="2400" kern="1200" dirty="0"/>
        </a:p>
      </dsp:txBody>
      <dsp:txXfrm>
        <a:off x="6577340" y="236369"/>
        <a:ext cx="1991611" cy="1194967"/>
      </dsp:txXfrm>
    </dsp:sp>
    <dsp:sp modelId="{327274FD-849A-4253-A88C-49EA9C8EC748}">
      <dsp:nvSpPr>
        <dsp:cNvPr id="0" name=""/>
        <dsp:cNvSpPr/>
      </dsp:nvSpPr>
      <dsp:spPr>
        <a:xfrm>
          <a:off x="85739" y="1660945"/>
          <a:ext cx="1991611" cy="1194967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flóra</a:t>
          </a:r>
          <a:endParaRPr lang="cs-CZ" sz="2400" kern="1200" dirty="0"/>
        </a:p>
      </dsp:txBody>
      <dsp:txXfrm>
        <a:off x="85739" y="1660945"/>
        <a:ext cx="1991611" cy="1194967"/>
      </dsp:txXfrm>
    </dsp:sp>
    <dsp:sp modelId="{69BA46AD-DF0A-4BBD-9AEE-440738E97DD1}">
      <dsp:nvSpPr>
        <dsp:cNvPr id="0" name=""/>
        <dsp:cNvSpPr/>
      </dsp:nvSpPr>
      <dsp:spPr>
        <a:xfrm>
          <a:off x="2260082" y="1660945"/>
          <a:ext cx="1991611" cy="1194967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fauna</a:t>
          </a:r>
          <a:endParaRPr lang="cs-CZ" sz="2400" kern="1200" dirty="0"/>
        </a:p>
      </dsp:txBody>
      <dsp:txXfrm>
        <a:off x="2260082" y="1660945"/>
        <a:ext cx="1991611" cy="1194967"/>
      </dsp:txXfrm>
    </dsp:sp>
    <dsp:sp modelId="{12A3D154-DC56-44D7-ADBF-D1C4D58ED58A}">
      <dsp:nvSpPr>
        <dsp:cNvPr id="0" name=""/>
        <dsp:cNvSpPr/>
      </dsp:nvSpPr>
      <dsp:spPr>
        <a:xfrm>
          <a:off x="4434424" y="1660945"/>
          <a:ext cx="1991611" cy="1194967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ekosystém</a:t>
          </a:r>
        </a:p>
      </dsp:txBody>
      <dsp:txXfrm>
        <a:off x="4434424" y="1660945"/>
        <a:ext cx="1991611" cy="1194967"/>
      </dsp:txXfrm>
    </dsp:sp>
    <dsp:sp modelId="{BC96A9CA-1CEB-4AF6-A87C-FBD3AB402411}">
      <dsp:nvSpPr>
        <dsp:cNvPr id="0" name=""/>
        <dsp:cNvSpPr/>
      </dsp:nvSpPr>
      <dsp:spPr>
        <a:xfrm>
          <a:off x="6577340" y="1660945"/>
          <a:ext cx="1991611" cy="1194967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ekologie</a:t>
          </a:r>
          <a:endParaRPr lang="cs-CZ" sz="2400" kern="1200" dirty="0"/>
        </a:p>
      </dsp:txBody>
      <dsp:txXfrm>
        <a:off x="6577340" y="1660945"/>
        <a:ext cx="1991611" cy="1194967"/>
      </dsp:txXfrm>
    </dsp:sp>
    <dsp:sp modelId="{802AFF8F-A710-40F3-A00D-100F373737B8}">
      <dsp:nvSpPr>
        <dsp:cNvPr id="0" name=""/>
        <dsp:cNvSpPr/>
      </dsp:nvSpPr>
      <dsp:spPr>
        <a:xfrm>
          <a:off x="85739" y="3085509"/>
          <a:ext cx="1991611" cy="1194967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přírodní krajiny</a:t>
          </a:r>
          <a:endParaRPr lang="cs-CZ" sz="2400" kern="1200" dirty="0"/>
        </a:p>
      </dsp:txBody>
      <dsp:txXfrm>
        <a:off x="85739" y="3085509"/>
        <a:ext cx="1991611" cy="1194967"/>
      </dsp:txXfrm>
    </dsp:sp>
    <dsp:sp modelId="{D5B814DB-2B46-4BBC-98D8-8038F299A82F}">
      <dsp:nvSpPr>
        <dsp:cNvPr id="0" name=""/>
        <dsp:cNvSpPr/>
      </dsp:nvSpPr>
      <dsp:spPr>
        <a:xfrm>
          <a:off x="4443426" y="3079247"/>
          <a:ext cx="1991611" cy="1194967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 život                          v oceánech</a:t>
          </a:r>
          <a:endParaRPr lang="cs-CZ" sz="2400" kern="1200" dirty="0"/>
        </a:p>
      </dsp:txBody>
      <dsp:txXfrm>
        <a:off x="4443426" y="3079247"/>
        <a:ext cx="1991611" cy="1194967"/>
      </dsp:txXfrm>
    </dsp:sp>
    <dsp:sp modelId="{8C8086F4-EA7A-4DA8-B360-C7A5B3E6375F}">
      <dsp:nvSpPr>
        <dsp:cNvPr id="0" name=""/>
        <dsp:cNvSpPr/>
      </dsp:nvSpPr>
      <dsp:spPr>
        <a:xfrm>
          <a:off x="6559334" y="3079247"/>
          <a:ext cx="1991611" cy="1194967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0" kern="1200" dirty="0" smtClean="0"/>
            <a:t>člověk              a biosféra</a:t>
          </a:r>
          <a:endParaRPr lang="cs-CZ" sz="2400" b="0" kern="1200" dirty="0"/>
        </a:p>
      </dsp:txBody>
      <dsp:txXfrm>
        <a:off x="6559334" y="3079247"/>
        <a:ext cx="1991611" cy="1194967"/>
      </dsp:txXfrm>
    </dsp:sp>
    <dsp:sp modelId="{BAA9C6B7-595A-4370-8301-2396CE27676B}">
      <dsp:nvSpPr>
        <dsp:cNvPr id="0" name=""/>
        <dsp:cNvSpPr/>
      </dsp:nvSpPr>
      <dsp:spPr>
        <a:xfrm>
          <a:off x="2256975" y="3079247"/>
          <a:ext cx="1991611" cy="1194967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výškové stupně</a:t>
          </a:r>
          <a:endParaRPr lang="cs-CZ" sz="2400" kern="1200" dirty="0"/>
        </a:p>
      </dsp:txBody>
      <dsp:txXfrm>
        <a:off x="2256975" y="3079247"/>
        <a:ext cx="1991611" cy="11949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845662-10A7-4752-9E2D-8B5796096519}" type="datetimeFigureOut">
              <a:rPr lang="cs-CZ" smtClean="0"/>
              <a:pPr/>
              <a:t>05.04.2020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4239D7-A7E0-4AFA-8120-5D3156E3F58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83983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4239D7-A7E0-4AFA-8120-5D3156E3F58A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4239D7-A7E0-4AFA-8120-5D3156E3F58A}" type="slidenum">
              <a:rPr lang="cs-CZ" smtClean="0"/>
              <a:pPr/>
              <a:t>21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4239D7-A7E0-4AFA-8120-5D3156E3F58A}" type="slidenum">
              <a:rPr lang="cs-CZ" smtClean="0"/>
              <a:pPr/>
              <a:t>28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05.04.2020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6428243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05.04.2020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6271583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05.04.2020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1449361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05.04.2020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6512539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05.04.2020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1672781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05.04.2020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736958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05.04.2020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0412044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05.04.2020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6233471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05.04.2020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2087476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05.04.2020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0738270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05.04.2020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7229784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05.04.2020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05.04.2020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05.04.2020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05.04.2020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05.04.2020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05.04.2020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05.04.2020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05.04.2020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05.04.2020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05.04.2020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05.04.2020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  <a:alpha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0B7D5-8AB3-4E2B-8F6E-19D0CDD954B3}" type="datetimeFigureOut">
              <a:rPr lang="cs-CZ" smtClean="0"/>
              <a:pPr/>
              <a:t>05.04.2020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488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0B7D5-8AB3-4E2B-8F6E-19D0CDD954B3}" type="datetimeFigureOut">
              <a:rPr lang="cs-CZ" smtClean="0"/>
              <a:pPr/>
              <a:t>05.04.2020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17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5" Type="http://schemas.openxmlformats.org/officeDocument/2006/relationships/image" Target="../media/image1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7.jpeg"/><Relationship Id="rId7" Type="http://schemas.openxmlformats.org/officeDocument/2006/relationships/image" Target="../media/image28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7.jpeg"/><Relationship Id="rId7" Type="http://schemas.openxmlformats.org/officeDocument/2006/relationships/image" Target="../media/image28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9.jpeg"/><Relationship Id="rId7" Type="http://schemas.openxmlformats.org/officeDocument/2006/relationships/image" Target="../media/image42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9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Relationship Id="rId9" Type="http://schemas.openxmlformats.org/officeDocument/2006/relationships/image" Target="../media/image44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9.jpeg"/><Relationship Id="rId7" Type="http://schemas.openxmlformats.org/officeDocument/2006/relationships/image" Target="../media/image42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9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Relationship Id="rId9" Type="http://schemas.openxmlformats.org/officeDocument/2006/relationships/image" Target="../media/image44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9.jpeg"/><Relationship Id="rId5" Type="http://schemas.openxmlformats.org/officeDocument/2006/relationships/hyperlink" Target="//upload.wikimedia.org/wikipedia/commons/7/72/11_Walross_2001.jpg" TargetMode="External"/><Relationship Id="rId4" Type="http://schemas.openxmlformats.org/officeDocument/2006/relationships/image" Target="../media/image4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9.jpeg"/><Relationship Id="rId4" Type="http://schemas.openxmlformats.org/officeDocument/2006/relationships/hyperlink" Target="//upload.wikimedia.org/wikipedia/commons/7/72/11_Walross_2001.jpg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hyperlink" Target="http://www.office.microsoft/" TargetMode="Externa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jpeg"/><Relationship Id="rId3" Type="http://schemas.openxmlformats.org/officeDocument/2006/relationships/image" Target="../media/image60.jpeg"/><Relationship Id="rId7" Type="http://schemas.openxmlformats.org/officeDocument/2006/relationships/image" Target="../media/image63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10" Type="http://schemas.openxmlformats.org/officeDocument/2006/relationships/image" Target="../media/image66.jpeg"/><Relationship Id="rId4" Type="http://schemas.openxmlformats.org/officeDocument/2006/relationships/image" Target="../media/image17.jpeg"/><Relationship Id="rId9" Type="http://schemas.openxmlformats.org/officeDocument/2006/relationships/image" Target="../media/image65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67.jpeg"/><Relationship Id="rId7" Type="http://schemas.openxmlformats.org/officeDocument/2006/relationships/image" Target="../media/image7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10" Type="http://schemas.openxmlformats.org/officeDocument/2006/relationships/image" Target="../media/image72.jpeg"/><Relationship Id="rId4" Type="http://schemas.openxmlformats.org/officeDocument/2006/relationships/image" Target="../media/image68.jpeg"/><Relationship Id="rId9" Type="http://schemas.openxmlformats.org/officeDocument/2006/relationships/image" Target="../media/image41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jpeg"/><Relationship Id="rId3" Type="http://schemas.openxmlformats.org/officeDocument/2006/relationships/hyperlink" Target="//upload.wikimedia.org/wikipedia/commons/7/72/11_Walross_2001.jpg" TargetMode="External"/><Relationship Id="rId7" Type="http://schemas.openxmlformats.org/officeDocument/2006/relationships/image" Target="../media/image77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6.jpeg"/><Relationship Id="rId5" Type="http://schemas.openxmlformats.org/officeDocument/2006/relationships/image" Target="../media/image75.jpeg"/><Relationship Id="rId4" Type="http://schemas.openxmlformats.org/officeDocument/2006/relationships/image" Target="../media/image74.jpeg"/><Relationship Id="rId9" Type="http://schemas.openxmlformats.org/officeDocument/2006/relationships/image" Target="../media/image7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3288205"/>
              </p:ext>
            </p:extLst>
          </p:nvPr>
        </p:nvGraphicFramePr>
        <p:xfrm>
          <a:off x="971600" y="2564904"/>
          <a:ext cx="7200800" cy="136815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368153">
                <a:tc>
                  <a:txBody>
                    <a:bodyPr/>
                    <a:lstStyle/>
                    <a:p>
                      <a:pPr algn="ctr"/>
                      <a:r>
                        <a:rPr lang="cs-CZ" sz="4400" b="1" dirty="0" smtClean="0"/>
                        <a:t>Opakování - Biosféra</a:t>
                      </a:r>
                      <a:endParaRPr lang="cs-CZ" sz="4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405498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:\Users\Čapková\AppData\Local\Microsoft\Windows\Temporary Internet Files\Content.IE5\Y12JO0E5\MP900182521[1].jpg"/>
          <p:cNvPicPr>
            <a:picLocks noChangeAspect="1" noChangeArrowheads="1"/>
          </p:cNvPicPr>
          <p:nvPr/>
        </p:nvPicPr>
        <p:blipFill>
          <a:blip r:embed="rId3" cstate="print"/>
          <a:srcRect t="24090"/>
          <a:stretch>
            <a:fillRect/>
          </a:stretch>
        </p:blipFill>
        <p:spPr bwMode="auto">
          <a:xfrm>
            <a:off x="4644008" y="5301208"/>
            <a:ext cx="1440160" cy="1291832"/>
          </a:xfrm>
          <a:prstGeom prst="rect">
            <a:avLst/>
          </a:prstGeom>
          <a:noFill/>
        </p:spPr>
      </p:pic>
      <p:pic>
        <p:nvPicPr>
          <p:cNvPr id="1026" name="Picture 2" descr="C:\Users\Čapková\AppData\Local\Microsoft\Windows\Temporary Internet Files\Content.IE5\75DQ0X5W\MP900262827[1].jpg"/>
          <p:cNvPicPr>
            <a:picLocks noChangeAspect="1" noChangeArrowheads="1"/>
          </p:cNvPicPr>
          <p:nvPr/>
        </p:nvPicPr>
        <p:blipFill>
          <a:blip r:embed="rId4" cstate="print"/>
          <a:srcRect l="18555" t="8797"/>
          <a:stretch>
            <a:fillRect/>
          </a:stretch>
        </p:blipFill>
        <p:spPr bwMode="auto">
          <a:xfrm>
            <a:off x="3059832" y="5301208"/>
            <a:ext cx="1440160" cy="1296144"/>
          </a:xfrm>
          <a:prstGeom prst="rect">
            <a:avLst/>
          </a:prstGeom>
          <a:noFill/>
        </p:spPr>
      </p:pic>
      <p:pic>
        <p:nvPicPr>
          <p:cNvPr id="2068" name="Picture 20" descr="C:\Users\Čapková\Desktop\mravenec.jpg"/>
          <p:cNvPicPr>
            <a:picLocks noChangeAspect="1" noChangeArrowheads="1"/>
          </p:cNvPicPr>
          <p:nvPr/>
        </p:nvPicPr>
        <p:blipFill>
          <a:blip r:embed="rId5" cstate="print"/>
          <a:srcRect l="10443"/>
          <a:stretch>
            <a:fillRect/>
          </a:stretch>
        </p:blipFill>
        <p:spPr bwMode="auto">
          <a:xfrm>
            <a:off x="1979712" y="2204864"/>
            <a:ext cx="1440160" cy="1097265"/>
          </a:xfrm>
          <a:prstGeom prst="rect">
            <a:avLst/>
          </a:prstGeom>
          <a:noFill/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2339752" y="476672"/>
            <a:ext cx="4464496" cy="1152128"/>
          </a:xfrm>
          <a:solidFill>
            <a:srgbClr val="F7FAF0"/>
          </a:solidFill>
          <a:ln>
            <a:noFill/>
          </a:ln>
        </p:spPr>
        <p:txBody>
          <a:bodyPr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cs-CZ" sz="4000" b="1" dirty="0" smtClean="0">
                <a:solidFill>
                  <a:schemeClr val="accent1"/>
                </a:solidFill>
                <a:effectLst>
                  <a:outerShdw blurRad="38100" dist="38100" dir="2700000" algn="ctr" rotWithShape="0">
                    <a:prstClr val="black">
                      <a:alpha val="43000"/>
                    </a:prstClr>
                  </a:outerShdw>
                </a:effectLst>
                <a:latin typeface="Calibri" pitchFamily="34" charset="0"/>
                <a:cs typeface="Calibri" pitchFamily="34" charset="0"/>
              </a:rPr>
              <a:t>BIOSFÉRA</a:t>
            </a:r>
            <a:endParaRPr lang="cs-CZ" sz="4000" b="1" dirty="0">
              <a:solidFill>
                <a:schemeClr val="accent1"/>
              </a:solidFill>
              <a:effectLst>
                <a:outerShdw blurRad="38100" dist="38100" dir="2700000" algn="ctr" rotWithShape="0">
                  <a:prstClr val="black">
                    <a:alpha val="43000"/>
                  </a:prst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1" name="Picture 2" descr="C:\Users\Čapková\Desktop\výškov stupňovitost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35896" y="1988840"/>
            <a:ext cx="1872208" cy="3024336"/>
          </a:xfrm>
          <a:prstGeom prst="rect">
            <a:avLst/>
          </a:prstGeom>
          <a:noFill/>
        </p:spPr>
      </p:pic>
      <p:pic>
        <p:nvPicPr>
          <p:cNvPr id="19" name="Picture 3" descr="C:\Users\Čapková\Desktop\albtros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07704" y="5301208"/>
            <a:ext cx="1008112" cy="1296144"/>
          </a:xfrm>
          <a:prstGeom prst="rect">
            <a:avLst/>
          </a:prstGeom>
          <a:noFill/>
        </p:spPr>
      </p:pic>
      <p:pic>
        <p:nvPicPr>
          <p:cNvPr id="20" name="Picture 4" descr="C:\Users\Čapková\Desktop\deštný tropický les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0" y="4221088"/>
            <a:ext cx="1404155" cy="1872208"/>
          </a:xfrm>
          <a:prstGeom prst="rect">
            <a:avLst/>
          </a:prstGeom>
          <a:noFill/>
        </p:spPr>
      </p:pic>
      <p:pic>
        <p:nvPicPr>
          <p:cNvPr id="2050" name="Picture 2" descr="C:\Users\Čapková\AppData\Local\Microsoft\Windows\Temporary Internet Files\Content.IE5\ZB6VQ9TS\MP900400788[1].jpg"/>
          <p:cNvPicPr>
            <a:picLocks noChangeAspect="1" noChangeArrowheads="1"/>
          </p:cNvPicPr>
          <p:nvPr/>
        </p:nvPicPr>
        <p:blipFill>
          <a:blip r:embed="rId9" cstate="print"/>
          <a:srcRect t="26364" r="1184"/>
          <a:stretch>
            <a:fillRect/>
          </a:stretch>
        </p:blipFill>
        <p:spPr bwMode="auto">
          <a:xfrm>
            <a:off x="7452320" y="4221088"/>
            <a:ext cx="1440159" cy="1872208"/>
          </a:xfrm>
          <a:prstGeom prst="rect">
            <a:avLst/>
          </a:prstGeom>
          <a:noFill/>
        </p:spPr>
      </p:pic>
      <p:pic>
        <p:nvPicPr>
          <p:cNvPr id="2051" name="Picture 3" descr="C:\Users\Čapková\AppData\Local\Microsoft\Windows\Temporary Internet Files\Content.IE5\DQQWTG1I\MP900406904[1]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228184" y="5301208"/>
            <a:ext cx="1008112" cy="1296144"/>
          </a:xfrm>
          <a:prstGeom prst="rect">
            <a:avLst/>
          </a:prstGeom>
          <a:noFill/>
        </p:spPr>
      </p:pic>
      <p:pic>
        <p:nvPicPr>
          <p:cNvPr id="2063" name="Picture 15" descr="C:\Users\Čapková\AppData\Local\Microsoft\Windows\Temporary Internet Files\Content.IE5\M3HQYBIO\MP900406961[1]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724128" y="2204864"/>
            <a:ext cx="1512168" cy="1152128"/>
          </a:xfrm>
          <a:prstGeom prst="rect">
            <a:avLst/>
          </a:prstGeom>
          <a:noFill/>
        </p:spPr>
      </p:pic>
      <p:pic>
        <p:nvPicPr>
          <p:cNvPr id="37" name="Picture 2" descr="C:\Users\Čapková\Desktop\oleanr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724128" y="3645024"/>
            <a:ext cx="1512167" cy="1152128"/>
          </a:xfrm>
          <a:prstGeom prst="rect">
            <a:avLst/>
          </a:prstGeom>
          <a:noFill/>
        </p:spPr>
      </p:pic>
      <p:pic>
        <p:nvPicPr>
          <p:cNvPr id="2071" name="Picture 23" descr="C:\Users\Čapková\Desktop\oáza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907704" y="3645024"/>
            <a:ext cx="1512168" cy="1152128"/>
          </a:xfrm>
          <a:prstGeom prst="rect">
            <a:avLst/>
          </a:prstGeom>
          <a:noFill/>
        </p:spPr>
      </p:pic>
      <p:pic>
        <p:nvPicPr>
          <p:cNvPr id="2072" name="Picture 24" descr="C:\Users\Čapková\AppData\Local\Microsoft\Windows\Temporary Internet Files\Content.IE5\DQQWTG1I\MP900448648[1].jpg"/>
          <p:cNvPicPr>
            <a:picLocks noChangeAspect="1" noChangeArrowheads="1"/>
          </p:cNvPicPr>
          <p:nvPr/>
        </p:nvPicPr>
        <p:blipFill>
          <a:blip r:embed="rId14" cstate="print"/>
          <a:srcRect t="11351"/>
          <a:stretch>
            <a:fillRect/>
          </a:stretch>
        </p:blipFill>
        <p:spPr bwMode="auto">
          <a:xfrm rot="21051851">
            <a:off x="400556" y="951201"/>
            <a:ext cx="1529436" cy="1092454"/>
          </a:xfrm>
          <a:prstGeom prst="rect">
            <a:avLst/>
          </a:prstGeom>
          <a:noFill/>
        </p:spPr>
      </p:pic>
      <p:pic>
        <p:nvPicPr>
          <p:cNvPr id="41" name="Picture 11" descr="C:\Users\Čapková\AppData\Local\Microsoft\Windows\Temporary Internet Files\Content.IE5\ZB6VQ9TS\MP900406694[1].jpg"/>
          <p:cNvPicPr>
            <a:picLocks noChangeAspect="1" noChangeArrowheads="1"/>
          </p:cNvPicPr>
          <p:nvPr/>
        </p:nvPicPr>
        <p:blipFill>
          <a:blip r:embed="rId15" cstate="print"/>
          <a:srcRect l="25784" r="5459" b="41986"/>
          <a:stretch>
            <a:fillRect/>
          </a:stretch>
        </p:blipFill>
        <p:spPr bwMode="auto">
          <a:xfrm rot="664759">
            <a:off x="7162433" y="943343"/>
            <a:ext cx="1548851" cy="1080120"/>
          </a:xfrm>
          <a:prstGeom prst="rect">
            <a:avLst/>
          </a:prstGeom>
          <a:noFill/>
        </p:spPr>
      </p:pic>
      <p:pic>
        <p:nvPicPr>
          <p:cNvPr id="2074" name="Picture 26" descr="C:\Users\Čapková\AppData\Local\Microsoft\Windows\Temporary Internet Files\Content.IE5\DQQWTG1I\MP900425288[1].jpg"/>
          <p:cNvPicPr>
            <a:picLocks noChangeAspect="1" noChangeArrowheads="1"/>
          </p:cNvPicPr>
          <p:nvPr/>
        </p:nvPicPr>
        <p:blipFill>
          <a:blip r:embed="rId16" cstate="print"/>
          <a:srcRect t="10676"/>
          <a:stretch>
            <a:fillRect/>
          </a:stretch>
        </p:blipFill>
        <p:spPr bwMode="auto">
          <a:xfrm>
            <a:off x="7524328" y="2420888"/>
            <a:ext cx="1224136" cy="1584176"/>
          </a:xfrm>
          <a:prstGeom prst="rect">
            <a:avLst/>
          </a:prstGeom>
          <a:noFill/>
        </p:spPr>
      </p:pic>
      <p:pic>
        <p:nvPicPr>
          <p:cNvPr id="2075" name="Picture 27" descr="C:\Users\Čapková\AppData\Local\Microsoft\Windows\Temporary Internet Files\Content.IE5\LCZXMSZ3\MP900427897[1].jpg"/>
          <p:cNvPicPr>
            <a:picLocks noChangeAspect="1" noChangeArrowheads="1"/>
          </p:cNvPicPr>
          <p:nvPr/>
        </p:nvPicPr>
        <p:blipFill>
          <a:blip r:embed="rId17" cstate="print"/>
          <a:srcRect l="20783" r="16868"/>
          <a:stretch>
            <a:fillRect/>
          </a:stretch>
        </p:blipFill>
        <p:spPr bwMode="auto">
          <a:xfrm>
            <a:off x="323528" y="2420888"/>
            <a:ext cx="1237852" cy="1584176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339752" y="476672"/>
            <a:ext cx="4464496" cy="1008112"/>
          </a:xfrm>
          <a:prstGeom prst="roundRect">
            <a:avLst>
              <a:gd name="adj" fmla="val 20790"/>
            </a:avLst>
          </a:prstGeom>
          <a:solidFill>
            <a:srgbClr val="B7DCE7">
              <a:alpha val="16863"/>
            </a:srgbClr>
          </a:solidFill>
          <a:ln w="28575">
            <a:solidFill>
              <a:schemeClr val="accent4">
                <a:lumMod val="60000"/>
                <a:lumOff val="4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accent5">
                    <a:lumMod val="75000"/>
                  </a:schemeClr>
                </a:solidFill>
              </a:rPr>
              <a:t>BIOSFÉRA</a:t>
            </a:r>
            <a:endParaRPr lang="cs-CZ" sz="4400" dirty="0">
              <a:solidFill>
                <a:schemeClr val="accent5">
                  <a:lumMod val="75000"/>
                </a:schemeClr>
              </a:solidFill>
            </a:endParaRPr>
          </a:p>
        </p:txBody>
      </p:sp>
      <p:graphicFrame>
        <p:nvGraphicFramePr>
          <p:cNvPr id="4" name="Zástupný symbol pro obsah 23"/>
          <p:cNvGraphicFramePr>
            <a:graphicFrameLocks/>
          </p:cNvGraphicFramePr>
          <p:nvPr/>
        </p:nvGraphicFramePr>
        <p:xfrm>
          <a:off x="251520" y="1844824"/>
          <a:ext cx="8568952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9"/>
          <p:cNvSpPr txBox="1">
            <a:spLocks/>
          </p:cNvSpPr>
          <p:nvPr/>
        </p:nvSpPr>
        <p:spPr>
          <a:xfrm>
            <a:off x="1564509" y="685192"/>
            <a:ext cx="5976664" cy="792088"/>
          </a:xfrm>
          <a:prstGeom prst="rect">
            <a:avLst/>
          </a:prstGeom>
          <a:solidFill>
            <a:srgbClr val="FFFF66">
              <a:alpha val="50196"/>
            </a:srgbClr>
          </a:solidFill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000" noProof="0" dirty="0" smtClean="0">
                <a:latin typeface="+mj-lt"/>
                <a:ea typeface="+mj-ea"/>
                <a:cs typeface="+mj-cs"/>
              </a:rPr>
              <a:t>Vytvoř dvojice</a:t>
            </a:r>
            <a:endParaRPr kumimoji="0" lang="cs-CZ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6154325"/>
              </p:ext>
            </p:extLst>
          </p:nvPr>
        </p:nvGraphicFramePr>
        <p:xfrm>
          <a:off x="1331640" y="1700808"/>
          <a:ext cx="6408712" cy="41291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043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043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1.biosféra</a:t>
                      </a:r>
                      <a:endParaRPr lang="cs-CZ" sz="2000" b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1" dirty="0" smtClean="0"/>
                        <a:t>a. rostlinstvo</a:t>
                      </a:r>
                      <a:endParaRPr lang="cs-CZ" b="1" dirty="0" smtClean="0"/>
                    </a:p>
                    <a:p>
                      <a:endParaRPr lang="cs-CZ" b="1" baseline="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2.biota </a:t>
                      </a:r>
                      <a:endParaRPr lang="cs-CZ" sz="2000" b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b. věda </a:t>
                      </a:r>
                      <a:r>
                        <a:rPr lang="cs-CZ" b="1" dirty="0" smtClean="0"/>
                        <a:t>o vztazích organizmů a prostředí a organizmů navzájem</a:t>
                      </a:r>
                      <a:endParaRPr lang="cs-CZ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3.flóra</a:t>
                      </a:r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baseline="0" dirty="0" smtClean="0"/>
                        <a:t>c. živé </a:t>
                      </a:r>
                      <a:r>
                        <a:rPr lang="cs-CZ" b="1" baseline="0" dirty="0" smtClean="0"/>
                        <a:t>organizmy a jejich neživé prostředí</a:t>
                      </a:r>
                      <a:endParaRPr lang="cs-CZ" b="1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4.fauna</a:t>
                      </a:r>
                      <a:endParaRPr lang="cs-CZ" sz="2000" b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d. živý</a:t>
                      </a:r>
                      <a:r>
                        <a:rPr lang="cs-CZ" b="1" baseline="0" dirty="0" smtClean="0"/>
                        <a:t> </a:t>
                      </a:r>
                      <a:r>
                        <a:rPr lang="cs-CZ" b="1" baseline="0" dirty="0" smtClean="0"/>
                        <a:t>obal Země</a:t>
                      </a:r>
                      <a:endParaRPr lang="cs-CZ" b="1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5.ekosystém</a:t>
                      </a:r>
                      <a:endParaRPr lang="cs-CZ" sz="2000" b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1" dirty="0" smtClean="0"/>
                        <a:t>e. živočišstvo</a:t>
                      </a:r>
                      <a:endParaRPr lang="cs-CZ" b="1" dirty="0" smtClean="0"/>
                    </a:p>
                    <a:p>
                      <a:endParaRPr lang="cs-CZ" b="1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62474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6.ekologie</a:t>
                      </a:r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f. souhrn </a:t>
                      </a:r>
                      <a:r>
                        <a:rPr lang="cs-CZ" b="1" dirty="0" smtClean="0"/>
                        <a:t>všech organizmů                    v daném prostředí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3347864" y="0"/>
            <a:ext cx="2409955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VÝZNAM POJMŮ</a:t>
            </a:r>
            <a:endParaRPr lang="cs-CZ" sz="2400" b="1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1331640" y="1700808"/>
          <a:ext cx="6408712" cy="41291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043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043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biosféra</a:t>
                      </a:r>
                    </a:p>
                    <a:p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1" dirty="0" smtClean="0"/>
                        <a:t>rostlinstvo</a:t>
                      </a:r>
                    </a:p>
                    <a:p>
                      <a:endParaRPr lang="cs-CZ" b="1" baseline="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biota </a:t>
                      </a:r>
                      <a:endParaRPr lang="cs-CZ" sz="2000" b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věda o vztazích organizmů a prostředí a organizmů navzájem</a:t>
                      </a:r>
                      <a:endParaRPr lang="cs-CZ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flóra</a:t>
                      </a:r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baseline="0" dirty="0" smtClean="0"/>
                        <a:t>živé organizmy a jejich neživé prostředí</a:t>
                      </a:r>
                      <a:endParaRPr lang="cs-CZ" b="1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fauna</a:t>
                      </a:r>
                    </a:p>
                    <a:p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živý</a:t>
                      </a:r>
                      <a:r>
                        <a:rPr lang="cs-CZ" b="1" baseline="0" dirty="0" smtClean="0"/>
                        <a:t> obal Země</a:t>
                      </a:r>
                      <a:endParaRPr lang="cs-CZ" b="1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ekosystém</a:t>
                      </a:r>
                    </a:p>
                    <a:p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1" dirty="0" smtClean="0"/>
                        <a:t>živočišstvo</a:t>
                      </a:r>
                    </a:p>
                    <a:p>
                      <a:endParaRPr lang="cs-CZ" b="1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62474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ekologie</a:t>
                      </a:r>
                      <a:endParaRPr lang="cs-CZ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souhrn všech organizmů                    v daném prostředí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Nadpis 9"/>
          <p:cNvSpPr txBox="1">
            <a:spLocks/>
          </p:cNvSpPr>
          <p:nvPr/>
        </p:nvSpPr>
        <p:spPr>
          <a:xfrm>
            <a:off x="1547664" y="692696"/>
            <a:ext cx="5976664" cy="792088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200" noProof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Řešení</a:t>
            </a:r>
            <a:r>
              <a:rPr lang="cs-CZ" sz="3200" noProof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: </a:t>
            </a:r>
            <a:r>
              <a:rPr lang="cs-CZ" sz="2000" noProof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1d, 2f, 3a, 4e, 5c, 6b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6" name="Přímá spojovací šipka 5"/>
          <p:cNvCxnSpPr/>
          <p:nvPr/>
        </p:nvCxnSpPr>
        <p:spPr>
          <a:xfrm>
            <a:off x="2843808" y="2060848"/>
            <a:ext cx="1800200" cy="187220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>
            <a:off x="2843808" y="2780928"/>
            <a:ext cx="1800200" cy="273630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šipka 24"/>
          <p:cNvCxnSpPr/>
          <p:nvPr/>
        </p:nvCxnSpPr>
        <p:spPr>
          <a:xfrm flipV="1">
            <a:off x="2843808" y="1988840"/>
            <a:ext cx="1800200" cy="151216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šipka 27"/>
          <p:cNvCxnSpPr/>
          <p:nvPr/>
        </p:nvCxnSpPr>
        <p:spPr>
          <a:xfrm>
            <a:off x="2843808" y="4149080"/>
            <a:ext cx="1800200" cy="50405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šipka 32"/>
          <p:cNvCxnSpPr/>
          <p:nvPr/>
        </p:nvCxnSpPr>
        <p:spPr>
          <a:xfrm flipV="1">
            <a:off x="2843808" y="3429000"/>
            <a:ext cx="1872208" cy="136815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ovací šipka 35"/>
          <p:cNvCxnSpPr/>
          <p:nvPr/>
        </p:nvCxnSpPr>
        <p:spPr>
          <a:xfrm flipV="1">
            <a:off x="2843808" y="2708920"/>
            <a:ext cx="1800200" cy="280831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ovéPole 38"/>
          <p:cNvSpPr txBox="1"/>
          <p:nvPr/>
        </p:nvSpPr>
        <p:spPr>
          <a:xfrm>
            <a:off x="3347864" y="0"/>
            <a:ext cx="2409955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VÝZNAM POJMŮ</a:t>
            </a:r>
            <a:endParaRPr lang="cs-CZ" sz="2400" b="1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Čapková\Desktop\hři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2204864"/>
            <a:ext cx="2059764" cy="2952328"/>
          </a:xfrm>
          <a:prstGeom prst="rect">
            <a:avLst/>
          </a:prstGeom>
          <a:noFill/>
        </p:spPr>
      </p:pic>
      <p:sp>
        <p:nvSpPr>
          <p:cNvPr id="2" name="TextovéPole 1"/>
          <p:cNvSpPr txBox="1"/>
          <p:nvPr/>
        </p:nvSpPr>
        <p:spPr>
          <a:xfrm>
            <a:off x="3347864" y="0"/>
            <a:ext cx="2437655" cy="4616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ŽIVÉ ORGANIZMY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908720"/>
            <a:ext cx="78205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K obr. uveď základní skupiny živých organizmů</a:t>
            </a:r>
            <a:endParaRPr lang="cs-CZ" sz="3200" dirty="0">
              <a:solidFill>
                <a:srgbClr val="00B0F0"/>
              </a:solidFill>
            </a:endParaRPr>
          </a:p>
        </p:txBody>
      </p:sp>
      <p:pic>
        <p:nvPicPr>
          <p:cNvPr id="4" name="Picture 4" descr="C:\Users\Čapková\Desktop\mikroorganismu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204864"/>
            <a:ext cx="2088232" cy="2952328"/>
          </a:xfrm>
          <a:prstGeom prst="rect">
            <a:avLst/>
          </a:prstGeom>
          <a:noFill/>
        </p:spPr>
      </p:pic>
      <p:pic>
        <p:nvPicPr>
          <p:cNvPr id="6" name="Picture 2" descr="C:\Users\Čapková\AppData\Local\Microsoft\Windows\Temporary Internet Files\Content.IE5\DQQWTG1I\MP90043113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2204864"/>
            <a:ext cx="2088232" cy="2952328"/>
          </a:xfrm>
          <a:prstGeom prst="rect">
            <a:avLst/>
          </a:prstGeom>
          <a:noFill/>
        </p:spPr>
      </p:pic>
      <p:pic>
        <p:nvPicPr>
          <p:cNvPr id="7" name="Picture 3" descr="C:\Users\Čapková\AppData\Local\Microsoft\Windows\Temporary Internet Files\Content.IE5\FBV1S1E4\MP900091159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2204864"/>
            <a:ext cx="2070464" cy="2952328"/>
          </a:xfrm>
          <a:prstGeom prst="rect">
            <a:avLst/>
          </a:prstGeom>
          <a:noFill/>
        </p:spPr>
      </p:pic>
      <p:sp>
        <p:nvSpPr>
          <p:cNvPr id="8" name="Obdélník 7"/>
          <p:cNvSpPr/>
          <p:nvPr/>
        </p:nvSpPr>
        <p:spPr>
          <a:xfrm>
            <a:off x="179512" y="5157192"/>
            <a:ext cx="2088232" cy="3600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411760" y="5157192"/>
            <a:ext cx="2088232" cy="3600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4644008" y="5157192"/>
            <a:ext cx="2088232" cy="3600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6876256" y="5157192"/>
            <a:ext cx="2088232" cy="3600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Čapková\Desktop\hři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2204864"/>
            <a:ext cx="2059764" cy="2952328"/>
          </a:xfrm>
          <a:prstGeom prst="rect">
            <a:avLst/>
          </a:prstGeom>
          <a:noFill/>
        </p:spPr>
      </p:pic>
      <p:sp>
        <p:nvSpPr>
          <p:cNvPr id="2" name="TextovéPole 1"/>
          <p:cNvSpPr txBox="1"/>
          <p:nvPr/>
        </p:nvSpPr>
        <p:spPr>
          <a:xfrm>
            <a:off x="3347864" y="0"/>
            <a:ext cx="2437655" cy="4616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ŽIVÉ ORGANIZMY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851920" y="908720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pic>
        <p:nvPicPr>
          <p:cNvPr id="4" name="Picture 4" descr="C:\Users\Čapková\Desktop\mikroorganismu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204864"/>
            <a:ext cx="2088232" cy="2952328"/>
          </a:xfrm>
          <a:prstGeom prst="rect">
            <a:avLst/>
          </a:prstGeom>
          <a:noFill/>
        </p:spPr>
      </p:pic>
      <p:pic>
        <p:nvPicPr>
          <p:cNvPr id="6" name="Picture 2" descr="C:\Users\Čapková\AppData\Local\Microsoft\Windows\Temporary Internet Files\Content.IE5\DQQWTG1I\MP90043113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2204864"/>
            <a:ext cx="2088232" cy="2952328"/>
          </a:xfrm>
          <a:prstGeom prst="rect">
            <a:avLst/>
          </a:prstGeom>
          <a:noFill/>
        </p:spPr>
      </p:pic>
      <p:pic>
        <p:nvPicPr>
          <p:cNvPr id="7" name="Picture 3" descr="C:\Users\Čapková\AppData\Local\Microsoft\Windows\Temporary Internet Files\Content.IE5\FBV1S1E4\MP900091159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2204864"/>
            <a:ext cx="2070464" cy="2952328"/>
          </a:xfrm>
          <a:prstGeom prst="rect">
            <a:avLst/>
          </a:prstGeom>
          <a:noFill/>
        </p:spPr>
      </p:pic>
      <p:sp>
        <p:nvSpPr>
          <p:cNvPr id="8" name="Obdélník 7"/>
          <p:cNvSpPr/>
          <p:nvPr/>
        </p:nvSpPr>
        <p:spPr>
          <a:xfrm>
            <a:off x="179512" y="5157192"/>
            <a:ext cx="2088232" cy="3600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411760" y="5157192"/>
            <a:ext cx="2088232" cy="3600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4644008" y="5157192"/>
            <a:ext cx="2088232" cy="3600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6876256" y="5157192"/>
            <a:ext cx="2088232" cy="3600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0" y="5085184"/>
            <a:ext cx="23593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  </a:t>
            </a:r>
            <a:r>
              <a:rPr lang="cs-CZ" sz="2400" b="1" dirty="0" smtClean="0">
                <a:solidFill>
                  <a:srgbClr val="FF0000"/>
                </a:solidFill>
              </a:rPr>
              <a:t>mikroorganizmy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 flipH="1">
            <a:off x="2843808" y="5085184"/>
            <a:ext cx="10801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houby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076056" y="5085184"/>
            <a:ext cx="11961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rostliny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020272" y="5085184"/>
            <a:ext cx="1718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živočichové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1"/>
      <p:bldP spid="13" grpId="0"/>
      <p:bldP spid="14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55776" y="0"/>
            <a:ext cx="4032447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ZÁKLADNÍ PODMÍNKY ŽIVOTA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403648" y="548680"/>
            <a:ext cx="63367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K obr. uveď základní podmínky života </a:t>
            </a:r>
            <a:endParaRPr lang="cs-CZ" sz="3200" dirty="0">
              <a:solidFill>
                <a:srgbClr val="00B0F0"/>
              </a:solidFill>
            </a:endParaRPr>
          </a:p>
        </p:txBody>
      </p:sp>
      <p:pic>
        <p:nvPicPr>
          <p:cNvPr id="1030" name="Picture 6" descr="C:\Users\Čapková\AppData\Local\Microsoft\Windows\Temporary Internet Files\Content.IE5\LCZXMSZ3\MP90044875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1340768"/>
            <a:ext cx="2880320" cy="1944216"/>
          </a:xfrm>
          <a:prstGeom prst="rect">
            <a:avLst/>
          </a:prstGeom>
          <a:noFill/>
        </p:spPr>
      </p:pic>
      <p:pic>
        <p:nvPicPr>
          <p:cNvPr id="1042" name="Picture 18" descr="C:\Users\Čapková\AppData\Local\Microsoft\Windows\Temporary Internet Files\Content.IE5\DQQWTG1I\MP90042779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4077072"/>
            <a:ext cx="2880320" cy="1944216"/>
          </a:xfrm>
          <a:prstGeom prst="rect">
            <a:avLst/>
          </a:prstGeom>
          <a:noFill/>
        </p:spPr>
      </p:pic>
      <p:pic>
        <p:nvPicPr>
          <p:cNvPr id="1047" name="Picture 23" descr="C:\Users\Čapková\AppData\Local\Microsoft\Windows\Temporary Internet Files\Content.IE5\ZB6VQ9TS\MP90040108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1340768"/>
            <a:ext cx="2880320" cy="1944216"/>
          </a:xfrm>
          <a:prstGeom prst="rect">
            <a:avLst/>
          </a:prstGeom>
          <a:noFill/>
        </p:spPr>
      </p:pic>
      <p:pic>
        <p:nvPicPr>
          <p:cNvPr id="1049" name="Picture 25" descr="C:\Users\Čapková\AppData\Local\Microsoft\Windows\Temporary Internet Files\Content.IE5\M3HQYBIO\MP900448688[1].jpg"/>
          <p:cNvPicPr>
            <a:picLocks noChangeAspect="1" noChangeArrowheads="1"/>
          </p:cNvPicPr>
          <p:nvPr/>
        </p:nvPicPr>
        <p:blipFill>
          <a:blip r:embed="rId5" cstate="print"/>
          <a:srcRect t="49867"/>
          <a:stretch>
            <a:fillRect/>
          </a:stretch>
        </p:blipFill>
        <p:spPr bwMode="auto">
          <a:xfrm>
            <a:off x="5076056" y="4077072"/>
            <a:ext cx="2880320" cy="1944216"/>
          </a:xfrm>
          <a:prstGeom prst="rect">
            <a:avLst/>
          </a:prstGeom>
          <a:noFill/>
        </p:spPr>
      </p:pic>
      <p:sp>
        <p:nvSpPr>
          <p:cNvPr id="36" name="Obdélník 35"/>
          <p:cNvSpPr/>
          <p:nvPr/>
        </p:nvSpPr>
        <p:spPr>
          <a:xfrm>
            <a:off x="1115616" y="3284984"/>
            <a:ext cx="2880320" cy="3600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5076056" y="3284984"/>
            <a:ext cx="2880320" cy="3600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1115616" y="6021288"/>
            <a:ext cx="2880320" cy="3600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5076056" y="6021288"/>
            <a:ext cx="2880320" cy="3600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55776" y="0"/>
            <a:ext cx="4032447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ZÁKLADNÍ PODMÍNKY ŽIVOTA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851920" y="548680"/>
            <a:ext cx="144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r>
              <a:rPr lang="cs-CZ" sz="3200" dirty="0" smtClean="0">
                <a:solidFill>
                  <a:srgbClr val="00B0F0"/>
                </a:solidFill>
              </a:rPr>
              <a:t> </a:t>
            </a:r>
            <a:endParaRPr lang="cs-CZ" sz="3200" dirty="0">
              <a:solidFill>
                <a:srgbClr val="00B0F0"/>
              </a:solidFill>
            </a:endParaRPr>
          </a:p>
        </p:txBody>
      </p:sp>
      <p:pic>
        <p:nvPicPr>
          <p:cNvPr id="1030" name="Picture 6" descr="C:\Users\Čapková\AppData\Local\Microsoft\Windows\Temporary Internet Files\Content.IE5\LCZXMSZ3\MP90044875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1340768"/>
            <a:ext cx="2880320" cy="1944216"/>
          </a:xfrm>
          <a:prstGeom prst="rect">
            <a:avLst/>
          </a:prstGeom>
          <a:noFill/>
        </p:spPr>
      </p:pic>
      <p:pic>
        <p:nvPicPr>
          <p:cNvPr id="1042" name="Picture 18" descr="C:\Users\Čapková\AppData\Local\Microsoft\Windows\Temporary Internet Files\Content.IE5\DQQWTG1I\MP90042779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4077072"/>
            <a:ext cx="2880320" cy="1944216"/>
          </a:xfrm>
          <a:prstGeom prst="rect">
            <a:avLst/>
          </a:prstGeom>
          <a:noFill/>
        </p:spPr>
      </p:pic>
      <p:pic>
        <p:nvPicPr>
          <p:cNvPr id="1047" name="Picture 23" descr="C:\Users\Čapková\AppData\Local\Microsoft\Windows\Temporary Internet Files\Content.IE5\ZB6VQ9TS\MP90040108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1340768"/>
            <a:ext cx="2880320" cy="1944216"/>
          </a:xfrm>
          <a:prstGeom prst="rect">
            <a:avLst/>
          </a:prstGeom>
          <a:noFill/>
        </p:spPr>
      </p:pic>
      <p:pic>
        <p:nvPicPr>
          <p:cNvPr id="1049" name="Picture 25" descr="C:\Users\Čapková\AppData\Local\Microsoft\Windows\Temporary Internet Files\Content.IE5\M3HQYBIO\MP900448688[1].jpg"/>
          <p:cNvPicPr>
            <a:picLocks noChangeAspect="1" noChangeArrowheads="1"/>
          </p:cNvPicPr>
          <p:nvPr/>
        </p:nvPicPr>
        <p:blipFill>
          <a:blip r:embed="rId5" cstate="print"/>
          <a:srcRect t="49867"/>
          <a:stretch>
            <a:fillRect/>
          </a:stretch>
        </p:blipFill>
        <p:spPr bwMode="auto">
          <a:xfrm>
            <a:off x="5076056" y="4077072"/>
            <a:ext cx="2880320" cy="1944216"/>
          </a:xfrm>
          <a:prstGeom prst="rect">
            <a:avLst/>
          </a:prstGeom>
          <a:noFill/>
        </p:spPr>
      </p:pic>
      <p:sp>
        <p:nvSpPr>
          <p:cNvPr id="36" name="Obdélník 35"/>
          <p:cNvSpPr/>
          <p:nvPr/>
        </p:nvSpPr>
        <p:spPr>
          <a:xfrm>
            <a:off x="1115616" y="3284984"/>
            <a:ext cx="2880320" cy="3600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5076056" y="3284984"/>
            <a:ext cx="2880320" cy="3600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1115616" y="6021288"/>
            <a:ext cx="2880320" cy="3600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5076056" y="6021288"/>
            <a:ext cx="2880320" cy="3600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TextovéPole 39"/>
          <p:cNvSpPr txBox="1"/>
          <p:nvPr/>
        </p:nvSpPr>
        <p:spPr>
          <a:xfrm>
            <a:off x="1547664" y="3212976"/>
            <a:ext cx="21504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sluneční záření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5940152" y="3212976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vzduch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2123728" y="5949280"/>
            <a:ext cx="8790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voda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6156176" y="5949280"/>
            <a:ext cx="8322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půda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95536" y="692696"/>
            <a:ext cx="83529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00B0F0"/>
                </a:solidFill>
              </a:rPr>
              <a:t>Doplň seznam 8 základních typů přírodních krajin</a:t>
            </a:r>
          </a:p>
          <a:p>
            <a:pPr algn="ctr"/>
            <a:r>
              <a:rPr lang="cs-CZ" sz="2800" dirty="0" smtClean="0">
                <a:solidFill>
                  <a:srgbClr val="00B0F0"/>
                </a:solidFill>
              </a:rPr>
              <a:t>(řazení od rovníku k pólům )</a:t>
            </a:r>
            <a:endParaRPr lang="cs-CZ" sz="2800" dirty="0">
              <a:solidFill>
                <a:srgbClr val="00B0F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627784" y="2132856"/>
            <a:ext cx="3645934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sz="2800" b="1" dirty="0" smtClean="0"/>
              <a:t>  tropický les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800" b="1" dirty="0" smtClean="0"/>
              <a:t>  ……………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800" b="1" dirty="0" smtClean="0"/>
              <a:t>  poušť a polopoušť 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800" b="1" dirty="0" smtClean="0"/>
              <a:t>  subtropická krajina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800" b="1" dirty="0" smtClean="0"/>
              <a:t>  ……………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800" b="1" dirty="0" smtClean="0"/>
              <a:t>  ……………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800" b="1" dirty="0" smtClean="0"/>
              <a:t>  tundra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800" b="1" dirty="0" smtClean="0"/>
              <a:t>  ……………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915816" y="0"/>
            <a:ext cx="3384376" cy="461665"/>
          </a:xfrm>
          <a:prstGeom prst="rect">
            <a:avLst/>
          </a:prstGeom>
          <a:solidFill>
            <a:srgbClr val="FFCC99">
              <a:alpha val="69804"/>
            </a:srgb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ŠÍŘKOVÁ STUPŇOVITOST</a:t>
            </a:r>
            <a:endParaRPr lang="cs-CZ" sz="2400" b="1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627784" y="2132856"/>
            <a:ext cx="3542573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sz="2800" b="1" dirty="0" smtClean="0"/>
              <a:t>  tropický les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800" b="1" dirty="0" smtClean="0"/>
              <a:t>  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800" b="1" dirty="0" smtClean="0"/>
              <a:t>  poušť a polopoušť 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800" b="1" dirty="0" smtClean="0"/>
              <a:t>  subtropická krajina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800" b="1" dirty="0" smtClean="0"/>
              <a:t>  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800" b="1" dirty="0" smtClean="0"/>
              <a:t>  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cs-CZ" sz="2800" b="1" dirty="0" smtClean="0"/>
              <a:t>  tundra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800" b="1" dirty="0" smtClean="0"/>
              <a:t>  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23928" y="980728"/>
            <a:ext cx="144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r>
              <a:rPr lang="cs-CZ" sz="3200" dirty="0" smtClean="0">
                <a:solidFill>
                  <a:srgbClr val="00B0F0"/>
                </a:solidFill>
              </a:rPr>
              <a:t> 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275856" y="2564904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sz="2800" dirty="0"/>
          </a:p>
        </p:txBody>
      </p:sp>
      <p:sp>
        <p:nvSpPr>
          <p:cNvPr id="8" name="Obdélník 7"/>
          <p:cNvSpPr/>
          <p:nvPr/>
        </p:nvSpPr>
        <p:spPr>
          <a:xfrm>
            <a:off x="3275856" y="3861048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sz="2800" dirty="0"/>
          </a:p>
        </p:txBody>
      </p:sp>
      <p:sp>
        <p:nvSpPr>
          <p:cNvPr id="9" name="Obdélník 8"/>
          <p:cNvSpPr/>
          <p:nvPr/>
        </p:nvSpPr>
        <p:spPr>
          <a:xfrm>
            <a:off x="3275856" y="4293096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sz="2800" dirty="0"/>
          </a:p>
        </p:txBody>
      </p:sp>
      <p:sp>
        <p:nvSpPr>
          <p:cNvPr id="10" name="Obdélník 9"/>
          <p:cNvSpPr/>
          <p:nvPr/>
        </p:nvSpPr>
        <p:spPr>
          <a:xfrm>
            <a:off x="3275856" y="5157192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sz="2800" dirty="0"/>
          </a:p>
        </p:txBody>
      </p:sp>
      <p:sp>
        <p:nvSpPr>
          <p:cNvPr id="11" name="Obdélník 10"/>
          <p:cNvSpPr/>
          <p:nvPr/>
        </p:nvSpPr>
        <p:spPr>
          <a:xfrm>
            <a:off x="3131840" y="2564904"/>
            <a:ext cx="12130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savana</a:t>
            </a:r>
            <a:endParaRPr lang="cs-CZ" sz="2800" b="1" dirty="0"/>
          </a:p>
        </p:txBody>
      </p:sp>
      <p:sp>
        <p:nvSpPr>
          <p:cNvPr id="12" name="Obdélník 11"/>
          <p:cNvSpPr/>
          <p:nvPr/>
        </p:nvSpPr>
        <p:spPr>
          <a:xfrm>
            <a:off x="3131840" y="3861048"/>
            <a:ext cx="8174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step</a:t>
            </a:r>
            <a:endParaRPr lang="cs-CZ" sz="2800" b="1" dirty="0"/>
          </a:p>
        </p:txBody>
      </p:sp>
      <p:sp>
        <p:nvSpPr>
          <p:cNvPr id="13" name="Obdélník 12"/>
          <p:cNvSpPr/>
          <p:nvPr/>
        </p:nvSpPr>
        <p:spPr>
          <a:xfrm>
            <a:off x="3131840" y="4293096"/>
            <a:ext cx="27318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les mírného pásu</a:t>
            </a:r>
            <a:endParaRPr lang="cs-CZ" sz="2800" b="1" dirty="0"/>
          </a:p>
        </p:txBody>
      </p:sp>
      <p:sp>
        <p:nvSpPr>
          <p:cNvPr id="14" name="Obdélník 13"/>
          <p:cNvSpPr/>
          <p:nvPr/>
        </p:nvSpPr>
        <p:spPr>
          <a:xfrm>
            <a:off x="3131840" y="5085184"/>
            <a:ext cx="24328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polární pustina</a:t>
            </a:r>
            <a:endParaRPr lang="cs-CZ" sz="28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915816" y="0"/>
            <a:ext cx="3384376" cy="461665"/>
          </a:xfrm>
          <a:prstGeom prst="rect">
            <a:avLst/>
          </a:prstGeom>
          <a:solidFill>
            <a:srgbClr val="FFCC99">
              <a:alpha val="69804"/>
            </a:srgb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ŠÍŘKOVÁ STUPŇOVITOST</a:t>
            </a:r>
            <a:endParaRPr lang="cs-CZ" sz="2400" b="1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1" grpId="1"/>
      <p:bldP spid="12" grpId="0"/>
      <p:bldP spid="12" grpId="1"/>
      <p:bldP spid="13" grpId="0"/>
      <p:bldP spid="13" grpId="1"/>
      <p:bldP spid="14" grpId="0"/>
      <p:bldP spid="14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03848" y="0"/>
            <a:ext cx="2736304" cy="461665"/>
          </a:xfrm>
          <a:prstGeom prst="rect">
            <a:avLst/>
          </a:prstGeom>
          <a:solidFill>
            <a:srgbClr val="FF9900">
              <a:alpha val="50196"/>
            </a:srgb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PŘÍRODNÍ KRAJINY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907704" y="620688"/>
            <a:ext cx="5328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K obr. uveď typ přírodní krajiny </a:t>
            </a:r>
            <a:endParaRPr lang="cs-CZ" sz="3200" dirty="0">
              <a:solidFill>
                <a:srgbClr val="00B0F0"/>
              </a:solidFill>
            </a:endParaRPr>
          </a:p>
        </p:txBody>
      </p:sp>
      <p:pic>
        <p:nvPicPr>
          <p:cNvPr id="4" name="Picture 2" descr="C:\Users\Čapková\AppData\Local\Microsoft\Windows\Temporary Internet Files\Content.IE5\ZB6VQ9TS\MP900400788[1].jpg"/>
          <p:cNvPicPr>
            <a:picLocks noChangeAspect="1" noChangeArrowheads="1"/>
          </p:cNvPicPr>
          <p:nvPr/>
        </p:nvPicPr>
        <p:blipFill>
          <a:blip r:embed="rId2" cstate="print"/>
          <a:srcRect t="26364" r="1184"/>
          <a:stretch>
            <a:fillRect/>
          </a:stretch>
        </p:blipFill>
        <p:spPr bwMode="auto">
          <a:xfrm>
            <a:off x="323528" y="1412776"/>
            <a:ext cx="1584175" cy="2088232"/>
          </a:xfrm>
          <a:prstGeom prst="rect">
            <a:avLst/>
          </a:prstGeom>
          <a:noFill/>
        </p:spPr>
      </p:pic>
      <p:pic>
        <p:nvPicPr>
          <p:cNvPr id="5" name="Picture 4" descr="C:\Users\Čapková\Desktop\deštný tropický l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149080"/>
            <a:ext cx="1584176" cy="2088232"/>
          </a:xfrm>
          <a:prstGeom prst="rect">
            <a:avLst/>
          </a:prstGeom>
          <a:noFill/>
        </p:spPr>
      </p:pic>
      <p:pic>
        <p:nvPicPr>
          <p:cNvPr id="1030" name="Picture 6" descr="C:\Users\Čapková\AppData\Local\Microsoft\Windows\Temporary Internet Files\Content.IE5\647OEERQ\MP90040122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1412776"/>
            <a:ext cx="1584176" cy="2088232"/>
          </a:xfrm>
          <a:prstGeom prst="rect">
            <a:avLst/>
          </a:prstGeom>
          <a:noFill/>
        </p:spPr>
      </p:pic>
      <p:pic>
        <p:nvPicPr>
          <p:cNvPr id="1032" name="Picture 8" descr="C:\Users\Čapková\Desktop\step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4365104"/>
            <a:ext cx="2232248" cy="1656184"/>
          </a:xfrm>
          <a:prstGeom prst="rect">
            <a:avLst/>
          </a:prstGeom>
          <a:noFill/>
        </p:spPr>
      </p:pic>
      <p:pic>
        <p:nvPicPr>
          <p:cNvPr id="1033" name="Picture 9" descr="C:\Users\Čapková\Desktop\tund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6016" y="1628800"/>
            <a:ext cx="2232248" cy="1674186"/>
          </a:xfrm>
          <a:prstGeom prst="rect">
            <a:avLst/>
          </a:prstGeom>
          <a:noFill/>
        </p:spPr>
      </p:pic>
      <p:pic>
        <p:nvPicPr>
          <p:cNvPr id="14" name="Picture 2" descr="C:\Users\Čapková\AppData\Local\Microsoft\Windows\Temporary Internet Files\Content.IE5\DQQWTG1I\MP900424386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36296" y="4149080"/>
            <a:ext cx="1584176" cy="2088232"/>
          </a:xfrm>
          <a:prstGeom prst="rect">
            <a:avLst/>
          </a:prstGeom>
          <a:noFill/>
        </p:spPr>
      </p:pic>
      <p:pic>
        <p:nvPicPr>
          <p:cNvPr id="1034" name="Picture 10" descr="C:\Users\Čapková\Desktop\polární pustina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95736" y="4365104"/>
            <a:ext cx="2232248" cy="1656184"/>
          </a:xfrm>
          <a:prstGeom prst="rect">
            <a:avLst/>
          </a:prstGeom>
          <a:noFill/>
        </p:spPr>
      </p:pic>
      <p:pic>
        <p:nvPicPr>
          <p:cNvPr id="16" name="Picture 3" descr="C:\Users\Čapková\Desktop\středozemí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95736" y="1628800"/>
            <a:ext cx="2208245" cy="1656184"/>
          </a:xfrm>
          <a:prstGeom prst="rect">
            <a:avLst/>
          </a:prstGeom>
          <a:noFill/>
        </p:spPr>
      </p:pic>
      <p:sp>
        <p:nvSpPr>
          <p:cNvPr id="17" name="Obdélník 16"/>
          <p:cNvSpPr/>
          <p:nvPr/>
        </p:nvSpPr>
        <p:spPr>
          <a:xfrm>
            <a:off x="323528" y="3501008"/>
            <a:ext cx="1584176" cy="3600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2195736" y="3284984"/>
            <a:ext cx="2232248" cy="3600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7236296" y="3501008"/>
            <a:ext cx="1584176" cy="3600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323528" y="6237312"/>
            <a:ext cx="1584176" cy="3600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7236296" y="6237312"/>
            <a:ext cx="1584176" cy="3600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4716016" y="3284984"/>
            <a:ext cx="2232248" cy="3600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2195736" y="6021288"/>
            <a:ext cx="2232248" cy="3600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4716016" y="6021288"/>
            <a:ext cx="2232248" cy="3600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03848" y="0"/>
            <a:ext cx="2736304" cy="461665"/>
          </a:xfrm>
          <a:prstGeom prst="rect">
            <a:avLst/>
          </a:prstGeom>
          <a:solidFill>
            <a:srgbClr val="FF9900">
              <a:alpha val="50196"/>
            </a:srgb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PŘÍRODNÍ KRAJINY</a:t>
            </a:r>
            <a:endParaRPr lang="cs-CZ" sz="2400" b="1" dirty="0"/>
          </a:p>
        </p:txBody>
      </p:sp>
      <p:pic>
        <p:nvPicPr>
          <p:cNvPr id="4" name="Picture 2" descr="C:\Users\Čapková\AppData\Local\Microsoft\Windows\Temporary Internet Files\Content.IE5\ZB6VQ9TS\MP900400788[1].jpg"/>
          <p:cNvPicPr>
            <a:picLocks noChangeAspect="1" noChangeArrowheads="1"/>
          </p:cNvPicPr>
          <p:nvPr/>
        </p:nvPicPr>
        <p:blipFill>
          <a:blip r:embed="rId2" cstate="print"/>
          <a:srcRect t="26364" r="1184"/>
          <a:stretch>
            <a:fillRect/>
          </a:stretch>
        </p:blipFill>
        <p:spPr bwMode="auto">
          <a:xfrm>
            <a:off x="323528" y="1412776"/>
            <a:ext cx="1584175" cy="2088232"/>
          </a:xfrm>
          <a:prstGeom prst="rect">
            <a:avLst/>
          </a:prstGeom>
          <a:noFill/>
        </p:spPr>
      </p:pic>
      <p:pic>
        <p:nvPicPr>
          <p:cNvPr id="5" name="Picture 4" descr="C:\Users\Čapková\Desktop\deštný tropický l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149080"/>
            <a:ext cx="1584176" cy="2088232"/>
          </a:xfrm>
          <a:prstGeom prst="rect">
            <a:avLst/>
          </a:prstGeom>
          <a:noFill/>
        </p:spPr>
      </p:pic>
      <p:pic>
        <p:nvPicPr>
          <p:cNvPr id="1030" name="Picture 6" descr="C:\Users\Čapková\AppData\Local\Microsoft\Windows\Temporary Internet Files\Content.IE5\647OEERQ\MP90040122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1412776"/>
            <a:ext cx="1584176" cy="2088232"/>
          </a:xfrm>
          <a:prstGeom prst="rect">
            <a:avLst/>
          </a:prstGeom>
          <a:noFill/>
        </p:spPr>
      </p:pic>
      <p:pic>
        <p:nvPicPr>
          <p:cNvPr id="1032" name="Picture 8" descr="C:\Users\Čapková\Desktop\step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4365104"/>
            <a:ext cx="2232248" cy="1656184"/>
          </a:xfrm>
          <a:prstGeom prst="rect">
            <a:avLst/>
          </a:prstGeom>
          <a:noFill/>
        </p:spPr>
      </p:pic>
      <p:pic>
        <p:nvPicPr>
          <p:cNvPr id="1033" name="Picture 9" descr="C:\Users\Čapková\Desktop\tund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6016" y="1628800"/>
            <a:ext cx="2232248" cy="1674186"/>
          </a:xfrm>
          <a:prstGeom prst="rect">
            <a:avLst/>
          </a:prstGeom>
          <a:noFill/>
        </p:spPr>
      </p:pic>
      <p:pic>
        <p:nvPicPr>
          <p:cNvPr id="14" name="Picture 2" descr="C:\Users\Čapková\AppData\Local\Microsoft\Windows\Temporary Internet Files\Content.IE5\DQQWTG1I\MP900424386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36296" y="4149080"/>
            <a:ext cx="1584176" cy="2088232"/>
          </a:xfrm>
          <a:prstGeom prst="rect">
            <a:avLst/>
          </a:prstGeom>
          <a:noFill/>
        </p:spPr>
      </p:pic>
      <p:pic>
        <p:nvPicPr>
          <p:cNvPr id="1034" name="Picture 10" descr="C:\Users\Čapková\Desktop\polární pustina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95736" y="4365104"/>
            <a:ext cx="2232248" cy="1656184"/>
          </a:xfrm>
          <a:prstGeom prst="rect">
            <a:avLst/>
          </a:prstGeom>
          <a:noFill/>
        </p:spPr>
      </p:pic>
      <p:pic>
        <p:nvPicPr>
          <p:cNvPr id="16" name="Picture 3" descr="C:\Users\Čapková\Desktop\středozemí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95736" y="1628800"/>
            <a:ext cx="2208245" cy="1656184"/>
          </a:xfrm>
          <a:prstGeom prst="rect">
            <a:avLst/>
          </a:prstGeom>
          <a:noFill/>
        </p:spPr>
      </p:pic>
      <p:sp>
        <p:nvSpPr>
          <p:cNvPr id="17" name="Obdélník 16"/>
          <p:cNvSpPr/>
          <p:nvPr/>
        </p:nvSpPr>
        <p:spPr>
          <a:xfrm>
            <a:off x="323528" y="3501008"/>
            <a:ext cx="1584176" cy="3600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2195736" y="3284984"/>
            <a:ext cx="2232248" cy="3600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7236296" y="3501008"/>
            <a:ext cx="1584176" cy="3600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323528" y="6237312"/>
            <a:ext cx="1584176" cy="3600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7236296" y="6237312"/>
            <a:ext cx="1584176" cy="3600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4716016" y="3284984"/>
            <a:ext cx="2232248" cy="3600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2195736" y="6021288"/>
            <a:ext cx="2232248" cy="3600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4716016" y="6021288"/>
            <a:ext cx="2232248" cy="3600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TextovéPole 24"/>
          <p:cNvSpPr txBox="1"/>
          <p:nvPr/>
        </p:nvSpPr>
        <p:spPr>
          <a:xfrm>
            <a:off x="3851920" y="620688"/>
            <a:ext cx="144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r>
              <a:rPr lang="cs-CZ" sz="3200" dirty="0" smtClean="0">
                <a:solidFill>
                  <a:srgbClr val="00B0F0"/>
                </a:solidFill>
              </a:rPr>
              <a:t> 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683568" y="3501008"/>
            <a:ext cx="806759" cy="3539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7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savana</a:t>
            </a:r>
            <a:endParaRPr lang="cs-CZ" sz="17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2483768" y="3284984"/>
            <a:ext cx="1606209" cy="3539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7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subtrop. krajina</a:t>
            </a:r>
            <a:endParaRPr lang="cs-CZ" sz="17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5436096" y="3284984"/>
            <a:ext cx="790601" cy="3539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7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tundra</a:t>
            </a:r>
            <a:endParaRPr lang="cs-CZ" sz="17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467544" y="6237312"/>
            <a:ext cx="1267206" cy="3539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7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 tropický les</a:t>
            </a:r>
            <a:endParaRPr lang="cs-CZ" sz="17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7164288" y="3501008"/>
            <a:ext cx="1728358" cy="3539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7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les mírného pásu</a:t>
            </a:r>
            <a:endParaRPr lang="cs-CZ" sz="17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5508104" y="6021288"/>
            <a:ext cx="567463" cy="3539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7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step</a:t>
            </a:r>
            <a:endParaRPr lang="cs-CZ" sz="17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7668344" y="6237312"/>
            <a:ext cx="698396" cy="3539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7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poušť</a:t>
            </a:r>
            <a:endParaRPr lang="cs-CZ" sz="17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2483768" y="6021288"/>
            <a:ext cx="1596078" cy="3539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7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 polární pustina</a:t>
            </a:r>
            <a:endParaRPr lang="cs-CZ" sz="17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1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03848" y="0"/>
            <a:ext cx="2736304" cy="461665"/>
          </a:xfrm>
          <a:prstGeom prst="rect">
            <a:avLst/>
          </a:prstGeom>
          <a:solidFill>
            <a:srgbClr val="FF9900">
              <a:alpha val="50196"/>
            </a:srgb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PŘÍRODNÍ KRAJINY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827584" y="1196752"/>
            <a:ext cx="4320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Tropické lesy dělíme na: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43609" y="1700808"/>
            <a:ext cx="3600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/>
              <a:t> 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27584" y="2780928"/>
            <a:ext cx="5179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V savanách se střídají období: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043609" y="3284984"/>
            <a:ext cx="4320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/>
              <a:t> 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827584" y="4365104"/>
            <a:ext cx="51465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Lesy mírného pásu dělíme na: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043609" y="4869160"/>
            <a:ext cx="3600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/>
              <a:t> 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 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 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03848" y="0"/>
            <a:ext cx="2736304" cy="461665"/>
          </a:xfrm>
          <a:prstGeom prst="rect">
            <a:avLst/>
          </a:prstGeom>
          <a:solidFill>
            <a:srgbClr val="FF9900">
              <a:alpha val="50196"/>
            </a:srgb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PŘÍRODNÍ KRAJINY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827584" y="1196752"/>
            <a:ext cx="4320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Tropické lesy dělíme na: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27584" y="2780928"/>
            <a:ext cx="5179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V savanách se střídají období: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27584" y="4365104"/>
            <a:ext cx="51465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Lesy mírného pásu dělíme na: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851920" y="620688"/>
            <a:ext cx="144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r>
              <a:rPr lang="cs-CZ" sz="3200" dirty="0" smtClean="0">
                <a:solidFill>
                  <a:srgbClr val="00B0F0"/>
                </a:solidFill>
              </a:rPr>
              <a:t> </a:t>
            </a:r>
            <a:endParaRPr lang="cs-CZ" sz="3200" dirty="0">
              <a:solidFill>
                <a:srgbClr val="00B0F0"/>
              </a:solidFill>
            </a:endParaRPr>
          </a:p>
        </p:txBody>
      </p:sp>
      <p:pic>
        <p:nvPicPr>
          <p:cNvPr id="11" name="Picture 3" descr="C:\Users\Čapková\Desktop\deštný l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1484784"/>
            <a:ext cx="1152128" cy="1237320"/>
          </a:xfrm>
          <a:prstGeom prst="rect">
            <a:avLst/>
          </a:prstGeom>
          <a:noFill/>
        </p:spPr>
      </p:pic>
      <p:pic>
        <p:nvPicPr>
          <p:cNvPr id="12" name="Picture 2" descr="C:\Users\Čapková\Desktop\monzunový l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1484784"/>
            <a:ext cx="1152128" cy="1188132"/>
          </a:xfrm>
          <a:prstGeom prst="rect">
            <a:avLst/>
          </a:prstGeom>
          <a:noFill/>
        </p:spPr>
      </p:pic>
      <p:pic>
        <p:nvPicPr>
          <p:cNvPr id="13" name="Picture 5" descr="C:\Users\Čapková\Desktop\savana deště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3068960"/>
            <a:ext cx="1152128" cy="1224136"/>
          </a:xfrm>
          <a:prstGeom prst="rect">
            <a:avLst/>
          </a:prstGeom>
          <a:noFill/>
        </p:spPr>
      </p:pic>
      <p:pic>
        <p:nvPicPr>
          <p:cNvPr id="2050" name="Picture 2" descr="C:\Users\Čapková\Desktop\savana such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24328" y="3068960"/>
            <a:ext cx="1152128" cy="1224136"/>
          </a:xfrm>
          <a:prstGeom prst="rect">
            <a:avLst/>
          </a:prstGeom>
          <a:noFill/>
        </p:spPr>
      </p:pic>
      <p:pic>
        <p:nvPicPr>
          <p:cNvPr id="2054" name="Picture 6" descr="C:\Users\Čapková\AppData\Local\Microsoft\Windows\Temporary Internet Files\Content.IE5\75DQ0X5W\MP900400815[1].jpg"/>
          <p:cNvPicPr>
            <a:picLocks noChangeAspect="1" noChangeArrowheads="1"/>
          </p:cNvPicPr>
          <p:nvPr/>
        </p:nvPicPr>
        <p:blipFill>
          <a:blip r:embed="rId6" cstate="print"/>
          <a:srcRect l="14815"/>
          <a:stretch>
            <a:fillRect/>
          </a:stretch>
        </p:blipFill>
        <p:spPr bwMode="auto">
          <a:xfrm>
            <a:off x="4644008" y="4941168"/>
            <a:ext cx="1152128" cy="1224136"/>
          </a:xfrm>
          <a:prstGeom prst="rect">
            <a:avLst/>
          </a:prstGeom>
          <a:noFill/>
        </p:spPr>
      </p:pic>
      <p:pic>
        <p:nvPicPr>
          <p:cNvPr id="2055" name="Picture 7" descr="C:\Users\Čapková\AppData\Local\Microsoft\Windows\Temporary Internet Files\Content.IE5\647OEERQ\MP900401229[2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24328" y="4941168"/>
            <a:ext cx="1152128" cy="1224136"/>
          </a:xfrm>
          <a:prstGeom prst="rect">
            <a:avLst/>
          </a:prstGeom>
          <a:noFill/>
        </p:spPr>
      </p:pic>
      <p:pic>
        <p:nvPicPr>
          <p:cNvPr id="25" name="Picture 2" descr="C:\Users\Čapková\Desktop\Křivoklátská vrchovina"/>
          <p:cNvPicPr>
            <a:picLocks noChangeAspect="1" noChangeArrowheads="1"/>
          </p:cNvPicPr>
          <p:nvPr/>
        </p:nvPicPr>
        <p:blipFill>
          <a:blip r:embed="rId8" cstate="print"/>
          <a:srcRect l="43130" t="18835" r="6562" b="22776"/>
          <a:stretch>
            <a:fillRect/>
          </a:stretch>
        </p:blipFill>
        <p:spPr bwMode="auto">
          <a:xfrm>
            <a:off x="6084168" y="4941168"/>
            <a:ext cx="1152128" cy="1224136"/>
          </a:xfrm>
          <a:prstGeom prst="rect">
            <a:avLst/>
          </a:prstGeom>
          <a:noFill/>
        </p:spPr>
      </p:pic>
      <p:sp>
        <p:nvSpPr>
          <p:cNvPr id="17" name="Obdélník 16"/>
          <p:cNvSpPr/>
          <p:nvPr/>
        </p:nvSpPr>
        <p:spPr>
          <a:xfrm>
            <a:off x="1403648" y="1700808"/>
            <a:ext cx="10532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deštné</a:t>
            </a:r>
            <a:endParaRPr lang="cs-CZ" sz="2400" dirty="0"/>
          </a:p>
        </p:txBody>
      </p:sp>
      <p:sp>
        <p:nvSpPr>
          <p:cNvPr id="18" name="Obdélník 17"/>
          <p:cNvSpPr/>
          <p:nvPr/>
        </p:nvSpPr>
        <p:spPr>
          <a:xfrm>
            <a:off x="1403648" y="2060848"/>
            <a:ext cx="37125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střídavě vlhké (monzunové)</a:t>
            </a:r>
            <a:endParaRPr lang="cs-CZ" sz="2400" dirty="0"/>
          </a:p>
        </p:txBody>
      </p:sp>
      <p:sp>
        <p:nvSpPr>
          <p:cNvPr id="19" name="Obdélník 18"/>
          <p:cNvSpPr/>
          <p:nvPr/>
        </p:nvSpPr>
        <p:spPr>
          <a:xfrm>
            <a:off x="1403648" y="3284984"/>
            <a:ext cx="9714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dešťů </a:t>
            </a:r>
            <a:endParaRPr lang="cs-CZ" sz="2400" dirty="0"/>
          </a:p>
        </p:txBody>
      </p:sp>
      <p:sp>
        <p:nvSpPr>
          <p:cNvPr id="20" name="Obdélník 19"/>
          <p:cNvSpPr/>
          <p:nvPr/>
        </p:nvSpPr>
        <p:spPr>
          <a:xfrm>
            <a:off x="1403648" y="3645024"/>
            <a:ext cx="9188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sucha</a:t>
            </a:r>
            <a:endParaRPr lang="cs-CZ" sz="2400" dirty="0"/>
          </a:p>
        </p:txBody>
      </p:sp>
      <p:sp>
        <p:nvSpPr>
          <p:cNvPr id="21" name="Obdélník 20"/>
          <p:cNvSpPr/>
          <p:nvPr/>
        </p:nvSpPr>
        <p:spPr>
          <a:xfrm>
            <a:off x="1403648" y="4869160"/>
            <a:ext cx="11363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listnaté</a:t>
            </a:r>
            <a:endParaRPr lang="cs-CZ" sz="2400" dirty="0"/>
          </a:p>
        </p:txBody>
      </p:sp>
      <p:sp>
        <p:nvSpPr>
          <p:cNvPr id="22" name="Obdélník 21"/>
          <p:cNvSpPr/>
          <p:nvPr/>
        </p:nvSpPr>
        <p:spPr>
          <a:xfrm>
            <a:off x="1403648" y="5229200"/>
            <a:ext cx="12330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smíšené</a:t>
            </a:r>
            <a:endParaRPr lang="cs-CZ" sz="2400" dirty="0"/>
          </a:p>
        </p:txBody>
      </p:sp>
      <p:sp>
        <p:nvSpPr>
          <p:cNvPr id="23" name="Obdélník 22"/>
          <p:cNvSpPr/>
          <p:nvPr/>
        </p:nvSpPr>
        <p:spPr>
          <a:xfrm>
            <a:off x="1403648" y="5589240"/>
            <a:ext cx="14363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jehličnaté</a:t>
            </a:r>
            <a:endParaRPr lang="cs-CZ" sz="24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043609" y="1700808"/>
            <a:ext cx="3600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/>
              <a:t> 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1043609" y="3284984"/>
            <a:ext cx="4320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/>
              <a:t> 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1043609" y="4869160"/>
            <a:ext cx="3600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/>
              <a:t> 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 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 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Čapková\AppData\Local\Microsoft\Windows\Temporary Internet Files\Content.IE5\A10WJCDD\MP900427750[1].jpg"/>
          <p:cNvPicPr>
            <a:picLocks noChangeAspect="1" noChangeArrowheads="1"/>
          </p:cNvPicPr>
          <p:nvPr/>
        </p:nvPicPr>
        <p:blipFill>
          <a:blip r:embed="rId2" cstate="print"/>
          <a:srcRect l="5274" r="20893"/>
          <a:stretch>
            <a:fillRect/>
          </a:stretch>
        </p:blipFill>
        <p:spPr bwMode="auto">
          <a:xfrm>
            <a:off x="971600" y="3933056"/>
            <a:ext cx="1368152" cy="1152128"/>
          </a:xfrm>
          <a:prstGeom prst="rect">
            <a:avLst/>
          </a:prstGeom>
          <a:noFill/>
          <a:ln w="57150">
            <a:solidFill>
              <a:schemeClr val="bg1">
                <a:lumMod val="85000"/>
              </a:schemeClr>
            </a:solidFill>
          </a:ln>
        </p:spPr>
      </p:pic>
      <p:pic>
        <p:nvPicPr>
          <p:cNvPr id="18" name="Picture 2" descr="C:\Users\Čapková\AppData\Local\Microsoft\Windows\Temporary Internet Files\Content.IE5\DQQWTG1I\MP90018042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340768"/>
            <a:ext cx="1368152" cy="1152128"/>
          </a:xfrm>
          <a:prstGeom prst="rect">
            <a:avLst/>
          </a:prstGeom>
          <a:noFill/>
          <a:ln w="57150">
            <a:solidFill>
              <a:schemeClr val="bg1">
                <a:lumMod val="85000"/>
              </a:schemeClr>
            </a:solidFill>
          </a:ln>
        </p:spPr>
      </p:pic>
      <p:sp>
        <p:nvSpPr>
          <p:cNvPr id="2" name="TextovéPole 1"/>
          <p:cNvSpPr txBox="1"/>
          <p:nvPr/>
        </p:nvSpPr>
        <p:spPr>
          <a:xfrm>
            <a:off x="3203848" y="0"/>
            <a:ext cx="2736304" cy="461665"/>
          </a:xfrm>
          <a:prstGeom prst="rect">
            <a:avLst/>
          </a:prstGeom>
          <a:solidFill>
            <a:srgbClr val="FF9900">
              <a:alpha val="50196"/>
            </a:srgb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PŘÍRODNÍ KRAJINY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547664" y="548680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 Zvíře na obr. popiš a přiřaď k pojmu   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483768" y="1628800"/>
            <a:ext cx="4176464" cy="452431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cs-CZ" sz="3600" dirty="0" smtClean="0"/>
              <a:t>  </a:t>
            </a:r>
            <a:r>
              <a:rPr lang="cs-CZ" sz="3600" b="1" dirty="0" smtClean="0"/>
              <a:t>tropický les</a:t>
            </a:r>
          </a:p>
          <a:p>
            <a:pPr marL="342900" indent="-342900" algn="ctr"/>
            <a:r>
              <a:rPr lang="cs-CZ" sz="3600" b="1" dirty="0" smtClean="0"/>
              <a:t>  savana</a:t>
            </a:r>
          </a:p>
          <a:p>
            <a:pPr marL="342900" indent="-342900" algn="ctr"/>
            <a:r>
              <a:rPr lang="cs-CZ" sz="3600" b="1" dirty="0" smtClean="0"/>
              <a:t>  poušť a polopoušť</a:t>
            </a:r>
          </a:p>
          <a:p>
            <a:pPr marL="342900" indent="-342900" algn="ctr"/>
            <a:r>
              <a:rPr lang="cs-CZ" sz="3600" b="1" dirty="0" smtClean="0"/>
              <a:t>  subtropická krajina</a:t>
            </a:r>
          </a:p>
          <a:p>
            <a:pPr marL="342900" indent="-342900" algn="ctr"/>
            <a:r>
              <a:rPr lang="cs-CZ" sz="3600" b="1" dirty="0" smtClean="0"/>
              <a:t>  step</a:t>
            </a:r>
          </a:p>
          <a:p>
            <a:pPr marL="342900" indent="-342900" algn="ctr"/>
            <a:r>
              <a:rPr lang="cs-CZ" sz="3600" b="1" dirty="0" smtClean="0"/>
              <a:t>  les mírného pásu</a:t>
            </a:r>
          </a:p>
          <a:p>
            <a:pPr marL="342900" indent="-342900" algn="ctr"/>
            <a:r>
              <a:rPr lang="cs-CZ" sz="3600" b="1" dirty="0" smtClean="0"/>
              <a:t>  tundra</a:t>
            </a:r>
          </a:p>
          <a:p>
            <a:pPr marL="342900" indent="-342900" algn="ctr"/>
            <a:r>
              <a:rPr lang="cs-CZ" sz="3600" b="1" dirty="0" smtClean="0"/>
              <a:t>  polární pustina</a:t>
            </a:r>
            <a:endParaRPr lang="cs-CZ" sz="3600" b="1" dirty="0"/>
          </a:p>
        </p:txBody>
      </p:sp>
      <p:pic>
        <p:nvPicPr>
          <p:cNvPr id="5122" name="Picture 2" descr="C:\Users\Čapková\AppData\Local\Microsoft\Windows\Temporary Internet Files\Content.IE5\75DQ0X5W\MP900406698[1].jpg"/>
          <p:cNvPicPr>
            <a:picLocks noChangeAspect="1" noChangeArrowheads="1"/>
          </p:cNvPicPr>
          <p:nvPr/>
        </p:nvPicPr>
        <p:blipFill>
          <a:blip r:embed="rId4" cstate="print"/>
          <a:srcRect r="10526"/>
          <a:stretch>
            <a:fillRect/>
          </a:stretch>
        </p:blipFill>
        <p:spPr bwMode="auto">
          <a:xfrm>
            <a:off x="6804248" y="1340768"/>
            <a:ext cx="1368152" cy="1152128"/>
          </a:xfrm>
          <a:prstGeom prst="rect">
            <a:avLst/>
          </a:prstGeom>
          <a:noFill/>
          <a:ln w="57150">
            <a:solidFill>
              <a:schemeClr val="bg1">
                <a:lumMod val="85000"/>
              </a:schemeClr>
            </a:solidFill>
          </a:ln>
        </p:spPr>
      </p:pic>
      <p:pic>
        <p:nvPicPr>
          <p:cNvPr id="6" name="Picture 5" descr="C:\Users\Čapková\Desktop\velbloud.jpg"/>
          <p:cNvPicPr>
            <a:picLocks noChangeAspect="1" noChangeArrowheads="1"/>
          </p:cNvPicPr>
          <p:nvPr/>
        </p:nvPicPr>
        <p:blipFill>
          <a:blip r:embed="rId5" cstate="print"/>
          <a:srcRect t="12500"/>
          <a:stretch>
            <a:fillRect/>
          </a:stretch>
        </p:blipFill>
        <p:spPr bwMode="auto">
          <a:xfrm>
            <a:off x="6804248" y="3933056"/>
            <a:ext cx="1368152" cy="1152128"/>
          </a:xfrm>
          <a:prstGeom prst="rect">
            <a:avLst/>
          </a:prstGeom>
          <a:noFill/>
          <a:ln w="57150">
            <a:solidFill>
              <a:schemeClr val="bg1">
                <a:lumMod val="85000"/>
              </a:schemeClr>
            </a:solidFill>
          </a:ln>
        </p:spPr>
      </p:pic>
      <p:pic>
        <p:nvPicPr>
          <p:cNvPr id="8" name="Picture 2" descr="C:\Users\Čapková\AppData\Local\Microsoft\Windows\Temporary Internet Files\Content.IE5\DQQWTG1I\MP900431139[1].jpg"/>
          <p:cNvPicPr>
            <a:picLocks noChangeAspect="1" noChangeArrowheads="1"/>
          </p:cNvPicPr>
          <p:nvPr/>
        </p:nvPicPr>
        <p:blipFill>
          <a:blip r:embed="rId6" cstate="print"/>
          <a:srcRect t="11538" r="2834" b="11058"/>
          <a:stretch>
            <a:fillRect/>
          </a:stretch>
        </p:blipFill>
        <p:spPr bwMode="auto">
          <a:xfrm>
            <a:off x="971600" y="2636912"/>
            <a:ext cx="1368152" cy="1152128"/>
          </a:xfrm>
          <a:prstGeom prst="rect">
            <a:avLst/>
          </a:prstGeom>
          <a:noFill/>
          <a:ln w="57150">
            <a:solidFill>
              <a:schemeClr val="bg1">
                <a:lumMod val="85000"/>
              </a:schemeClr>
            </a:solidFill>
          </a:ln>
        </p:spPr>
      </p:pic>
      <p:pic>
        <p:nvPicPr>
          <p:cNvPr id="10" name="Picture 3" descr="C:\Users\Čapková\AppData\Local\Microsoft\Windows\Temporary Internet Files\Content.IE5\3D8DPPSL\MP900442470[1].jpg"/>
          <p:cNvPicPr>
            <a:picLocks noChangeAspect="1" noChangeArrowheads="1"/>
          </p:cNvPicPr>
          <p:nvPr/>
        </p:nvPicPr>
        <p:blipFill>
          <a:blip r:embed="rId7" cstate="print"/>
          <a:srcRect l="5263" r="9972"/>
          <a:stretch>
            <a:fillRect/>
          </a:stretch>
        </p:blipFill>
        <p:spPr bwMode="auto">
          <a:xfrm>
            <a:off x="6804248" y="5229200"/>
            <a:ext cx="1368152" cy="1152128"/>
          </a:xfrm>
          <a:prstGeom prst="rect">
            <a:avLst/>
          </a:prstGeom>
          <a:noFill/>
          <a:ln w="57150">
            <a:solidFill>
              <a:schemeClr val="bg1">
                <a:lumMod val="85000"/>
              </a:schemeClr>
            </a:solidFill>
          </a:ln>
        </p:spPr>
      </p:pic>
      <p:pic>
        <p:nvPicPr>
          <p:cNvPr id="13" name="Picture 4" descr="C:\Users\Čapková\AppData\Local\Microsoft\Windows\Temporary Internet Files\Content.IE5\ZB6VQ9TS\MP900427897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04248" y="2636912"/>
            <a:ext cx="1386345" cy="1152128"/>
          </a:xfrm>
          <a:prstGeom prst="rect">
            <a:avLst/>
          </a:prstGeom>
          <a:noFill/>
          <a:ln w="57150">
            <a:solidFill>
              <a:schemeClr val="bg1">
                <a:lumMod val="85000"/>
              </a:schemeClr>
            </a:solidFill>
          </a:ln>
        </p:spPr>
      </p:pic>
      <p:pic>
        <p:nvPicPr>
          <p:cNvPr id="17" name="Picture 4" descr="C:\Users\Čapková\Desktop\želva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971600" y="5229200"/>
            <a:ext cx="1368152" cy="1152128"/>
          </a:xfrm>
          <a:prstGeom prst="rect">
            <a:avLst/>
          </a:prstGeom>
          <a:noFill/>
          <a:ln w="57150">
            <a:solidFill>
              <a:schemeClr val="bg1">
                <a:lumMod val="85000"/>
              </a:schemeClr>
            </a:solidFill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" descr="C:\Users\Čapková\AppData\Local\Microsoft\Windows\Temporary Internet Files\Content.IE5\A10WJCDD\MP900427750[1].jpg"/>
          <p:cNvPicPr>
            <a:picLocks noChangeAspect="1" noChangeArrowheads="1"/>
          </p:cNvPicPr>
          <p:nvPr/>
        </p:nvPicPr>
        <p:blipFill>
          <a:blip r:embed="rId2" cstate="print"/>
          <a:srcRect l="5274" r="20893"/>
          <a:stretch>
            <a:fillRect/>
          </a:stretch>
        </p:blipFill>
        <p:spPr bwMode="auto">
          <a:xfrm>
            <a:off x="971600" y="3933056"/>
            <a:ext cx="1368152" cy="1152128"/>
          </a:xfrm>
          <a:prstGeom prst="rect">
            <a:avLst/>
          </a:prstGeom>
          <a:noFill/>
          <a:ln w="57150">
            <a:solidFill>
              <a:schemeClr val="bg1">
                <a:lumMod val="85000"/>
              </a:schemeClr>
            </a:solidFill>
          </a:ln>
        </p:spPr>
      </p:pic>
      <p:pic>
        <p:nvPicPr>
          <p:cNvPr id="18" name="Picture 2" descr="C:\Users\Čapková\AppData\Local\Microsoft\Windows\Temporary Internet Files\Content.IE5\DQQWTG1I\MP90018042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340768"/>
            <a:ext cx="1368152" cy="1152128"/>
          </a:xfrm>
          <a:prstGeom prst="rect">
            <a:avLst/>
          </a:prstGeom>
          <a:noFill/>
          <a:ln w="57150">
            <a:solidFill>
              <a:schemeClr val="bg1">
                <a:lumMod val="85000"/>
              </a:schemeClr>
            </a:solidFill>
          </a:ln>
        </p:spPr>
      </p:pic>
      <p:sp>
        <p:nvSpPr>
          <p:cNvPr id="2" name="TextovéPole 1"/>
          <p:cNvSpPr txBox="1"/>
          <p:nvPr/>
        </p:nvSpPr>
        <p:spPr>
          <a:xfrm>
            <a:off x="3203848" y="0"/>
            <a:ext cx="2736304" cy="461665"/>
          </a:xfrm>
          <a:prstGeom prst="rect">
            <a:avLst/>
          </a:prstGeom>
          <a:solidFill>
            <a:srgbClr val="FF9900">
              <a:alpha val="50196"/>
            </a:srgb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PŘÍRODNÍ KRAJINY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83768" y="1628800"/>
            <a:ext cx="417646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cs-CZ" sz="3600" dirty="0" smtClean="0"/>
              <a:t>  </a:t>
            </a:r>
            <a:r>
              <a:rPr lang="cs-CZ" sz="3600" b="1" dirty="0" smtClean="0"/>
              <a:t>tropický les</a:t>
            </a:r>
          </a:p>
          <a:p>
            <a:pPr marL="342900" indent="-342900" algn="ctr"/>
            <a:r>
              <a:rPr lang="cs-CZ" sz="3600" b="1" dirty="0" smtClean="0"/>
              <a:t>  savana</a:t>
            </a:r>
          </a:p>
          <a:p>
            <a:pPr marL="342900" indent="-342900" algn="ctr"/>
            <a:r>
              <a:rPr lang="cs-CZ" sz="3600" b="1" dirty="0" smtClean="0"/>
              <a:t>  poušť a polopoušť</a:t>
            </a:r>
          </a:p>
          <a:p>
            <a:pPr marL="342900" indent="-342900" algn="ctr"/>
            <a:r>
              <a:rPr lang="cs-CZ" sz="3600" b="1" dirty="0" smtClean="0"/>
              <a:t>  subtropická krajina</a:t>
            </a:r>
          </a:p>
          <a:p>
            <a:pPr marL="342900" indent="-342900" algn="ctr"/>
            <a:r>
              <a:rPr lang="cs-CZ" sz="3600" b="1" dirty="0" smtClean="0"/>
              <a:t>  step</a:t>
            </a:r>
          </a:p>
          <a:p>
            <a:pPr marL="342900" indent="-342900" algn="ctr"/>
            <a:r>
              <a:rPr lang="cs-CZ" sz="3600" b="1" dirty="0" smtClean="0"/>
              <a:t>  les mírného pásu</a:t>
            </a:r>
          </a:p>
          <a:p>
            <a:pPr marL="342900" indent="-342900" algn="ctr"/>
            <a:r>
              <a:rPr lang="cs-CZ" sz="3600" b="1" dirty="0" smtClean="0"/>
              <a:t>  tundra</a:t>
            </a:r>
          </a:p>
          <a:p>
            <a:pPr marL="342900" indent="-342900" algn="ctr"/>
            <a:r>
              <a:rPr lang="cs-CZ" sz="3600" b="1" dirty="0" smtClean="0"/>
              <a:t>  polární pustina</a:t>
            </a:r>
            <a:endParaRPr lang="cs-CZ" sz="3600" b="1" dirty="0"/>
          </a:p>
        </p:txBody>
      </p:sp>
      <p:pic>
        <p:nvPicPr>
          <p:cNvPr id="5122" name="Picture 2" descr="C:\Users\Čapková\AppData\Local\Microsoft\Windows\Temporary Internet Files\Content.IE5\75DQ0X5W\MP900406698[1].jpg"/>
          <p:cNvPicPr>
            <a:picLocks noChangeAspect="1" noChangeArrowheads="1"/>
          </p:cNvPicPr>
          <p:nvPr/>
        </p:nvPicPr>
        <p:blipFill>
          <a:blip r:embed="rId4" cstate="print"/>
          <a:srcRect r="10526"/>
          <a:stretch>
            <a:fillRect/>
          </a:stretch>
        </p:blipFill>
        <p:spPr bwMode="auto">
          <a:xfrm>
            <a:off x="6804248" y="1340768"/>
            <a:ext cx="1368152" cy="1152128"/>
          </a:xfrm>
          <a:prstGeom prst="rect">
            <a:avLst/>
          </a:prstGeom>
          <a:noFill/>
          <a:ln w="57150">
            <a:solidFill>
              <a:schemeClr val="bg1">
                <a:lumMod val="85000"/>
              </a:schemeClr>
            </a:solidFill>
          </a:ln>
        </p:spPr>
      </p:pic>
      <p:pic>
        <p:nvPicPr>
          <p:cNvPr id="6" name="Picture 5" descr="C:\Users\Čapková\Desktop\velbloud.jpg"/>
          <p:cNvPicPr>
            <a:picLocks noChangeAspect="1" noChangeArrowheads="1"/>
          </p:cNvPicPr>
          <p:nvPr/>
        </p:nvPicPr>
        <p:blipFill>
          <a:blip r:embed="rId5" cstate="print"/>
          <a:srcRect t="12500"/>
          <a:stretch>
            <a:fillRect/>
          </a:stretch>
        </p:blipFill>
        <p:spPr bwMode="auto">
          <a:xfrm>
            <a:off x="6804248" y="3933056"/>
            <a:ext cx="1368152" cy="1152128"/>
          </a:xfrm>
          <a:prstGeom prst="rect">
            <a:avLst/>
          </a:prstGeom>
          <a:noFill/>
          <a:ln w="57150">
            <a:solidFill>
              <a:schemeClr val="bg1">
                <a:lumMod val="85000"/>
              </a:schemeClr>
            </a:solidFill>
          </a:ln>
        </p:spPr>
      </p:pic>
      <p:pic>
        <p:nvPicPr>
          <p:cNvPr id="8" name="Picture 2" descr="C:\Users\Čapková\AppData\Local\Microsoft\Windows\Temporary Internet Files\Content.IE5\DQQWTG1I\MP900431139[1].jpg"/>
          <p:cNvPicPr>
            <a:picLocks noChangeAspect="1" noChangeArrowheads="1"/>
          </p:cNvPicPr>
          <p:nvPr/>
        </p:nvPicPr>
        <p:blipFill>
          <a:blip r:embed="rId6" cstate="print"/>
          <a:srcRect t="11538" r="2834" b="11058"/>
          <a:stretch>
            <a:fillRect/>
          </a:stretch>
        </p:blipFill>
        <p:spPr bwMode="auto">
          <a:xfrm>
            <a:off x="971600" y="2636912"/>
            <a:ext cx="1368152" cy="1152128"/>
          </a:xfrm>
          <a:prstGeom prst="rect">
            <a:avLst/>
          </a:prstGeom>
          <a:noFill/>
          <a:ln w="57150">
            <a:solidFill>
              <a:schemeClr val="bg1">
                <a:lumMod val="85000"/>
              </a:schemeClr>
            </a:solidFill>
          </a:ln>
        </p:spPr>
      </p:pic>
      <p:pic>
        <p:nvPicPr>
          <p:cNvPr id="10" name="Picture 3" descr="C:\Users\Čapková\AppData\Local\Microsoft\Windows\Temporary Internet Files\Content.IE5\3D8DPPSL\MP900442470[1].jpg"/>
          <p:cNvPicPr>
            <a:picLocks noChangeAspect="1" noChangeArrowheads="1"/>
          </p:cNvPicPr>
          <p:nvPr/>
        </p:nvPicPr>
        <p:blipFill>
          <a:blip r:embed="rId7" cstate="print"/>
          <a:srcRect l="5263" r="9972"/>
          <a:stretch>
            <a:fillRect/>
          </a:stretch>
        </p:blipFill>
        <p:spPr bwMode="auto">
          <a:xfrm>
            <a:off x="6804248" y="5229200"/>
            <a:ext cx="1368152" cy="1152128"/>
          </a:xfrm>
          <a:prstGeom prst="rect">
            <a:avLst/>
          </a:prstGeom>
          <a:noFill/>
          <a:ln w="57150">
            <a:solidFill>
              <a:schemeClr val="bg1">
                <a:lumMod val="85000"/>
              </a:schemeClr>
            </a:solidFill>
          </a:ln>
        </p:spPr>
      </p:pic>
      <p:pic>
        <p:nvPicPr>
          <p:cNvPr id="13" name="Picture 4" descr="C:\Users\Čapková\AppData\Local\Microsoft\Windows\Temporary Internet Files\Content.IE5\ZB6VQ9TS\MP900427897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04248" y="2636912"/>
            <a:ext cx="1386345" cy="1152128"/>
          </a:xfrm>
          <a:prstGeom prst="rect">
            <a:avLst/>
          </a:prstGeom>
          <a:noFill/>
          <a:ln w="57150">
            <a:solidFill>
              <a:schemeClr val="bg1">
                <a:lumMod val="85000"/>
              </a:schemeClr>
            </a:solidFill>
          </a:ln>
        </p:spPr>
      </p:pic>
      <p:pic>
        <p:nvPicPr>
          <p:cNvPr id="17" name="Picture 4" descr="C:\Users\Čapková\Desktop\želva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971600" y="5229200"/>
            <a:ext cx="1368152" cy="1152128"/>
          </a:xfrm>
          <a:prstGeom prst="rect">
            <a:avLst/>
          </a:prstGeom>
          <a:noFill/>
          <a:ln w="57150">
            <a:solidFill>
              <a:schemeClr val="bg1">
                <a:lumMod val="85000"/>
              </a:schemeClr>
            </a:solidFill>
          </a:ln>
        </p:spPr>
      </p:pic>
      <p:sp>
        <p:nvSpPr>
          <p:cNvPr id="15" name="TextovéPole 14"/>
          <p:cNvSpPr txBox="1"/>
          <p:nvPr/>
        </p:nvSpPr>
        <p:spPr>
          <a:xfrm>
            <a:off x="3851920" y="548680"/>
            <a:ext cx="144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r>
              <a:rPr lang="cs-CZ" sz="3200" dirty="0" smtClean="0">
                <a:solidFill>
                  <a:srgbClr val="00B0F0"/>
                </a:solidFill>
              </a:rPr>
              <a:t> 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259632" y="1268760"/>
            <a:ext cx="7373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FF0000"/>
                </a:solidFill>
              </a:rPr>
              <a:t>  bizon</a:t>
            </a:r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1043608" y="2564904"/>
            <a:ext cx="12961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solidFill>
                  <a:srgbClr val="FF0000"/>
                </a:solidFill>
              </a:rPr>
              <a:t>  orangutan</a:t>
            </a:r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259632" y="3861048"/>
            <a:ext cx="8082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FF0000"/>
                </a:solidFill>
              </a:rPr>
              <a:t> tučňák</a:t>
            </a:r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827584" y="5157192"/>
            <a:ext cx="166026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FF0000"/>
                </a:solidFill>
              </a:rPr>
              <a:t> želva</a:t>
            </a:r>
            <a:r>
              <a:rPr lang="cs-CZ" sz="1600" b="1" dirty="0" smtClean="0"/>
              <a:t> žlutohnědá</a:t>
            </a:r>
            <a:endParaRPr lang="cs-CZ" sz="16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7308304" y="1268760"/>
            <a:ext cx="4337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solidFill>
                  <a:srgbClr val="FF0000"/>
                </a:solidFill>
              </a:rPr>
              <a:t>lev</a:t>
            </a:r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7236296" y="2492896"/>
            <a:ext cx="5405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sz="1600" b="1" dirty="0" smtClean="0">
                <a:solidFill>
                  <a:srgbClr val="FF0000"/>
                </a:solidFill>
              </a:rPr>
              <a:t>sob</a:t>
            </a:r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6732240" y="3861048"/>
            <a:ext cx="152977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solidFill>
                  <a:srgbClr val="FF0000"/>
                </a:solidFill>
              </a:rPr>
              <a:t>velbloud 1-</a:t>
            </a:r>
            <a:r>
              <a:rPr lang="cs-CZ" sz="1600" b="1" dirty="0" err="1" smtClean="0">
                <a:solidFill>
                  <a:srgbClr val="FF0000"/>
                </a:solidFill>
              </a:rPr>
              <a:t>hrbý</a:t>
            </a:r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732240" y="5157192"/>
            <a:ext cx="15121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solidFill>
                  <a:srgbClr val="FF0000"/>
                </a:solidFill>
              </a:rPr>
              <a:t> medvěd </a:t>
            </a:r>
            <a:r>
              <a:rPr lang="cs-CZ" sz="1600" b="1" dirty="0" smtClean="0"/>
              <a:t>grizzly</a:t>
            </a:r>
            <a:endParaRPr lang="cs-CZ" sz="1600" b="1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CC00"/>
                                      </p:to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C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66FF"/>
                                      </p:to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66F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33CC"/>
                                      </p:to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33CC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4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663300"/>
                                      </p:to>
                                    </p:animClr>
                                    <p:set>
                                      <p:cBhvr>
                                        <p:cTn id="6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6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99CC00"/>
                                      </p:to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0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CC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03848" y="0"/>
            <a:ext cx="2736304" cy="461665"/>
          </a:xfrm>
          <a:prstGeom prst="rect">
            <a:avLst/>
          </a:prstGeom>
          <a:solidFill>
            <a:srgbClr val="FF9900">
              <a:alpha val="50196"/>
            </a:srgb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PŘÍRODNÍ KRAJINY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2492896"/>
            <a:ext cx="79846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Jak se nazývá stepní krajina v Severní Americe?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55577" y="1700808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79512" y="3789040"/>
            <a:ext cx="79953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Jak se nazývá pás severských jehličnatých lesů?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55576" y="2996952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79512" y="5085184"/>
            <a:ext cx="72735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V  které polární pustině žije lední medvěd?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55577" y="4293096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79512" y="1196752"/>
            <a:ext cx="91300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Jak se říká místu v poušti s výskytem podzemní vody? 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55577" y="5589240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/>
              <a:t> 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3" descr="C:\Users\Čapková\Desktop\oáza.jpg"/>
          <p:cNvPicPr>
            <a:picLocks noChangeAspect="1" noChangeArrowheads="1"/>
          </p:cNvPicPr>
          <p:nvPr/>
        </p:nvPicPr>
        <p:blipFill>
          <a:blip r:embed="rId2" cstate="print"/>
          <a:srcRect l="19047" t="8333"/>
          <a:stretch>
            <a:fillRect/>
          </a:stretch>
        </p:blipFill>
        <p:spPr bwMode="auto">
          <a:xfrm>
            <a:off x="3995936" y="1700808"/>
            <a:ext cx="1152128" cy="864096"/>
          </a:xfrm>
          <a:prstGeom prst="rect">
            <a:avLst/>
          </a:prstGeom>
          <a:noFill/>
        </p:spPr>
      </p:pic>
      <p:sp>
        <p:nvSpPr>
          <p:cNvPr id="2" name="TextovéPole 1"/>
          <p:cNvSpPr txBox="1"/>
          <p:nvPr/>
        </p:nvSpPr>
        <p:spPr>
          <a:xfrm>
            <a:off x="3203848" y="0"/>
            <a:ext cx="2736304" cy="461665"/>
          </a:xfrm>
          <a:prstGeom prst="rect">
            <a:avLst/>
          </a:prstGeom>
          <a:solidFill>
            <a:srgbClr val="FF9900">
              <a:alpha val="50196"/>
            </a:srgb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PŘÍRODNÍ KRAJINY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2492896"/>
            <a:ext cx="79846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Jak se nazývá stepní krajina v Severní Americe?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79512" y="3789040"/>
            <a:ext cx="79953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Jak se nazývá pás severských jehličnatých lesů?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79512" y="5085184"/>
            <a:ext cx="72735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V  které polární pustině žije lední medvěd?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79512" y="1196752"/>
            <a:ext cx="91300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Jak se říká místu v poušti s výskytem podzemní vody? 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851920" y="548680"/>
            <a:ext cx="144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r>
              <a:rPr lang="cs-CZ" sz="3200" dirty="0" smtClean="0">
                <a:solidFill>
                  <a:srgbClr val="00B0F0"/>
                </a:solidFill>
              </a:rPr>
              <a:t> </a:t>
            </a:r>
            <a:endParaRPr lang="cs-CZ" sz="3200" dirty="0">
              <a:solidFill>
                <a:srgbClr val="00B0F0"/>
              </a:solidFill>
            </a:endParaRPr>
          </a:p>
        </p:txBody>
      </p:sp>
      <p:pic>
        <p:nvPicPr>
          <p:cNvPr id="15" name="Picture 8" descr="C:\Users\Čapková\Desktop\step.jpg"/>
          <p:cNvPicPr>
            <a:picLocks noChangeAspect="1" noChangeArrowheads="1"/>
          </p:cNvPicPr>
          <p:nvPr/>
        </p:nvPicPr>
        <p:blipFill>
          <a:blip r:embed="rId3" cstate="print"/>
          <a:srcRect t="16667"/>
          <a:stretch>
            <a:fillRect/>
          </a:stretch>
        </p:blipFill>
        <p:spPr bwMode="auto">
          <a:xfrm>
            <a:off x="3995936" y="2996952"/>
            <a:ext cx="1164652" cy="864096"/>
          </a:xfrm>
          <a:prstGeom prst="rect">
            <a:avLst/>
          </a:prstGeom>
          <a:noFill/>
        </p:spPr>
      </p:pic>
      <p:pic>
        <p:nvPicPr>
          <p:cNvPr id="17" name="Picture 2" descr="C:\Users\Čapková\Desktop\tajga.jpg"/>
          <p:cNvPicPr>
            <a:picLocks noChangeAspect="1" noChangeArrowheads="1"/>
          </p:cNvPicPr>
          <p:nvPr/>
        </p:nvPicPr>
        <p:blipFill>
          <a:blip r:embed="rId4" cstate="print"/>
          <a:srcRect t="30556"/>
          <a:stretch>
            <a:fillRect/>
          </a:stretch>
        </p:blipFill>
        <p:spPr bwMode="auto">
          <a:xfrm>
            <a:off x="3995936" y="4293096"/>
            <a:ext cx="1152128" cy="864096"/>
          </a:xfrm>
          <a:prstGeom prst="rect">
            <a:avLst/>
          </a:prstGeom>
          <a:noFill/>
        </p:spPr>
      </p:pic>
      <p:pic>
        <p:nvPicPr>
          <p:cNvPr id="3077" name="Picture 5" descr="C:\Users\Čapková\AppData\Local\Microsoft\Windows\Temporary Internet Files\Content.IE5\27XV2JOF\MP900403392[1].jpg"/>
          <p:cNvPicPr>
            <a:picLocks noChangeAspect="1" noChangeArrowheads="1"/>
          </p:cNvPicPr>
          <p:nvPr/>
        </p:nvPicPr>
        <p:blipFill>
          <a:blip r:embed="rId5" cstate="print"/>
          <a:srcRect l="34375" t="22917" b="8333"/>
          <a:stretch>
            <a:fillRect/>
          </a:stretch>
        </p:blipFill>
        <p:spPr bwMode="auto">
          <a:xfrm>
            <a:off x="3995936" y="5589240"/>
            <a:ext cx="1152128" cy="864096"/>
          </a:xfrm>
          <a:prstGeom prst="rect">
            <a:avLst/>
          </a:prstGeom>
          <a:noFill/>
        </p:spPr>
      </p:pic>
      <p:sp>
        <p:nvSpPr>
          <p:cNvPr id="19" name="Obdélník 18"/>
          <p:cNvSpPr/>
          <p:nvPr/>
        </p:nvSpPr>
        <p:spPr>
          <a:xfrm>
            <a:off x="1115616" y="1700808"/>
            <a:ext cx="7722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oáza</a:t>
            </a:r>
            <a:endParaRPr lang="cs-CZ" sz="2400" dirty="0"/>
          </a:p>
        </p:txBody>
      </p:sp>
      <p:sp>
        <p:nvSpPr>
          <p:cNvPr id="20" name="Obdélník 19"/>
          <p:cNvSpPr/>
          <p:nvPr/>
        </p:nvSpPr>
        <p:spPr>
          <a:xfrm>
            <a:off x="1115616" y="2996952"/>
            <a:ext cx="9506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prérie</a:t>
            </a:r>
            <a:endParaRPr lang="cs-CZ" sz="2400" dirty="0"/>
          </a:p>
        </p:txBody>
      </p:sp>
      <p:sp>
        <p:nvSpPr>
          <p:cNvPr id="21" name="Obdélník 20"/>
          <p:cNvSpPr/>
          <p:nvPr/>
        </p:nvSpPr>
        <p:spPr>
          <a:xfrm>
            <a:off x="1115616" y="4293096"/>
            <a:ext cx="81278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tajga</a:t>
            </a:r>
            <a:endParaRPr lang="cs-CZ" sz="2400" dirty="0"/>
          </a:p>
        </p:txBody>
      </p:sp>
      <p:sp>
        <p:nvSpPr>
          <p:cNvPr id="22" name="Obdélník 21"/>
          <p:cNvSpPr/>
          <p:nvPr/>
        </p:nvSpPr>
        <p:spPr>
          <a:xfrm>
            <a:off x="1115616" y="5589240"/>
            <a:ext cx="25993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v severní (Arktidě) </a:t>
            </a:r>
            <a:endParaRPr lang="cs-CZ" sz="24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755577" y="1700808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755576" y="2996952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755577" y="4293096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755577" y="5589240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/>
              <a:t> 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43808" y="0"/>
            <a:ext cx="3528392" cy="461665"/>
          </a:xfrm>
          <a:prstGeom prst="rect">
            <a:avLst/>
          </a:prstGeom>
          <a:solidFill>
            <a:srgbClr val="FFFF66">
              <a:alpha val="49804"/>
            </a:srgb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VÝŠKOVÁ STUPŇOVITOST</a:t>
            </a:r>
            <a:endParaRPr lang="cs-CZ" sz="2400" b="1" dirty="0"/>
          </a:p>
        </p:txBody>
      </p:sp>
      <p:pic>
        <p:nvPicPr>
          <p:cNvPr id="3" name="Picture 2" descr="C:\Users\Čapková\Desktop\výškov stupňovitos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1412776"/>
            <a:ext cx="4392488" cy="4652825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179512" y="692696"/>
            <a:ext cx="8964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8000"/>
                </a:solidFill>
              </a:rPr>
              <a:t>Typ přírodní krajiny se mění i s nadmořskou výškou.</a:t>
            </a:r>
            <a:endParaRPr lang="cs-CZ" sz="3200" b="1" dirty="0">
              <a:solidFill>
                <a:srgbClr val="008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771800" y="6165304"/>
            <a:ext cx="367773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smtClean="0"/>
              <a:t> Národní park Grand </a:t>
            </a:r>
            <a:r>
              <a:rPr lang="cs-CZ" sz="2000" b="1" dirty="0" err="1" smtClean="0"/>
              <a:t>Teton</a:t>
            </a:r>
            <a:r>
              <a:rPr lang="cs-CZ" sz="2000" b="1" dirty="0" smtClean="0"/>
              <a:t> v USA</a:t>
            </a:r>
            <a:endParaRPr lang="cs-CZ" sz="20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47864" y="0"/>
            <a:ext cx="2448272" cy="461665"/>
          </a:xfrm>
          <a:prstGeom prst="rect">
            <a:avLst/>
          </a:prstGeom>
          <a:solidFill>
            <a:srgbClr val="99FFCC">
              <a:alpha val="30196"/>
            </a:srgb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Život v oceánech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28156" y="764704"/>
            <a:ext cx="886108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6600"/>
                </a:solidFill>
              </a:rPr>
              <a:t>Nesmírně bohatý život je pod mořskou hladinou.</a:t>
            </a:r>
          </a:p>
          <a:p>
            <a:pPr algn="ctr"/>
            <a:endParaRPr lang="cs-CZ" sz="2000" b="1" dirty="0" smtClean="0">
              <a:solidFill>
                <a:srgbClr val="006600"/>
              </a:solidFill>
            </a:endParaRPr>
          </a:p>
          <a:p>
            <a:pPr algn="ctr"/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Mořské mikroorganizmy, rostliny a živočichové</a:t>
            </a:r>
          </a:p>
          <a:p>
            <a:pPr algn="ctr"/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jsou přizpůsobeny podmínkám v různých částech světového oceánu.</a:t>
            </a:r>
            <a:endParaRPr lang="cs-CZ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" name="Picture 3" descr="C:\Users\Čapková\Desktop\korál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501008"/>
            <a:ext cx="2736304" cy="2016224"/>
          </a:xfrm>
          <a:prstGeom prst="rect">
            <a:avLst/>
          </a:prstGeom>
          <a:noFill/>
        </p:spPr>
      </p:pic>
      <p:pic>
        <p:nvPicPr>
          <p:cNvPr id="5" name="Picture 4" descr="C:\Users\Čapková\AppData\Local\Microsoft\Windows\Temporary Internet Files\Content.IE5\MZ4HHNCJ\MP90044833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3501008"/>
            <a:ext cx="2736304" cy="2016224"/>
          </a:xfrm>
          <a:prstGeom prst="rect">
            <a:avLst/>
          </a:prstGeom>
          <a:noFill/>
        </p:spPr>
      </p:pic>
      <p:pic>
        <p:nvPicPr>
          <p:cNvPr id="7" name="Picture 7" descr="File:11 Walross 2001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 l="4678" t="11598" r="5263" b="9145"/>
          <a:stretch>
            <a:fillRect/>
          </a:stretch>
        </p:blipFill>
        <p:spPr bwMode="auto">
          <a:xfrm>
            <a:off x="6084168" y="3501008"/>
            <a:ext cx="2736304" cy="2016224"/>
          </a:xfrm>
          <a:prstGeom prst="rect">
            <a:avLst/>
          </a:prstGeom>
          <a:noFill/>
        </p:spPr>
      </p:pic>
      <p:sp>
        <p:nvSpPr>
          <p:cNvPr id="8" name="Obdélník 7"/>
          <p:cNvSpPr/>
          <p:nvPr/>
        </p:nvSpPr>
        <p:spPr>
          <a:xfrm>
            <a:off x="323528" y="5517232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3203848" y="5517232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084168" y="5517232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7092280" y="3429000"/>
            <a:ext cx="879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mrož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139952" y="3429000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delfín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259632" y="3429000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koráli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2411760" y="2564904"/>
            <a:ext cx="43760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 K obr. urči podnebný pás</a:t>
            </a:r>
            <a:endParaRPr lang="cs-CZ" sz="32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2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47864" y="0"/>
            <a:ext cx="2448272" cy="461665"/>
          </a:xfrm>
          <a:prstGeom prst="rect">
            <a:avLst/>
          </a:prstGeom>
          <a:solidFill>
            <a:srgbClr val="99FFCC">
              <a:alpha val="30196"/>
            </a:srgb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Život v oceánech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28156" y="764704"/>
            <a:ext cx="886108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6600"/>
                </a:solidFill>
              </a:rPr>
              <a:t>Nesmírně bohatý život je pod mořskou hladinou.</a:t>
            </a:r>
          </a:p>
          <a:p>
            <a:pPr algn="ctr"/>
            <a:endParaRPr lang="cs-CZ" sz="2000" b="1" dirty="0" smtClean="0">
              <a:solidFill>
                <a:srgbClr val="006600"/>
              </a:solidFill>
            </a:endParaRPr>
          </a:p>
          <a:p>
            <a:pPr algn="ctr"/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Mořské mikroorganizmy, rostliny a živočichové</a:t>
            </a:r>
          </a:p>
          <a:p>
            <a:pPr algn="ctr"/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jsou přizpůsobeny podmínkám v různých částech světového oceánu.</a:t>
            </a:r>
            <a:endParaRPr lang="cs-CZ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" name="Picture 3" descr="C:\Users\Čapková\Desktop\korál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501008"/>
            <a:ext cx="2736304" cy="2016224"/>
          </a:xfrm>
          <a:prstGeom prst="rect">
            <a:avLst/>
          </a:prstGeom>
          <a:noFill/>
        </p:spPr>
      </p:pic>
      <p:pic>
        <p:nvPicPr>
          <p:cNvPr id="5" name="Picture 4" descr="C:\Users\Čapková\AppData\Local\Microsoft\Windows\Temporary Internet Files\Content.IE5\MZ4HHNCJ\MP90044833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3501008"/>
            <a:ext cx="2736304" cy="2016224"/>
          </a:xfrm>
          <a:prstGeom prst="rect">
            <a:avLst/>
          </a:prstGeom>
          <a:noFill/>
        </p:spPr>
      </p:pic>
      <p:pic>
        <p:nvPicPr>
          <p:cNvPr id="7" name="Picture 7" descr="File:11 Walross 2001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 l="4678" t="11598" r="5263" b="9145"/>
          <a:stretch>
            <a:fillRect/>
          </a:stretch>
        </p:blipFill>
        <p:spPr bwMode="auto">
          <a:xfrm>
            <a:off x="6084168" y="3501008"/>
            <a:ext cx="2736304" cy="2016224"/>
          </a:xfrm>
          <a:prstGeom prst="rect">
            <a:avLst/>
          </a:prstGeom>
          <a:noFill/>
        </p:spPr>
      </p:pic>
      <p:sp>
        <p:nvSpPr>
          <p:cNvPr id="8" name="Obdélník 7"/>
          <p:cNvSpPr/>
          <p:nvPr/>
        </p:nvSpPr>
        <p:spPr>
          <a:xfrm>
            <a:off x="323528" y="5517232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3203848" y="5517232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084168" y="5517232"/>
            <a:ext cx="2736304" cy="36004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7092280" y="3429000"/>
            <a:ext cx="879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mrož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139952" y="3429000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delfín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259632" y="3429000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koráli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827584" y="5445224"/>
            <a:ext cx="18062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tropický pás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3851920" y="5445224"/>
            <a:ext cx="14342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mírný pás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660232" y="5445224"/>
            <a:ext cx="16737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polární pás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3923928" y="2564904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03848" y="0"/>
            <a:ext cx="2808312" cy="461665"/>
          </a:xfrm>
          <a:prstGeom prst="rect">
            <a:avLst/>
          </a:prstGeom>
          <a:solidFill>
            <a:srgbClr val="FF5050">
              <a:alpha val="34902"/>
            </a:srgb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ČLOVĚK A BIOSFÉRA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561497" y="764704"/>
            <a:ext cx="60601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8000"/>
                </a:solidFill>
              </a:rPr>
              <a:t>Člověk je významnou součástí biosféry. </a:t>
            </a:r>
          </a:p>
        </p:txBody>
      </p:sp>
      <p:pic>
        <p:nvPicPr>
          <p:cNvPr id="11" name="Picture 4" descr="C:\Users\Čapková\Desktop\chov sobů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2204864"/>
            <a:ext cx="3550696" cy="2507679"/>
          </a:xfrm>
          <a:prstGeom prst="rect">
            <a:avLst/>
          </a:prstGeom>
          <a:noFill/>
        </p:spPr>
      </p:pic>
      <p:pic>
        <p:nvPicPr>
          <p:cNvPr id="9" name="Picture 3" descr="C:\Users\Čapková\AppData\Local\Microsoft\Windows\Temporary Internet Files\Content.IE5\JAP29NSA\MP90044862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2204864"/>
            <a:ext cx="3528392" cy="2520280"/>
          </a:xfrm>
          <a:prstGeom prst="rect">
            <a:avLst/>
          </a:prstGeom>
          <a:noFill/>
        </p:spPr>
      </p:pic>
      <p:sp>
        <p:nvSpPr>
          <p:cNvPr id="13" name="TextovéPole 12"/>
          <p:cNvSpPr txBox="1"/>
          <p:nvPr/>
        </p:nvSpPr>
        <p:spPr>
          <a:xfrm>
            <a:off x="899592" y="4941168"/>
            <a:ext cx="32237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FF0000"/>
                </a:solidFill>
              </a:rPr>
              <a:t>přeměna subtropické krajiny</a:t>
            </a:r>
          </a:p>
          <a:p>
            <a:pPr algn="ctr"/>
            <a:r>
              <a:rPr lang="cs-CZ" sz="2000" b="1" dirty="0" smtClean="0">
                <a:solidFill>
                  <a:srgbClr val="FF0000"/>
                </a:solidFill>
              </a:rPr>
              <a:t>na čajovníkovou plantáž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004048" y="4941168"/>
            <a:ext cx="32163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FF0000"/>
                </a:solidFill>
              </a:rPr>
              <a:t>chov sobů v severním Finsku</a:t>
            </a:r>
          </a:p>
          <a:p>
            <a:pPr algn="ctr"/>
            <a:r>
              <a:rPr lang="cs-CZ" sz="2000" b="1" dirty="0" smtClean="0">
                <a:solidFill>
                  <a:srgbClr val="FF0000"/>
                </a:solidFill>
              </a:rPr>
              <a:t>(Laponsko)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827584" y="1628800"/>
            <a:ext cx="346973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smtClean="0">
                <a:solidFill>
                  <a:schemeClr val="accent1">
                    <a:lumMod val="50000"/>
                  </a:schemeClr>
                </a:solidFill>
              </a:rPr>
              <a:t>mění a využívá přírodní krajinu</a:t>
            </a:r>
            <a:endParaRPr lang="cs-CZ" sz="2000" dirty="0"/>
          </a:p>
        </p:txBody>
      </p:sp>
      <p:sp>
        <p:nvSpPr>
          <p:cNvPr id="10" name="Obdélník 9"/>
          <p:cNvSpPr/>
          <p:nvPr/>
        </p:nvSpPr>
        <p:spPr>
          <a:xfrm>
            <a:off x="4788024" y="1628800"/>
            <a:ext cx="38164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 smtClean="0">
                <a:solidFill>
                  <a:schemeClr val="accent1">
                    <a:lumMod val="50000"/>
                  </a:schemeClr>
                </a:solidFill>
              </a:rPr>
              <a:t>typ krajiny ovlivňuje život člověka</a:t>
            </a:r>
            <a:endParaRPr lang="cs-CZ" sz="20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8" grpId="0"/>
      <p:bldP spid="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 descr="C:\Users\Čapková\Desktop\les.jpg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2339752" y="2780928"/>
            <a:ext cx="2088232" cy="1656184"/>
          </a:xfrm>
          <a:prstGeom prst="rect">
            <a:avLst/>
          </a:prstGeom>
          <a:noFill/>
        </p:spPr>
      </p:pic>
      <p:pic>
        <p:nvPicPr>
          <p:cNvPr id="2" name="Picture 6" descr="C:\Users\Čapková\Desktop\ropná havári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204864"/>
            <a:ext cx="1836893" cy="2736304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3203848" y="0"/>
            <a:ext cx="2808312" cy="461665"/>
          </a:xfrm>
          <a:prstGeom prst="rect">
            <a:avLst/>
          </a:prstGeom>
          <a:solidFill>
            <a:srgbClr val="FF5050">
              <a:alpha val="34902"/>
            </a:srgb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ČLOVĚK A BIOSFÉRA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1556792"/>
            <a:ext cx="352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příklady poškození přírody </a:t>
            </a:r>
            <a:endParaRPr lang="cs-CZ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292080" y="1556792"/>
            <a:ext cx="3348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příklady ochrany přírody</a:t>
            </a:r>
            <a:endParaRPr lang="cs-CZ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0" name="Picture 5" descr="C:\Users\Čapková\Desktop\panda velká.jpg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/>
          <a:stretch>
            <a:fillRect/>
          </a:stretch>
        </p:blipFill>
        <p:spPr bwMode="auto">
          <a:xfrm>
            <a:off x="4788024" y="2780928"/>
            <a:ext cx="2088232" cy="1656184"/>
          </a:xfrm>
          <a:prstGeom prst="rect">
            <a:avLst/>
          </a:prstGeom>
          <a:noFill/>
        </p:spPr>
      </p:pic>
      <p:pic>
        <p:nvPicPr>
          <p:cNvPr id="7173" name="Picture 5" descr="C:\Users\Čapková\Desktop\zalesňování.jpg"/>
          <p:cNvPicPr>
            <a:picLocks noChangeAspect="1" noChangeArrowheads="1"/>
          </p:cNvPicPr>
          <p:nvPr/>
        </p:nvPicPr>
        <p:blipFill>
          <a:blip r:embed="rId5" cstate="print">
            <a:lum contrast="10000"/>
          </a:blip>
          <a:srcRect/>
          <a:stretch>
            <a:fillRect/>
          </a:stretch>
        </p:blipFill>
        <p:spPr bwMode="auto">
          <a:xfrm>
            <a:off x="7092280" y="2204864"/>
            <a:ext cx="1800200" cy="2736304"/>
          </a:xfrm>
          <a:prstGeom prst="rect">
            <a:avLst/>
          </a:prstGeom>
          <a:noFill/>
        </p:spPr>
      </p:pic>
      <p:sp>
        <p:nvSpPr>
          <p:cNvPr id="13" name="TextovéPole 12"/>
          <p:cNvSpPr txBox="1"/>
          <p:nvPr/>
        </p:nvSpPr>
        <p:spPr>
          <a:xfrm>
            <a:off x="251520" y="5085184"/>
            <a:ext cx="18420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následek havárie</a:t>
            </a:r>
          </a:p>
          <a:p>
            <a:pPr algn="ctr"/>
            <a:r>
              <a:rPr lang="cs-CZ" b="1" dirty="0" smtClean="0">
                <a:solidFill>
                  <a:srgbClr val="FF0000"/>
                </a:solidFill>
              </a:rPr>
              <a:t>ropného tankeru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267744" y="4581128"/>
            <a:ext cx="22419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nešetrná těžba dřeva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716016" y="4581128"/>
            <a:ext cx="2284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záchrana pandy velké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772389" y="5085184"/>
            <a:ext cx="23716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zalesňování původními</a:t>
            </a:r>
          </a:p>
          <a:p>
            <a:pPr algn="ctr"/>
            <a:r>
              <a:rPr lang="cs-CZ" b="1" dirty="0" smtClean="0">
                <a:solidFill>
                  <a:srgbClr val="FF0000"/>
                </a:solidFill>
              </a:rPr>
              <a:t> dřevinami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431381" y="764704"/>
            <a:ext cx="4300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8000"/>
                </a:solidFill>
              </a:rPr>
              <a:t>Zásahy člověka do biosféry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1"/>
      <p:bldP spid="13" grpId="0"/>
      <p:bldP spid="14" grpId="0"/>
      <p:bldP spid="15" grpId="0"/>
      <p:bldP spid="1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55576" y="692696"/>
            <a:ext cx="7772400" cy="5472608"/>
          </a:xfrm>
        </p:spPr>
        <p:txBody>
          <a:bodyPr anchor="t">
            <a:norm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Anotace: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Výukový materiál je určen žákům 6. ročníku k procvičení, zopakování a utřídění základních zeměpisných pojmů a zajímavostí z učiva o biosféře.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Žáci samostatně pracují s učebnicemi, svými poznámkami 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a atlasy světa.  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Informace si mohou vyhledávat i na internetu.</a:t>
            </a:r>
          </a:p>
          <a:p>
            <a:endParaRPr lang="cs-CZ" sz="2400" dirty="0" smtClean="0">
              <a:solidFill>
                <a:schemeClr val="tx1"/>
              </a:solidFill>
            </a:endParaRPr>
          </a:p>
          <a:p>
            <a:endParaRPr lang="cs-CZ" sz="3200" dirty="0" smtClean="0">
              <a:solidFill>
                <a:srgbClr val="FF0000"/>
              </a:solidFill>
            </a:endParaRPr>
          </a:p>
          <a:p>
            <a:endParaRPr lang="cs-CZ" sz="3200" dirty="0" smtClean="0">
              <a:solidFill>
                <a:srgbClr val="FF0000"/>
              </a:solidFill>
            </a:endParaRPr>
          </a:p>
          <a:p>
            <a:endParaRPr lang="cs-CZ" sz="3200" dirty="0" smtClean="0">
              <a:solidFill>
                <a:srgbClr val="FF0000"/>
              </a:solidFill>
            </a:endParaRPr>
          </a:p>
          <a:p>
            <a:endParaRPr lang="cs-CZ" sz="2400" dirty="0" smtClean="0">
              <a:solidFill>
                <a:schemeClr val="tx1"/>
              </a:solidFill>
            </a:endParaRPr>
          </a:p>
          <a:p>
            <a:endParaRPr lang="cs-CZ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476672"/>
            <a:ext cx="7704856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      Zdroj:</a:t>
            </a:r>
          </a:p>
          <a:p>
            <a:r>
              <a:rPr lang="cs-CZ" sz="2400" dirty="0" smtClean="0"/>
              <a:t>        Vlastní zdroj.</a:t>
            </a:r>
          </a:p>
          <a:p>
            <a:endParaRPr lang="cs-CZ" sz="2400" dirty="0" smtClean="0"/>
          </a:p>
          <a:p>
            <a:endParaRPr lang="cs-CZ" sz="2400" dirty="0" smtClean="0"/>
          </a:p>
        </p:txBody>
      </p:sp>
      <p:sp>
        <p:nvSpPr>
          <p:cNvPr id="9" name="Obdélník 8"/>
          <p:cNvSpPr/>
          <p:nvPr/>
        </p:nvSpPr>
        <p:spPr>
          <a:xfrm>
            <a:off x="539552" y="4005064"/>
            <a:ext cx="82809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www.office.</a:t>
            </a:r>
            <a:r>
              <a:rPr lang="cs-CZ" dirty="0" err="1" smtClean="0">
                <a:hlinkClick r:id="rId2"/>
              </a:rPr>
              <a:t>microsoft</a:t>
            </a:r>
            <a:r>
              <a:rPr lang="cs-CZ" dirty="0" smtClean="0"/>
              <a:t> (otevřená galerie), </a:t>
            </a:r>
            <a:r>
              <a:rPr lang="cs-CZ" dirty="0" err="1" smtClean="0"/>
              <a:t>cs.wikipedia.org</a:t>
            </a:r>
            <a:r>
              <a:rPr lang="cs-CZ" dirty="0" smtClean="0"/>
              <a:t>, </a:t>
            </a:r>
            <a:r>
              <a:rPr lang="cs-CZ" dirty="0" err="1" smtClean="0"/>
              <a:t>commons.wikimedia.org</a:t>
            </a:r>
            <a:r>
              <a:rPr lang="cs-CZ" dirty="0" smtClean="0"/>
              <a:t>  </a:t>
            </a:r>
          </a:p>
        </p:txBody>
      </p:sp>
      <p:sp>
        <p:nvSpPr>
          <p:cNvPr id="10" name="Obdélník 9"/>
          <p:cNvSpPr/>
          <p:nvPr/>
        </p:nvSpPr>
        <p:spPr>
          <a:xfrm>
            <a:off x="539552" y="3501008"/>
            <a:ext cx="22303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dirty="0" smtClean="0">
                <a:solidFill>
                  <a:prstClr val="black"/>
                </a:solidFill>
              </a:rPr>
              <a:t>Použité obrázky: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539552" y="3068960"/>
            <a:ext cx="131619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Citace: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539552" y="1556792"/>
            <a:ext cx="83884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HÜBELOVÁ, Dana; NOVÁK, Svatopluk; WEINHÖFER, Martin. </a:t>
            </a:r>
            <a:r>
              <a:rPr lang="cs-CZ" sz="2400" i="1" dirty="0" smtClean="0"/>
              <a:t>ZEMĚPIS pro 6. ročník 2. díl Přírodní obraz Země</a:t>
            </a:r>
            <a:r>
              <a:rPr lang="cs-CZ" sz="2400" dirty="0" smtClean="0"/>
              <a:t>. Brno: NOVÁ ŠKOLA, s. r. o., 2007, ISBN 80-7289-081-6. </a:t>
            </a:r>
            <a:endParaRPr lang="cs-CZ" sz="2400" dirty="0"/>
          </a:p>
        </p:txBody>
      </p:sp>
      <p:pic>
        <p:nvPicPr>
          <p:cNvPr id="12" name="Picture 2" descr="C:\Users\Čapková\Desktop\výškov stupňovitos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437112"/>
            <a:ext cx="594066" cy="792088"/>
          </a:xfrm>
          <a:prstGeom prst="rect">
            <a:avLst/>
          </a:prstGeom>
          <a:noFill/>
        </p:spPr>
      </p:pic>
      <p:sp>
        <p:nvSpPr>
          <p:cNvPr id="14" name="Obdélník 13"/>
          <p:cNvSpPr/>
          <p:nvPr/>
        </p:nvSpPr>
        <p:spPr>
          <a:xfrm>
            <a:off x="1115616" y="4509120"/>
            <a:ext cx="76328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JON SULLIVAN..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8.4.2013]. Dostupný na WWW: http://cs.wikipedia.org/wiki/Soubor:Grand_Tetons11.jpg </a:t>
            </a:r>
            <a:endParaRPr lang="cs-CZ" dirty="0"/>
          </a:p>
        </p:txBody>
      </p:sp>
      <p:pic>
        <p:nvPicPr>
          <p:cNvPr id="17" name="Picture 6" descr="C:\Users\Čapková\Desktop\mravene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5301208"/>
            <a:ext cx="821122" cy="616149"/>
          </a:xfrm>
          <a:prstGeom prst="rect">
            <a:avLst/>
          </a:prstGeom>
          <a:noFill/>
        </p:spPr>
      </p:pic>
      <p:sp>
        <p:nvSpPr>
          <p:cNvPr id="20" name="Obdélník 19"/>
          <p:cNvSpPr/>
          <p:nvPr/>
        </p:nvSpPr>
        <p:spPr>
          <a:xfrm>
            <a:off x="1115616" y="5301208"/>
            <a:ext cx="80283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ADAM OPIOŁA.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8.4.2013]. Dostupný na WWW: http://cs.wikipedia.org/wiki/Soubor:Formica_rufa_a1.jpg </a:t>
            </a:r>
            <a:endParaRPr lang="cs-CZ" dirty="0"/>
          </a:p>
        </p:txBody>
      </p:sp>
      <p:pic>
        <p:nvPicPr>
          <p:cNvPr id="21" name="Picture 3" descr="C:\Users\Čapková\Desktop\oáz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6021288"/>
            <a:ext cx="792088" cy="594066"/>
          </a:xfrm>
          <a:prstGeom prst="rect">
            <a:avLst/>
          </a:prstGeom>
          <a:noFill/>
        </p:spPr>
      </p:pic>
      <p:sp>
        <p:nvSpPr>
          <p:cNvPr id="22" name="Obdélník 21"/>
          <p:cNvSpPr/>
          <p:nvPr/>
        </p:nvSpPr>
        <p:spPr>
          <a:xfrm>
            <a:off x="1115616" y="6021288"/>
            <a:ext cx="7704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SFIVAT.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8.4.2013]. Dostupný na WWW: http://cs.wikipedia.org/wiki/Soubor:Oasis_in_Libya.jpg </a:t>
            </a:r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188640"/>
            <a:ext cx="82444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JAVIER MARTIN.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8.4.2013]. Dostupný na WWW: http://commons.wikimedia.org/wiki/File:Nerium_oleander_Habitus_2011-06-26_SierraMadrona.jpg?uselang=cs </a:t>
            </a:r>
            <a:endParaRPr lang="cs-CZ" dirty="0"/>
          </a:p>
        </p:txBody>
      </p:sp>
      <p:pic>
        <p:nvPicPr>
          <p:cNvPr id="6146" name="Picture 2" descr="C:\Users\Čapková\Desktop\olean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32656"/>
            <a:ext cx="672074" cy="504056"/>
          </a:xfrm>
          <a:prstGeom prst="rect">
            <a:avLst/>
          </a:prstGeom>
          <a:noFill/>
        </p:spPr>
      </p:pic>
      <p:pic>
        <p:nvPicPr>
          <p:cNvPr id="6" name="Picture 4" descr="C:\Users\Čapková\Desktop\mikroorganismu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1" y="2780928"/>
            <a:ext cx="648073" cy="511018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899592" y="2708920"/>
            <a:ext cx="74888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ERIC ERBE.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8.4.2013]. Dostupný na WWW: http://cs.wikipedia.org/wiki/Soubor:E_coli_at_10000x,_original.jpg </a:t>
            </a:r>
            <a:endParaRPr lang="cs-CZ" dirty="0"/>
          </a:p>
        </p:txBody>
      </p:sp>
      <p:pic>
        <p:nvPicPr>
          <p:cNvPr id="8" name="Picture 2" descr="C:\Users\Čapková\Desktop\hři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3501008"/>
            <a:ext cx="504056" cy="630070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899592" y="3501008"/>
            <a:ext cx="76328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BRZESZCZOT.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8.4.2013]. Dostupný na WWW: http://cs.wikipedia.org/wiki/Soubor:Podgrzybek.jpg 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899592" y="6093296"/>
            <a:ext cx="81003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RICRAIDER.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8.4.2013]. Dostupný na WWW: http://commons.wikimedia.org/wiki/File:Chihuahua_Steppe.jpg?uselang=cs </a:t>
            </a:r>
            <a:endParaRPr lang="cs-CZ" dirty="0"/>
          </a:p>
        </p:txBody>
      </p:sp>
      <p:pic>
        <p:nvPicPr>
          <p:cNvPr id="2050" name="Picture 2" descr="C:\Users\Čapková\Desktop\step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6165304"/>
            <a:ext cx="648072" cy="504056"/>
          </a:xfrm>
          <a:prstGeom prst="rect">
            <a:avLst/>
          </a:prstGeom>
          <a:noFill/>
        </p:spPr>
      </p:pic>
      <p:sp>
        <p:nvSpPr>
          <p:cNvPr id="14" name="Obdélník 13"/>
          <p:cNvSpPr/>
          <p:nvPr/>
        </p:nvSpPr>
        <p:spPr>
          <a:xfrm>
            <a:off x="899592" y="4869160"/>
            <a:ext cx="82444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APL.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8.4.2013]. Dostupný na WWW: http://commons.wikimedia.org/wiki/File:Bolshezemelskaja_tundra_1.JPG?uselang=cs </a:t>
            </a:r>
            <a:endParaRPr lang="cs-CZ" dirty="0"/>
          </a:p>
        </p:txBody>
      </p:sp>
      <p:pic>
        <p:nvPicPr>
          <p:cNvPr id="2051" name="Picture 3" descr="C:\Users\Čapková\Desktop\tund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4941168"/>
            <a:ext cx="672075" cy="504056"/>
          </a:xfrm>
          <a:prstGeom prst="rect">
            <a:avLst/>
          </a:prstGeom>
          <a:noFill/>
        </p:spPr>
      </p:pic>
      <p:pic>
        <p:nvPicPr>
          <p:cNvPr id="16" name="Picture 4" descr="C:\Users\Čapková\Desktop\deštný tropický les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1052736"/>
            <a:ext cx="504055" cy="672073"/>
          </a:xfrm>
          <a:prstGeom prst="rect">
            <a:avLst/>
          </a:prstGeom>
          <a:noFill/>
        </p:spPr>
      </p:pic>
      <p:sp>
        <p:nvSpPr>
          <p:cNvPr id="17" name="Obdélník 16"/>
          <p:cNvSpPr/>
          <p:nvPr/>
        </p:nvSpPr>
        <p:spPr>
          <a:xfrm>
            <a:off x="899592" y="1124744"/>
            <a:ext cx="82444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HANS HILLEWAERT.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8.4.2013]. Dostupný na WWW: http://commons.wikimedia.org/wiki/File:Epiphytes_(Dominica).jpg?uselang=cs </a:t>
            </a:r>
            <a:endParaRPr lang="cs-CZ" dirty="0"/>
          </a:p>
        </p:txBody>
      </p:sp>
      <p:pic>
        <p:nvPicPr>
          <p:cNvPr id="18" name="Picture 3" descr="C:\Users\Čapková\Desktop\albtros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1916832"/>
            <a:ext cx="517764" cy="648072"/>
          </a:xfrm>
          <a:prstGeom prst="rect">
            <a:avLst/>
          </a:prstGeom>
          <a:noFill/>
        </p:spPr>
      </p:pic>
      <p:sp>
        <p:nvSpPr>
          <p:cNvPr id="19" name="Obdélník 18"/>
          <p:cNvSpPr/>
          <p:nvPr/>
        </p:nvSpPr>
        <p:spPr>
          <a:xfrm>
            <a:off x="899592" y="1772816"/>
            <a:ext cx="80648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JJ HARRISON.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8.4.2013]. Dostupný na WWW: http://commons.wikimedia.org/wiki/File:Diomedea_exulans_in_flight_2_-_SE_Tasmania.jpg?uselang=cs </a:t>
            </a:r>
            <a:endParaRPr lang="cs-CZ" dirty="0"/>
          </a:p>
        </p:txBody>
      </p:sp>
      <p:pic>
        <p:nvPicPr>
          <p:cNvPr id="20" name="Picture 3" descr="C:\Users\Čapková\Desktop\středozemí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4293096"/>
            <a:ext cx="672075" cy="504056"/>
          </a:xfrm>
          <a:prstGeom prst="rect">
            <a:avLst/>
          </a:prstGeom>
          <a:noFill/>
        </p:spPr>
      </p:pic>
      <p:sp>
        <p:nvSpPr>
          <p:cNvPr id="21" name="Obdélník 20"/>
          <p:cNvSpPr/>
          <p:nvPr/>
        </p:nvSpPr>
        <p:spPr>
          <a:xfrm>
            <a:off x="899592" y="4221088"/>
            <a:ext cx="7776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VALENTIN DIETRICH.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8.4.2013]. Dostupný na WWW: http://commons.wikimedia.org/wiki/File:Olivenhain.jpg?uselang=cs </a:t>
            </a:r>
            <a:endParaRPr lang="cs-CZ" dirty="0"/>
          </a:p>
        </p:txBody>
      </p:sp>
      <p:pic>
        <p:nvPicPr>
          <p:cNvPr id="22" name="Picture 2" descr="C:\Users\Čapková\Desktop\polární pustina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79513" y="5589240"/>
            <a:ext cx="648071" cy="432048"/>
          </a:xfrm>
          <a:prstGeom prst="rect">
            <a:avLst/>
          </a:prstGeom>
          <a:noFill/>
        </p:spPr>
      </p:pic>
      <p:sp>
        <p:nvSpPr>
          <p:cNvPr id="23" name="Obdélník 22"/>
          <p:cNvSpPr/>
          <p:nvPr/>
        </p:nvSpPr>
        <p:spPr>
          <a:xfrm>
            <a:off x="899592" y="5517232"/>
            <a:ext cx="79928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EUPHRO.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8.4.2013]. Dostupný na WWW: http://commons.wikimedia.org/wiki/File:Dyer_Plateau,_Antarctica.jpg?uselang=cs </a:t>
            </a:r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899592" y="4365104"/>
            <a:ext cx="7704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GISELLA D..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8.4.2013]. Dostupný na WWW: http://cs.wikipedia.org/wiki/Soubor:Nabeulensis_sarda1.JPG </a:t>
            </a:r>
            <a:endParaRPr lang="cs-CZ" dirty="0"/>
          </a:p>
        </p:txBody>
      </p:sp>
      <p:pic>
        <p:nvPicPr>
          <p:cNvPr id="4100" name="Picture 4" descr="C:\Users\Čapková\Desktop\želv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437112"/>
            <a:ext cx="648072" cy="486186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899592" y="1124744"/>
            <a:ext cx="82444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SABILAENUN.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8.4.2013]. Dostupný na WWW: http://commons.wikimedia.org/wiki/File:Meghla.JPG?uselang=cs </a:t>
            </a:r>
            <a:endParaRPr lang="cs-CZ" dirty="0"/>
          </a:p>
        </p:txBody>
      </p:sp>
      <p:pic>
        <p:nvPicPr>
          <p:cNvPr id="1026" name="Picture 2" descr="C:\Users\Čapková\Desktop\monzunový l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196752"/>
            <a:ext cx="672075" cy="504056"/>
          </a:xfrm>
          <a:prstGeom prst="rect">
            <a:avLst/>
          </a:prstGeom>
          <a:noFill/>
        </p:spPr>
      </p:pic>
      <p:sp>
        <p:nvSpPr>
          <p:cNvPr id="11" name="Obdélník 10"/>
          <p:cNvSpPr/>
          <p:nvPr/>
        </p:nvSpPr>
        <p:spPr>
          <a:xfrm>
            <a:off x="899592" y="188640"/>
            <a:ext cx="81003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MONITORIUS.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8.4.2013]. Dostupný na WWW: http://commons.wikimedia.org/wiki/File:Biosphere2_Rain_Forest_Biome.jpg?uselang=cs </a:t>
            </a:r>
            <a:endParaRPr lang="cs-CZ" dirty="0"/>
          </a:p>
        </p:txBody>
      </p:sp>
      <p:pic>
        <p:nvPicPr>
          <p:cNvPr id="1027" name="Picture 3" descr="C:\Users\Čapková\Desktop\deštný le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260648"/>
            <a:ext cx="464840" cy="697260"/>
          </a:xfrm>
          <a:prstGeom prst="rect">
            <a:avLst/>
          </a:prstGeom>
          <a:noFill/>
        </p:spPr>
      </p:pic>
      <p:sp>
        <p:nvSpPr>
          <p:cNvPr id="13" name="Obdélník 12"/>
          <p:cNvSpPr/>
          <p:nvPr/>
        </p:nvSpPr>
        <p:spPr>
          <a:xfrm>
            <a:off x="899592" y="2636912"/>
            <a:ext cx="80283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NEVIT DILMEN.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8.4.2013]. Dostupný na WW: http://commons.wikimedia.org/wiki/File:Flora_of_Tanzania_1088_Nevit.jpg?uselang=cs </a:t>
            </a:r>
            <a:endParaRPr lang="cs-CZ" dirty="0"/>
          </a:p>
        </p:txBody>
      </p:sp>
      <p:pic>
        <p:nvPicPr>
          <p:cNvPr id="1028" name="Picture 4" descr="C:\Users\Čapková\Desktop\savana sucho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2780928"/>
            <a:ext cx="672075" cy="504056"/>
          </a:xfrm>
          <a:prstGeom prst="rect">
            <a:avLst/>
          </a:prstGeom>
          <a:noFill/>
        </p:spPr>
      </p:pic>
      <p:sp>
        <p:nvSpPr>
          <p:cNvPr id="15" name="Obdélník 14"/>
          <p:cNvSpPr/>
          <p:nvPr/>
        </p:nvSpPr>
        <p:spPr>
          <a:xfrm>
            <a:off x="899592" y="1772816"/>
            <a:ext cx="80283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EVERYTHERE.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8.4.2013]. Dostupný na WWW: http://commons.wikimedia.org/wiki/File:1632x1224_sertaoe_rio_grande_do_norte_landscape_panorama_brasil.jpg?uselang=cs </a:t>
            </a:r>
            <a:endParaRPr lang="cs-CZ" dirty="0"/>
          </a:p>
        </p:txBody>
      </p:sp>
      <p:pic>
        <p:nvPicPr>
          <p:cNvPr id="1029" name="Picture 5" descr="C:\Users\Čapková\Desktop\savana deště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1988840"/>
            <a:ext cx="672075" cy="504056"/>
          </a:xfrm>
          <a:prstGeom prst="rect">
            <a:avLst/>
          </a:prstGeom>
          <a:noFill/>
        </p:spPr>
      </p:pic>
      <p:pic>
        <p:nvPicPr>
          <p:cNvPr id="16" name="Picture 2" descr="C:\Users\Čapková\Desktop\Křivoklátská vrchovin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3645024"/>
            <a:ext cx="649270" cy="504056"/>
          </a:xfrm>
          <a:prstGeom prst="rect">
            <a:avLst/>
          </a:prstGeom>
          <a:noFill/>
        </p:spPr>
      </p:pic>
      <p:sp>
        <p:nvSpPr>
          <p:cNvPr id="17" name="Obdélník 16"/>
          <p:cNvSpPr/>
          <p:nvPr/>
        </p:nvSpPr>
        <p:spPr>
          <a:xfrm>
            <a:off x="899592" y="3501008"/>
            <a:ext cx="79563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DAVID PALOCH.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8.4.2013]. Dostupný na WWW: http://cs.wikipedia.org/wiki/Soubor:T%C3%BD%C5%99ov_(CZE)_-_viwe_at_the_reserve_from_Skryje.jpg </a:t>
            </a:r>
            <a:endParaRPr lang="cs-CZ" dirty="0"/>
          </a:p>
        </p:txBody>
      </p:sp>
      <p:pic>
        <p:nvPicPr>
          <p:cNvPr id="18" name="Picture 5" descr="C:\Users\Čapková\Desktop\velbloud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5157192"/>
            <a:ext cx="504056" cy="619979"/>
          </a:xfrm>
          <a:prstGeom prst="rect">
            <a:avLst/>
          </a:prstGeom>
          <a:noFill/>
        </p:spPr>
      </p:pic>
      <p:sp>
        <p:nvSpPr>
          <p:cNvPr id="19" name="Obdélník 18"/>
          <p:cNvSpPr/>
          <p:nvPr/>
        </p:nvSpPr>
        <p:spPr>
          <a:xfrm>
            <a:off x="899592" y="5013176"/>
            <a:ext cx="79208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JRON.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8.4.2013]. Dostupný na WWW: http://cs.wikipedia.org/wiki/Soubor:07._Camel_Profile,_near_Silverton,_NSW,_07.07.2007.jpg </a:t>
            </a:r>
            <a:endParaRPr lang="cs-CZ" dirty="0"/>
          </a:p>
        </p:txBody>
      </p:sp>
      <p:pic>
        <p:nvPicPr>
          <p:cNvPr id="20" name="Picture 2" descr="C:\Users\Čapková\Desktop\tajga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79513" y="6093296"/>
            <a:ext cx="648072" cy="504056"/>
          </a:xfrm>
          <a:prstGeom prst="rect">
            <a:avLst/>
          </a:prstGeom>
          <a:noFill/>
        </p:spPr>
      </p:pic>
      <p:sp>
        <p:nvSpPr>
          <p:cNvPr id="21" name="Obdélník 20"/>
          <p:cNvSpPr/>
          <p:nvPr/>
        </p:nvSpPr>
        <p:spPr>
          <a:xfrm>
            <a:off x="827584" y="5877272"/>
            <a:ext cx="8172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UGRALAND.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8.4.2013]. Dostupný na WWW: http://commons.wikimedia.org/wiki/File:Urals_-_river_near_Berezovsky.jpg?uselang=cs </a:t>
            </a:r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Čapková\Desktop\korál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576064" cy="633670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899592" y="188640"/>
            <a:ext cx="85689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RICHARD LING. </a:t>
            </a:r>
            <a:r>
              <a:rPr lang="cs-CZ" i="1" dirty="0" smtClean="0"/>
              <a:t>/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8.4.2013]. Dostupný na WWW: http://commons.wikimedia.org/wiki/File:Coral_Garden.jpg?uselang=cs </a:t>
            </a:r>
            <a:endParaRPr lang="cs-CZ" dirty="0"/>
          </a:p>
        </p:txBody>
      </p:sp>
      <p:pic>
        <p:nvPicPr>
          <p:cNvPr id="4" name="Picture 4" descr="File:11 Walross 2001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980729"/>
            <a:ext cx="648072" cy="475121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899592" y="908720"/>
            <a:ext cx="82444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ANSGAR WALK.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8.4.2013]. Dostupný na WWW: http://commons.wikimedia.org/wiki/File:11_Walross_2001.jpg?uselang=cs </a:t>
            </a:r>
            <a:endParaRPr lang="cs-CZ" dirty="0"/>
          </a:p>
        </p:txBody>
      </p:sp>
      <p:pic>
        <p:nvPicPr>
          <p:cNvPr id="6" name="Picture 4" descr="C:\Users\Čapková\Desktop\chov sobů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1772816"/>
            <a:ext cx="648072" cy="457701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899592" y="1556792"/>
            <a:ext cx="82444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MANFRED WERNER.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8.4.2013]. Dostupný na WWW: http://commons.wikimedia.org/wiki/File:Reindeer_farm,_Inari,_Suomi_-_Finland_2013-03-10_f.jpg?uselang=cs </a:t>
            </a:r>
            <a:endParaRPr lang="cs-CZ" dirty="0"/>
          </a:p>
        </p:txBody>
      </p:sp>
      <p:pic>
        <p:nvPicPr>
          <p:cNvPr id="8" name="Picture 6" descr="C:\Users\Čapková\Desktop\ropná havárie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2492897"/>
            <a:ext cx="504056" cy="648072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899592" y="2492896"/>
            <a:ext cx="80648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ADELA LEIRO.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8.4.2013]. Dostupný na WWW: http://commons.wikimedia.org/wiki/File:Mascato-fuel2.jpg?uselang=cs </a:t>
            </a:r>
            <a:endParaRPr lang="cs-CZ" dirty="0"/>
          </a:p>
        </p:txBody>
      </p:sp>
      <p:pic>
        <p:nvPicPr>
          <p:cNvPr id="10" name="Picture 4" descr="C:\Users\Čapková\Desktop\les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3356992"/>
            <a:ext cx="648072" cy="486991"/>
          </a:xfrm>
          <a:prstGeom prst="rect">
            <a:avLst/>
          </a:prstGeom>
          <a:noFill/>
        </p:spPr>
      </p:pic>
      <p:sp>
        <p:nvSpPr>
          <p:cNvPr id="11" name="Obdélník 10"/>
          <p:cNvSpPr/>
          <p:nvPr/>
        </p:nvSpPr>
        <p:spPr>
          <a:xfrm>
            <a:off x="899592" y="3284984"/>
            <a:ext cx="76328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LYSSIE3. </a:t>
            </a:r>
            <a:r>
              <a:rPr lang="cs-CZ" i="1" dirty="0" err="1" smtClean="0"/>
              <a:t>commons.wikimedia.org</a:t>
            </a:r>
            <a:r>
              <a:rPr lang="cs-CZ" dirty="0" smtClean="0"/>
              <a:t> [online]. [cit. 8.4.2013]. Dostupný na WWW: http://commons.wikimedia.org/wiki/File:IDH_example1.jpg?uselang=cs </a:t>
            </a:r>
            <a:endParaRPr lang="cs-CZ" dirty="0"/>
          </a:p>
        </p:txBody>
      </p:sp>
      <p:pic>
        <p:nvPicPr>
          <p:cNvPr id="12" name="Picture 5" descr="C:\Users\Čapková\Desktop\panda velká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4077072"/>
            <a:ext cx="648072" cy="504056"/>
          </a:xfrm>
          <a:prstGeom prst="rect">
            <a:avLst/>
          </a:prstGeom>
          <a:noFill/>
        </p:spPr>
      </p:pic>
      <p:sp>
        <p:nvSpPr>
          <p:cNvPr id="13" name="Obdélník 12"/>
          <p:cNvSpPr/>
          <p:nvPr/>
        </p:nvSpPr>
        <p:spPr>
          <a:xfrm>
            <a:off x="899592" y="4005064"/>
            <a:ext cx="7704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AARON LOGAN.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8.4.2013]. Dostupný na WWW: http://cs.wikipedia.org/wiki/Soubor:Lightmatter_panda.jpg </a:t>
            </a:r>
            <a:endParaRPr lang="cs-CZ" dirty="0"/>
          </a:p>
        </p:txBody>
      </p:sp>
      <p:pic>
        <p:nvPicPr>
          <p:cNvPr id="14" name="Picture 5" descr="C:\Users\Čapková\Desktop\zalesňování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4725145"/>
            <a:ext cx="504056" cy="648071"/>
          </a:xfrm>
          <a:prstGeom prst="rect">
            <a:avLst/>
          </a:prstGeom>
          <a:noFill/>
        </p:spPr>
      </p:pic>
      <p:sp>
        <p:nvSpPr>
          <p:cNvPr id="15" name="Obdélník 14"/>
          <p:cNvSpPr/>
          <p:nvPr/>
        </p:nvSpPr>
        <p:spPr>
          <a:xfrm>
            <a:off x="899592" y="4725144"/>
            <a:ext cx="7920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CRUSIER.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8.4.2013]. Dostupný na WWW: http://cs.wikipedia.org/wiki/Soubor:Picea_abies_Karkonosze.JPG </a:t>
            </a:r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Vlastní 7">
      <a:dk1>
        <a:sysClr val="windowText" lastClr="000000"/>
      </a:dk1>
      <a:lt1>
        <a:srgbClr val="F8BD8C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D99694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9249</TotalTime>
  <Words>1303</Words>
  <Application>Microsoft Office PowerPoint</Application>
  <PresentationFormat>Předvádění na obrazovce (4:3)</PresentationFormat>
  <Paragraphs>264</Paragraphs>
  <Slides>29</Slides>
  <Notes>3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29</vt:i4>
      </vt:variant>
    </vt:vector>
  </HeadingPairs>
  <TitlesOfParts>
    <vt:vector size="34" baseType="lpstr">
      <vt:lpstr>Arial</vt:lpstr>
      <vt:lpstr>Calibri</vt:lpstr>
      <vt:lpstr>Wingdings</vt:lpstr>
      <vt:lpstr>Motiv systému Office</vt:lpstr>
      <vt:lpstr>1_Motiv sady Office</vt:lpstr>
      <vt:lpstr>Prezentace aplikace PowerPoint</vt:lpstr>
      <vt:lpstr>BIOSFÉRA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Autor:</dc:title>
  <dc:creator>NB</dc:creator>
  <cp:lastModifiedBy>Zálešáková Marie</cp:lastModifiedBy>
  <cp:revision>887</cp:revision>
  <dcterms:created xsi:type="dcterms:W3CDTF">2011-12-27T20:15:32Z</dcterms:created>
  <dcterms:modified xsi:type="dcterms:W3CDTF">2020-04-05T20:02:54Z</dcterms:modified>
</cp:coreProperties>
</file>