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61" r:id="rId6"/>
    <p:sldId id="262" r:id="rId7"/>
  </p:sldIdLst>
  <p:sldSz cx="9144000" cy="6858000" type="screen4x3"/>
  <p:notesSz cx="6858000" cy="9144000"/>
  <p:defaultTextStyle>
    <a:defPPr>
      <a:defRPr lang="en-IN"/>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42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5" name="Zaoblený obdélník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Zaoblený obdélník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Nadpis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cs-CZ" smtClean="0"/>
              <a:t>Klepnutím lze upravit styl předlohy nadpisů.</a:t>
            </a:r>
            <a:endParaRPr kumimoji="0" lang="en-US"/>
          </a:p>
        </p:txBody>
      </p:sp>
      <p:sp>
        <p:nvSpPr>
          <p:cNvPr id="20" name="Podnadpis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19" name="Zástupný symbol pro datum 18"/>
          <p:cNvSpPr>
            <a:spLocks noGrp="1"/>
          </p:cNvSpPr>
          <p:nvPr>
            <p:ph type="dt" sz="half" idx="10"/>
          </p:nvPr>
        </p:nvSpPr>
        <p:spPr/>
        <p:txBody>
          <a:bodyPr/>
          <a:lstStyle>
            <a:extLst/>
          </a:lstStyle>
          <a:p>
            <a:endParaRPr lang="en-IN"/>
          </a:p>
        </p:txBody>
      </p:sp>
      <p:sp>
        <p:nvSpPr>
          <p:cNvPr id="8" name="Zástupný symbol pro zápatí 7"/>
          <p:cNvSpPr>
            <a:spLocks noGrp="1"/>
          </p:cNvSpPr>
          <p:nvPr>
            <p:ph type="ftr" sz="quarter" idx="11"/>
          </p:nvPr>
        </p:nvSpPr>
        <p:spPr/>
        <p:txBody>
          <a:bodyPr/>
          <a:lstStyle>
            <a:extLst/>
          </a:lstStyle>
          <a:p>
            <a:endParaRPr lang="en-IN"/>
          </a:p>
        </p:txBody>
      </p:sp>
      <p:sp>
        <p:nvSpPr>
          <p:cNvPr id="11" name="Zástupný symbol pro číslo snímku 10"/>
          <p:cNvSpPr>
            <a:spLocks noGrp="1"/>
          </p:cNvSpPr>
          <p:nvPr>
            <p:ph type="sldNum" sz="quarter" idx="12"/>
          </p:nvPr>
        </p:nvSpPr>
        <p:spPr/>
        <p:txBody>
          <a:bodyPr/>
          <a:lstStyle>
            <a:extLst/>
          </a:lstStyle>
          <a:p>
            <a:fld id="{7CF822F4-CC38-4798-92F8-452598B840AB}"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a:xfrm>
            <a:off x="502920" y="530352"/>
            <a:ext cx="8183880" cy="4187952"/>
          </a:xfrm>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endParaRPr lang="en-IN"/>
          </a:p>
        </p:txBody>
      </p:sp>
      <p:sp>
        <p:nvSpPr>
          <p:cNvPr id="5" name="Zástupný symbol pro zápatí 4"/>
          <p:cNvSpPr>
            <a:spLocks noGrp="1"/>
          </p:cNvSpPr>
          <p:nvPr>
            <p:ph type="ftr" sz="quarter" idx="11"/>
          </p:nvPr>
        </p:nvSpPr>
        <p:spPr/>
        <p:txBody>
          <a:bodyPr/>
          <a:lstStyle>
            <a:extLst/>
          </a:lstStyle>
          <a:p>
            <a:endParaRPr lang="en-IN"/>
          </a:p>
        </p:txBody>
      </p:sp>
      <p:sp>
        <p:nvSpPr>
          <p:cNvPr id="6" name="Zástupný symbol pro číslo snímku 5"/>
          <p:cNvSpPr>
            <a:spLocks noGrp="1"/>
          </p:cNvSpPr>
          <p:nvPr>
            <p:ph type="sldNum" sz="quarter" idx="12"/>
          </p:nvPr>
        </p:nvSpPr>
        <p:spPr/>
        <p:txBody>
          <a:bodyPr/>
          <a:lstStyle>
            <a:extLst/>
          </a:lstStyle>
          <a:p>
            <a:fld id="{2AF63CD9-929C-4727-B5D9-F31FB2395EF7}"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Zaoblený obdélník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Zaoblený obdélník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endParaRPr lang="en-IN"/>
          </a:p>
        </p:txBody>
      </p:sp>
      <p:sp>
        <p:nvSpPr>
          <p:cNvPr id="5" name="Zástupný symbol pro zápatí 4"/>
          <p:cNvSpPr>
            <a:spLocks noGrp="1"/>
          </p:cNvSpPr>
          <p:nvPr>
            <p:ph type="ftr" sz="quarter" idx="11"/>
          </p:nvPr>
        </p:nvSpPr>
        <p:spPr/>
        <p:txBody>
          <a:bodyPr/>
          <a:lstStyle>
            <a:extLst/>
          </a:lstStyle>
          <a:p>
            <a:endParaRPr lang="en-IN"/>
          </a:p>
        </p:txBody>
      </p:sp>
      <p:sp>
        <p:nvSpPr>
          <p:cNvPr id="6" name="Zástupný symbol pro číslo snímku 5"/>
          <p:cNvSpPr>
            <a:spLocks noGrp="1"/>
          </p:cNvSpPr>
          <p:nvPr>
            <p:ph type="sldNum" sz="quarter" idx="12"/>
          </p:nvPr>
        </p:nvSpPr>
        <p:spPr/>
        <p:txBody>
          <a:bodyPr/>
          <a:lstStyle>
            <a:extLst/>
          </a:lstStyle>
          <a:p>
            <a:fld id="{FE0A9396-4207-4DC5-B4AC-4F6297137D65}"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endParaRPr lang="en-IN"/>
          </a:p>
        </p:txBody>
      </p:sp>
      <p:sp>
        <p:nvSpPr>
          <p:cNvPr id="6" name="Zástupný symbol pro zápatí 5"/>
          <p:cNvSpPr>
            <a:spLocks noGrp="1"/>
          </p:cNvSpPr>
          <p:nvPr>
            <p:ph type="ftr" sz="quarter" idx="11"/>
          </p:nvPr>
        </p:nvSpPr>
        <p:spPr/>
        <p:txBody>
          <a:bodyPr/>
          <a:lstStyle>
            <a:extLst/>
          </a:lstStyle>
          <a:p>
            <a:endParaRPr lang="en-IN"/>
          </a:p>
        </p:txBody>
      </p:sp>
      <p:sp>
        <p:nvSpPr>
          <p:cNvPr id="7" name="Zástupný symbol pro číslo snímku 6"/>
          <p:cNvSpPr>
            <a:spLocks noGrp="1"/>
          </p:cNvSpPr>
          <p:nvPr>
            <p:ph type="sldNum" sz="quarter" idx="12"/>
          </p:nvPr>
        </p:nvSpPr>
        <p:spPr/>
        <p:txBody>
          <a:bodyPr/>
          <a:lstStyle>
            <a:extLst/>
          </a:lstStyle>
          <a:p>
            <a:fld id="{13A44ECA-0CF9-47FA-9248-45D14B4B86E5}"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nchor="b"/>
          <a:lstStyle>
            <a:lvl1pPr>
              <a:defRPr b="1"/>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endParaRPr lang="en-IN"/>
          </a:p>
        </p:txBody>
      </p:sp>
      <p:sp>
        <p:nvSpPr>
          <p:cNvPr id="8" name="Zástupný symbol pro zápatí 7"/>
          <p:cNvSpPr>
            <a:spLocks noGrp="1"/>
          </p:cNvSpPr>
          <p:nvPr>
            <p:ph type="ftr" sz="quarter" idx="11"/>
          </p:nvPr>
        </p:nvSpPr>
        <p:spPr/>
        <p:txBody>
          <a:bodyPr/>
          <a:lstStyle>
            <a:extLst/>
          </a:lstStyle>
          <a:p>
            <a:endParaRPr lang="en-IN"/>
          </a:p>
        </p:txBody>
      </p:sp>
      <p:sp>
        <p:nvSpPr>
          <p:cNvPr id="9" name="Zástupný symbol pro číslo snímku 8"/>
          <p:cNvSpPr>
            <a:spLocks noGrp="1"/>
          </p:cNvSpPr>
          <p:nvPr>
            <p:ph type="sldNum" sz="quarter" idx="12"/>
          </p:nvPr>
        </p:nvSpPr>
        <p:spPr/>
        <p:txBody>
          <a:bodyPr/>
          <a:lstStyle>
            <a:extLst/>
          </a:lstStyle>
          <a:p>
            <a:fld id="{C731CA8B-4991-4A64-BDD2-46BE332FDD1A}"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endParaRPr lang="en-IN"/>
          </a:p>
        </p:txBody>
      </p:sp>
      <p:sp>
        <p:nvSpPr>
          <p:cNvPr id="4" name="Zástupný symbol pro zápatí 3"/>
          <p:cNvSpPr>
            <a:spLocks noGrp="1"/>
          </p:cNvSpPr>
          <p:nvPr>
            <p:ph type="ftr" sz="quarter" idx="11"/>
          </p:nvPr>
        </p:nvSpPr>
        <p:spPr/>
        <p:txBody>
          <a:bodyPr/>
          <a:lstStyle>
            <a:extLst/>
          </a:lstStyle>
          <a:p>
            <a:endParaRPr lang="en-IN"/>
          </a:p>
        </p:txBody>
      </p:sp>
      <p:sp>
        <p:nvSpPr>
          <p:cNvPr id="5" name="Zástupný symbol pro číslo snímku 4"/>
          <p:cNvSpPr>
            <a:spLocks noGrp="1"/>
          </p:cNvSpPr>
          <p:nvPr>
            <p:ph type="sldNum" sz="quarter" idx="12"/>
          </p:nvPr>
        </p:nvSpPr>
        <p:spPr/>
        <p:txBody>
          <a:bodyPr/>
          <a:lstStyle>
            <a:extLst/>
          </a:lstStyle>
          <a:p>
            <a:fld id="{8E18BCB9-C32C-414E-AE02-4472B248334D}"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7" name="Zaoblený obdélník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endParaRPr lang="en-IN"/>
          </a:p>
        </p:txBody>
      </p:sp>
      <p:sp>
        <p:nvSpPr>
          <p:cNvPr id="3" name="Zástupný symbol pro zápatí 2"/>
          <p:cNvSpPr>
            <a:spLocks noGrp="1"/>
          </p:cNvSpPr>
          <p:nvPr>
            <p:ph type="ftr" sz="quarter" idx="11"/>
          </p:nvPr>
        </p:nvSpPr>
        <p:spPr/>
        <p:txBody>
          <a:bodyPr/>
          <a:lstStyle>
            <a:extLst/>
          </a:lstStyle>
          <a:p>
            <a:endParaRPr lang="en-IN"/>
          </a:p>
        </p:txBody>
      </p:sp>
      <p:sp>
        <p:nvSpPr>
          <p:cNvPr id="4" name="Zástupný symbol pro číslo snímku 3"/>
          <p:cNvSpPr>
            <a:spLocks noGrp="1"/>
          </p:cNvSpPr>
          <p:nvPr>
            <p:ph type="sldNum" sz="quarter" idx="12"/>
          </p:nvPr>
        </p:nvSpPr>
        <p:spPr/>
        <p:txBody>
          <a:bodyPr/>
          <a:lstStyle>
            <a:extLst/>
          </a:lstStyle>
          <a:p>
            <a:fld id="{754286BB-2C98-4D2D-98AB-3FCAB9899CB8}"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endParaRPr lang="en-IN"/>
          </a:p>
        </p:txBody>
      </p:sp>
      <p:sp>
        <p:nvSpPr>
          <p:cNvPr id="6" name="Zástupný symbol pro zápatí 5"/>
          <p:cNvSpPr>
            <a:spLocks noGrp="1"/>
          </p:cNvSpPr>
          <p:nvPr>
            <p:ph type="ftr" sz="quarter" idx="11"/>
          </p:nvPr>
        </p:nvSpPr>
        <p:spPr/>
        <p:txBody>
          <a:bodyPr/>
          <a:lstStyle>
            <a:extLst/>
          </a:lstStyle>
          <a:p>
            <a:endParaRPr lang="en-IN"/>
          </a:p>
        </p:txBody>
      </p:sp>
      <p:sp>
        <p:nvSpPr>
          <p:cNvPr id="7" name="Zástupný symbol pro číslo snímku 6"/>
          <p:cNvSpPr>
            <a:spLocks noGrp="1"/>
          </p:cNvSpPr>
          <p:nvPr>
            <p:ph type="sldNum" sz="quarter" idx="12"/>
          </p:nvPr>
        </p:nvSpPr>
        <p:spPr/>
        <p:txBody>
          <a:bodyPr/>
          <a:lstStyle>
            <a:extLst/>
          </a:lstStyle>
          <a:p>
            <a:fld id="{B6C2C2C4-C739-4CB6-ABC5-5BA80351F566}"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Zaoblený obdélník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s jedním zakulaceným rohem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endParaRPr lang="en-IN"/>
          </a:p>
        </p:txBody>
      </p:sp>
      <p:sp>
        <p:nvSpPr>
          <p:cNvPr id="6" name="Zástupný symbol pro zápatí 5"/>
          <p:cNvSpPr>
            <a:spLocks noGrp="1"/>
          </p:cNvSpPr>
          <p:nvPr>
            <p:ph type="ftr" sz="quarter" idx="11"/>
          </p:nvPr>
        </p:nvSpPr>
        <p:spPr/>
        <p:txBody>
          <a:bodyPr/>
          <a:lstStyle>
            <a:extLst/>
          </a:lstStyle>
          <a:p>
            <a:endParaRPr lang="en-IN"/>
          </a:p>
        </p:txBody>
      </p:sp>
      <p:sp>
        <p:nvSpPr>
          <p:cNvPr id="7" name="Zástupný symbol pro číslo snímku 6"/>
          <p:cNvSpPr>
            <a:spLocks noGrp="1"/>
          </p:cNvSpPr>
          <p:nvPr>
            <p:ph type="sldNum" sz="quarter" idx="12"/>
          </p:nvPr>
        </p:nvSpPr>
        <p:spPr/>
        <p:txBody>
          <a:bodyPr/>
          <a:lstStyle>
            <a:extLst/>
          </a:lstStyle>
          <a:p>
            <a:fld id="{437259B4-7EAF-4364-AA88-D9871074D331}" type="slidenum">
              <a:rPr lang="en-IN" smtClean="0"/>
              <a:pPr/>
              <a:t>‹#›</a:t>
            </a:fld>
            <a:endParaRPr lang="en-IN"/>
          </a:p>
        </p:txBody>
      </p:sp>
      <p:sp>
        <p:nvSpPr>
          <p:cNvPr id="3" name="Zástupný symbol pro obrázek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cs-CZ" smtClean="0"/>
              <a:t>Klepnutím na ikonu přidáte obrázek.</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502920" y="4983480"/>
            <a:ext cx="8183880" cy="1051560"/>
          </a:xfrm>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502920" y="530352"/>
            <a:ext cx="8183880" cy="4187952"/>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endParaRPr lang="en-IN"/>
          </a:p>
        </p:txBody>
      </p:sp>
      <p:sp>
        <p:nvSpPr>
          <p:cNvPr id="5" name="Zástupný symbol pro zápatí 4"/>
          <p:cNvSpPr>
            <a:spLocks noGrp="1"/>
          </p:cNvSpPr>
          <p:nvPr>
            <p:ph type="ftr" sz="quarter" idx="11"/>
          </p:nvPr>
        </p:nvSpPr>
        <p:spPr/>
        <p:txBody>
          <a:bodyPr/>
          <a:lstStyle>
            <a:extLst/>
          </a:lstStyle>
          <a:p>
            <a:endParaRPr lang="en-IN"/>
          </a:p>
        </p:txBody>
      </p:sp>
      <p:sp>
        <p:nvSpPr>
          <p:cNvPr id="6" name="Zástupný symbol pro číslo snímku 5"/>
          <p:cNvSpPr>
            <a:spLocks noGrp="1"/>
          </p:cNvSpPr>
          <p:nvPr>
            <p:ph type="sldNum" sz="quarter" idx="12"/>
          </p:nvPr>
        </p:nvSpPr>
        <p:spPr/>
        <p:txBody>
          <a:bodyPr/>
          <a:lstStyle>
            <a:extLst/>
          </a:lstStyle>
          <a:p>
            <a:fld id="{1AB5F2A3-77D2-4CE6-B2AC-F2959AD2BD5A}"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533404"/>
            <a:ext cx="1981200" cy="5257799"/>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533400" y="533402"/>
            <a:ext cx="5943600" cy="525780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endParaRPr lang="en-IN"/>
          </a:p>
        </p:txBody>
      </p:sp>
      <p:sp>
        <p:nvSpPr>
          <p:cNvPr id="5" name="Zástupný symbol pro zápatí 4"/>
          <p:cNvSpPr>
            <a:spLocks noGrp="1"/>
          </p:cNvSpPr>
          <p:nvPr>
            <p:ph type="ftr" sz="quarter" idx="11"/>
          </p:nvPr>
        </p:nvSpPr>
        <p:spPr/>
        <p:txBody>
          <a:bodyPr/>
          <a:lstStyle>
            <a:extLst/>
          </a:lstStyle>
          <a:p>
            <a:endParaRPr lang="en-IN"/>
          </a:p>
        </p:txBody>
      </p:sp>
      <p:sp>
        <p:nvSpPr>
          <p:cNvPr id="6" name="Zástupný symbol pro číslo snímku 5"/>
          <p:cNvSpPr>
            <a:spLocks noGrp="1"/>
          </p:cNvSpPr>
          <p:nvPr>
            <p:ph type="sldNum" sz="quarter" idx="12"/>
          </p:nvPr>
        </p:nvSpPr>
        <p:spPr/>
        <p:txBody>
          <a:bodyPr/>
          <a:lstStyle>
            <a:extLst/>
          </a:lstStyle>
          <a:p>
            <a:fld id="{54CFD3E2-7054-43EB-A3A2-6A49757F57A2}"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Zaoblený obdélník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Zaoblený obdélník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Zástupný symbol pro nadpis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cs-CZ" smtClean="0"/>
              <a:t>Klepnutím lze upravit styl předlohy nadpisů.</a:t>
            </a:r>
            <a:endParaRPr kumimoji="0" lang="en-US"/>
          </a:p>
        </p:txBody>
      </p:sp>
      <p:sp>
        <p:nvSpPr>
          <p:cNvPr id="4" name="Zástupný symbol pro text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5" name="Zástupný symbol pro datum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endParaRPr lang="en-IN"/>
          </a:p>
        </p:txBody>
      </p:sp>
      <p:sp>
        <p:nvSpPr>
          <p:cNvPr id="18" name="Zástupný symbol pro zápatí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IN"/>
          </a:p>
        </p:txBody>
      </p:sp>
      <p:sp>
        <p:nvSpPr>
          <p:cNvPr id="5" name="Zástupný symbol pro číslo snímku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25739DD-85C1-425B-AC0B-0134C7DE4CBC}"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cs-CZ" b="1" dirty="0" smtClean="0"/>
              <a:t>Těžba smolince v ČR</a:t>
            </a:r>
            <a:endParaRPr lang="en-IN" b="1" dirty="0"/>
          </a:p>
        </p:txBody>
      </p:sp>
      <p:sp>
        <p:nvSpPr>
          <p:cNvPr id="2051" name="Rectangle 3"/>
          <p:cNvSpPr>
            <a:spLocks noGrp="1" noChangeArrowheads="1"/>
          </p:cNvSpPr>
          <p:nvPr>
            <p:ph type="subTitle" idx="1"/>
          </p:nvPr>
        </p:nvSpPr>
        <p:spPr/>
        <p:txBody>
          <a:bodyPr/>
          <a:lstStyle/>
          <a:p>
            <a:r>
              <a:rPr lang="cs-CZ" dirty="0" smtClean="0"/>
              <a:t>u</a:t>
            </a:r>
            <a:r>
              <a:rPr lang="cs-CZ" dirty="0" smtClean="0"/>
              <a:t>ranová ruda</a:t>
            </a:r>
            <a:endParaRPr lang="en-IN"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55576" y="836712"/>
            <a:ext cx="7704856" cy="3170099"/>
          </a:xfrm>
          <a:prstGeom prst="rect">
            <a:avLst/>
          </a:prstGeom>
        </p:spPr>
        <p:txBody>
          <a:bodyPr wrap="square">
            <a:spAutoFit/>
          </a:bodyPr>
          <a:lstStyle/>
          <a:p>
            <a:r>
              <a:rPr lang="cs-CZ" sz="3200" b="1" dirty="0"/>
              <a:t>Ceny uranu vystřelily kvůli </a:t>
            </a:r>
            <a:r>
              <a:rPr lang="cs-CZ" sz="3200" b="1" dirty="0" err="1"/>
              <a:t>Koronaviru</a:t>
            </a:r>
            <a:r>
              <a:rPr lang="cs-CZ" sz="3200" b="1" dirty="0"/>
              <a:t> nahoru, v celé Evropské Unii se však už </a:t>
            </a:r>
            <a:r>
              <a:rPr lang="cs-CZ" sz="3200" b="1" dirty="0" smtClean="0"/>
              <a:t>netěží</a:t>
            </a:r>
          </a:p>
          <a:p>
            <a:endParaRPr lang="cs-CZ" sz="3200" b="1" dirty="0"/>
          </a:p>
          <a:p>
            <a:r>
              <a:rPr lang="cs-CZ" i="1" dirty="0"/>
              <a:t>Před třemi lety zavřela Česká republika poslední uranový důl </a:t>
            </a:r>
            <a:r>
              <a:rPr lang="cs-CZ" i="1" dirty="0" err="1"/>
              <a:t>Rožná</a:t>
            </a:r>
            <a:r>
              <a:rPr lang="cs-CZ" i="1" dirty="0"/>
              <a:t>, nacházející se na Vysočině u obce Dolní </a:t>
            </a:r>
            <a:r>
              <a:rPr lang="cs-CZ" i="1" dirty="0" err="1"/>
              <a:t>Rožínka</a:t>
            </a:r>
            <a:r>
              <a:rPr lang="cs-CZ" i="1" dirty="0"/>
              <a:t>. Od té doby se u nás netěží a vydělávají jiné země. Zásoby uranu však stále máme a naše země je v této činnosti průkopníkem.</a:t>
            </a:r>
          </a:p>
        </p:txBody>
      </p:sp>
      <p:pic>
        <p:nvPicPr>
          <p:cNvPr id="5122" name="Picture 2" descr="C:\Users\dell\Desktop\ura1.jpg"/>
          <p:cNvPicPr>
            <a:picLocks noChangeAspect="1" noChangeArrowheads="1"/>
          </p:cNvPicPr>
          <p:nvPr/>
        </p:nvPicPr>
        <p:blipFill>
          <a:blip r:embed="rId2" cstate="print"/>
          <a:srcRect/>
          <a:stretch>
            <a:fillRect/>
          </a:stretch>
        </p:blipFill>
        <p:spPr bwMode="auto">
          <a:xfrm>
            <a:off x="1907704" y="4293096"/>
            <a:ext cx="4680520" cy="201622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83568" y="1412775"/>
            <a:ext cx="7632848" cy="3970318"/>
          </a:xfrm>
          <a:prstGeom prst="rect">
            <a:avLst/>
          </a:prstGeom>
        </p:spPr>
        <p:txBody>
          <a:bodyPr wrap="square">
            <a:spAutoFit/>
          </a:bodyPr>
          <a:lstStyle/>
          <a:p>
            <a:r>
              <a:rPr lang="cs-CZ" dirty="0" err="1"/>
              <a:t>Koronavirus</a:t>
            </a:r>
            <a:r>
              <a:rPr lang="cs-CZ" dirty="0"/>
              <a:t> zamával s cenami různých komodit. Ropa spadla na několikaleté minimum a všichni jsme to pocítili na cenách benzínu a nafty. Naopak zlato se vyšvihlo do závratných výšin a jeho cena dosáhla historického rekordu. Aniž by se o tom nějak zvlášť mluvilo, totéž se stalo s Uranem. Důvod je ten, že s tímto prvkem se neobchoduje, podobně jako se zlatem, na veřejných burzách, ale prodávající a kupující se domlouvají ve dvoustranných dohodách. A tak musejí být průměrné ceny této komodity vyhlašovány nezávislými konzultačními společnostmi, které mají dostatečná data z posledních obchodů. Děje se tak na měsíční bázi.</a:t>
            </a:r>
          </a:p>
          <a:p>
            <a:r>
              <a:rPr lang="cs-CZ" dirty="0"/>
              <a:t>Poslední 3 roky oscilovala cena uranu mezi 218 a 290 koruny za kilogram při průměrné hodnotě 248 CZK. Epidemie </a:t>
            </a:r>
            <a:r>
              <a:rPr lang="cs-CZ" dirty="0" err="1"/>
              <a:t>koronaviru</a:t>
            </a:r>
            <a:r>
              <a:rPr lang="cs-CZ" dirty="0"/>
              <a:t> ovšem vyšvihla cenu této komodity o 41 procent a dosáhla 351 CZK za kilogram. Při takové ceně se samozřejmě daleko více vyplácí těžba, která u nás ovšem skončila v dubnu roku 2017.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83568" y="404664"/>
            <a:ext cx="7848872" cy="2862322"/>
          </a:xfrm>
          <a:prstGeom prst="rect">
            <a:avLst/>
          </a:prstGeom>
        </p:spPr>
        <p:txBody>
          <a:bodyPr wrap="square">
            <a:spAutoFit/>
          </a:bodyPr>
          <a:lstStyle/>
          <a:p>
            <a:r>
              <a:rPr lang="cs-CZ" b="1" dirty="0"/>
              <a:t>Kdo má největší zásoby a kdo nejvíce těží?</a:t>
            </a:r>
          </a:p>
          <a:p>
            <a:r>
              <a:rPr lang="cs-CZ" dirty="0"/>
              <a:t>Kazachstán, Kanada a Austrálie, to jsou země, které jsou poslední desetiletí na špici v těžbě uranu. Kazachstán vytěží ročně přes 21 tisíc tun, Kanada 7 tisíc a Austrálie 6 a půl tisíce této komodity. Trojlístek těchto zemí má rovněž největší prokazatelné zásoby na světě. Nejvíce je v Austrálii a to jeden milion sedm set tisíc tun tohoto radioaktivního prvku. Druhé největší zásoby leží v kazašských stepích, třetí příčku zabírá Kanada. Obrovské zásoby mají také Namibie, JAR, Niger, Rusko, Brazílie, Čína, Grónsko a Ukrajina. Všechny tyto země na vysokých cenách uranu taky nejvíce vydělávají.</a:t>
            </a:r>
          </a:p>
        </p:txBody>
      </p:sp>
      <p:pic>
        <p:nvPicPr>
          <p:cNvPr id="6146" name="Picture 2" descr="C:\Users\dell\Desktop\ura2.jpg"/>
          <p:cNvPicPr>
            <a:picLocks noChangeAspect="1" noChangeArrowheads="1"/>
          </p:cNvPicPr>
          <p:nvPr/>
        </p:nvPicPr>
        <p:blipFill>
          <a:blip r:embed="rId2" cstate="print"/>
          <a:srcRect/>
          <a:stretch>
            <a:fillRect/>
          </a:stretch>
        </p:blipFill>
        <p:spPr bwMode="auto">
          <a:xfrm>
            <a:off x="2123728" y="3284984"/>
            <a:ext cx="5904656" cy="288032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611560" y="474345"/>
            <a:ext cx="7992888" cy="3416320"/>
          </a:xfrm>
          <a:prstGeom prst="rect">
            <a:avLst/>
          </a:prstGeom>
        </p:spPr>
        <p:txBody>
          <a:bodyPr wrap="square">
            <a:spAutoFit/>
          </a:bodyPr>
          <a:lstStyle/>
          <a:p>
            <a:r>
              <a:rPr lang="cs-CZ" b="1" dirty="0"/>
              <a:t>České země jsou průkopníkem moderní těžby uranu</a:t>
            </a:r>
          </a:p>
          <a:p>
            <a:r>
              <a:rPr lang="cs-CZ" dirty="0"/>
              <a:t>V naší zemi existuje nejdelší tradice průmyslové těžby uranu na světě. Začalo to už v roce 1890, kdy tehdejší rakousko-uherská společnost </a:t>
            </a:r>
            <a:r>
              <a:rPr lang="cs-CZ" dirty="0" err="1"/>
              <a:t>Joachimstahl</a:t>
            </a:r>
            <a:r>
              <a:rPr lang="cs-CZ" dirty="0"/>
              <a:t> začala s těžbou v Jáchymově poté, co poklesly objemy vydolovaného stříbra a kobaltu z důvodu vytěžení hlavních zásob. V roce 1898 bylo objeveno rádium z Jáchymovské uranové rudy polkou Marií Curie-</a:t>
            </a:r>
            <a:r>
              <a:rPr lang="cs-CZ" dirty="0" err="1"/>
              <a:t>Sklodowskou</a:t>
            </a:r>
            <a:r>
              <a:rPr lang="cs-CZ" dirty="0"/>
              <a:t>. Následoval další rozvoj těžby v Jáchymově, kde se polonium a rádium získávalo z místního Smolince. V minulém století se kromě Jáchymova otevřely další čtyři těžební lokality – Příbram, Horní Slavkov, Stráž pod </a:t>
            </a:r>
            <a:r>
              <a:rPr lang="cs-CZ" dirty="0" err="1"/>
              <a:t>Ralskem</a:t>
            </a:r>
            <a:r>
              <a:rPr lang="cs-CZ" dirty="0"/>
              <a:t> a Dolní </a:t>
            </a:r>
            <a:r>
              <a:rPr lang="cs-CZ" dirty="0" err="1"/>
              <a:t>Rožínka</a:t>
            </a:r>
            <a:r>
              <a:rPr lang="cs-CZ" dirty="0"/>
              <a:t>. V Českých zemích tak bylo 5 lokalit  (4 v Čechách, 1 na Moravě), ke kterým se připojila jedna další na Slovensku u Spišské nové Vsi.</a:t>
            </a:r>
          </a:p>
        </p:txBody>
      </p:sp>
      <p:pic>
        <p:nvPicPr>
          <p:cNvPr id="7170" name="Picture 2" descr="C:\Users\dell\Desktop\ura3.jpg"/>
          <p:cNvPicPr>
            <a:picLocks noChangeAspect="1" noChangeArrowheads="1"/>
          </p:cNvPicPr>
          <p:nvPr/>
        </p:nvPicPr>
        <p:blipFill>
          <a:blip r:embed="rId2" cstate="print"/>
          <a:srcRect/>
          <a:stretch>
            <a:fillRect/>
          </a:stretch>
        </p:blipFill>
        <p:spPr bwMode="auto">
          <a:xfrm>
            <a:off x="3203848" y="4005064"/>
            <a:ext cx="5426050" cy="266563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827584" y="620687"/>
            <a:ext cx="7848872" cy="3693319"/>
          </a:xfrm>
          <a:prstGeom prst="rect">
            <a:avLst/>
          </a:prstGeom>
        </p:spPr>
        <p:txBody>
          <a:bodyPr wrap="square">
            <a:spAutoFit/>
          </a:bodyPr>
          <a:lstStyle/>
          <a:p>
            <a:r>
              <a:rPr lang="cs-CZ" b="1" dirty="0"/>
              <a:t>A jak je to s těžbou ve střední Evropě dnes</a:t>
            </a:r>
            <a:r>
              <a:rPr lang="cs-CZ" b="1" dirty="0" smtClean="0"/>
              <a:t>?</a:t>
            </a:r>
          </a:p>
          <a:p>
            <a:endParaRPr lang="cs-CZ" b="1" dirty="0"/>
          </a:p>
          <a:p>
            <a:r>
              <a:rPr lang="cs-CZ" dirty="0"/>
              <a:t>Důl </a:t>
            </a:r>
            <a:r>
              <a:rPr lang="cs-CZ" dirty="0" err="1"/>
              <a:t>Rožná</a:t>
            </a:r>
            <a:r>
              <a:rPr lang="cs-CZ" dirty="0"/>
              <a:t> u Dolní </a:t>
            </a:r>
            <a:r>
              <a:rPr lang="cs-CZ" dirty="0" err="1"/>
              <a:t>Rožínky</a:t>
            </a:r>
            <a:r>
              <a:rPr lang="cs-CZ" dirty="0"/>
              <a:t> na Moravě byl poslední, který fungoval v celém středoevropském prostoru a taky Evropské Unii. Zavřel se kvůli vytěžení dobyvatelné části zásob a taky nízké ceně komodity. Naše země, ale i Slovensko však mají stále zajímavé množství zásob uranové rudy a je možné, že se někde těžba zase otevře. Zamýšlenými lokalitami jsou Jihlavsko a ložisko </a:t>
            </a:r>
            <a:r>
              <a:rPr lang="cs-CZ" dirty="0" err="1"/>
              <a:t>Osečná</a:t>
            </a:r>
            <a:r>
              <a:rPr lang="cs-CZ" dirty="0"/>
              <a:t>-Kotel v Podještědí. Na Slovensku se zkoumá možnost těžby v </a:t>
            </a:r>
            <a:r>
              <a:rPr lang="cs-CZ" dirty="0" err="1"/>
              <a:t>Považském</a:t>
            </a:r>
            <a:r>
              <a:rPr lang="cs-CZ" dirty="0"/>
              <a:t> </a:t>
            </a:r>
            <a:r>
              <a:rPr lang="cs-CZ" dirty="0" err="1"/>
              <a:t>Inovci</a:t>
            </a:r>
            <a:r>
              <a:rPr lang="cs-CZ" dirty="0"/>
              <a:t> a blízko Košic. Česká republika má 119 tisíc tun odhadovaných zásob uranu, což je téměř tolik jako mají nesrovnatelně rozlehlejší Spojené státy americké. Uvidíme, zdali se opět staneme průkopníky těžby této vzácné suroviny v Evropě, jak tomu už před 130 lety jednou bylo.</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kt">
  <a:themeElements>
    <a:clrScheme name="Aspek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k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k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10</TotalTime>
  <Words>109</Words>
  <Application>Microsoft Office PowerPoint</Application>
  <PresentationFormat>Předvádění na obrazovce (4:3)</PresentationFormat>
  <Paragraphs>14</Paragraphs>
  <Slides>6</Slides>
  <Notes>0</Notes>
  <HiddenSlides>0</HiddenSlides>
  <MMClips>0</MMClips>
  <ScaleCrop>false</ScaleCrop>
  <HeadingPairs>
    <vt:vector size="6" baseType="variant">
      <vt:variant>
        <vt:lpstr>Použitá písma</vt:lpstr>
      </vt:variant>
      <vt:variant>
        <vt:i4>1</vt:i4>
      </vt:variant>
      <vt:variant>
        <vt:lpstr>Motiv</vt:lpstr>
      </vt:variant>
      <vt:variant>
        <vt:i4>1</vt:i4>
      </vt:variant>
      <vt:variant>
        <vt:lpstr>Nadpisy snímků</vt:lpstr>
      </vt:variant>
      <vt:variant>
        <vt:i4>6</vt:i4>
      </vt:variant>
    </vt:vector>
  </HeadingPairs>
  <TitlesOfParts>
    <vt:vector size="8" baseType="lpstr">
      <vt:lpstr>Arial</vt:lpstr>
      <vt:lpstr>Aspekt</vt:lpstr>
      <vt:lpstr>Těžba smolince v ČR</vt:lpstr>
      <vt:lpstr>Snímek 2</vt:lpstr>
      <vt:lpstr>Snímek 3</vt:lpstr>
      <vt:lpstr>Snímek 4</vt:lpstr>
      <vt:lpstr>Snímek 5</vt:lpstr>
      <vt:lpstr>Snímek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Těžba smolince v ČR</dc:title>
  <dc:subject>DigitalOfficePro Free Templates</dc:subject>
  <dc:creator>dell</dc:creator>
  <cp:keywords>Templates; PowerPoint; DigitalOfficePro; Free</cp:keywords>
  <cp:lastModifiedBy>dell</cp:lastModifiedBy>
  <cp:revision>2</cp:revision>
  <dcterms:created xsi:type="dcterms:W3CDTF">2020-06-14T14:42:30Z</dcterms:created>
  <dcterms:modified xsi:type="dcterms:W3CDTF">2020-06-14T14:52:59Z</dcterms:modified>
  <cp:category>Templates;PowerPoint</cp:category>
</cp:coreProperties>
</file>