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8" r:id="rId4"/>
    <p:sldId id="259" r:id="rId5"/>
    <p:sldId id="257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A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0" autoAdjust="0"/>
    <p:restoredTop sz="94602" autoAdjust="0"/>
  </p:normalViewPr>
  <p:slideViewPr>
    <p:cSldViewPr>
      <p:cViewPr varScale="1">
        <p:scale>
          <a:sx n="62" d="100"/>
          <a:sy n="62" d="100"/>
        </p:scale>
        <p:origin x="-1324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7C39E-0AA1-47F3-A71D-629727DDA53F}" type="datetimeFigureOut">
              <a:rPr lang="cs-CZ" smtClean="0"/>
              <a:t>14.05.2020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5C224-595F-4D66-B4E3-D9EEB57222ED}" type="slidenum">
              <a:rPr lang="cs-CZ" smtClean="0"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7C39E-0AA1-47F3-A71D-629727DDA53F}" type="datetimeFigureOut">
              <a:rPr lang="cs-CZ" smtClean="0"/>
              <a:t>14.05.2020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5C224-595F-4D66-B4E3-D9EEB57222E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7C39E-0AA1-47F3-A71D-629727DDA53F}" type="datetimeFigureOut">
              <a:rPr lang="cs-CZ" smtClean="0"/>
              <a:t>14.05.2020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5C224-595F-4D66-B4E3-D9EEB57222E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7C39E-0AA1-47F3-A71D-629727DDA53F}" type="datetimeFigureOut">
              <a:rPr lang="cs-CZ" smtClean="0"/>
              <a:t>14.05.2020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5C224-595F-4D66-B4E3-D9EEB57222E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7C39E-0AA1-47F3-A71D-629727DDA53F}" type="datetimeFigureOut">
              <a:rPr lang="cs-CZ" smtClean="0"/>
              <a:t>14.05.2020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5C224-595F-4D66-B4E3-D9EEB57222E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7C39E-0AA1-47F3-A71D-629727DDA53F}" type="datetimeFigureOut">
              <a:rPr lang="cs-CZ" smtClean="0"/>
              <a:t>14.05.2020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5C224-595F-4D66-B4E3-D9EEB57222E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7C39E-0AA1-47F3-A71D-629727DDA53F}" type="datetimeFigureOut">
              <a:rPr lang="cs-CZ" smtClean="0"/>
              <a:t>14.05.2020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5C224-595F-4D66-B4E3-D9EEB57222E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7C39E-0AA1-47F3-A71D-629727DDA53F}" type="datetimeFigureOut">
              <a:rPr lang="cs-CZ" smtClean="0"/>
              <a:t>14.05.2020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5C224-595F-4D66-B4E3-D9EEB57222ED}" type="slidenum">
              <a:rPr lang="cs-CZ" smtClean="0"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7C39E-0AA1-47F3-A71D-629727DDA53F}" type="datetimeFigureOut">
              <a:rPr lang="cs-CZ" smtClean="0"/>
              <a:t>14.05.2020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5C224-595F-4D66-B4E3-D9EEB57222ED}" type="slidenum">
              <a:rPr lang="cs-CZ" smtClean="0"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7C39E-0AA1-47F3-A71D-629727DDA53F}" type="datetimeFigureOut">
              <a:rPr lang="cs-CZ" smtClean="0"/>
              <a:t>14.05.2020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5C224-595F-4D66-B4E3-D9EEB57222E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7C39E-0AA1-47F3-A71D-629727DDA53F}" type="datetimeFigureOut">
              <a:rPr lang="cs-CZ" smtClean="0"/>
              <a:t>14.05.2020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5C224-595F-4D66-B4E3-D9EEB57222E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3E67C39E-0AA1-47F3-A71D-629727DDA53F}" type="datetimeFigureOut">
              <a:rPr lang="cs-CZ" smtClean="0"/>
              <a:t>14.05.2020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17A5C224-595F-4D66-B4E3-D9EEB57222ED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PRESENT PERFECT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= předpřítomný čas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0569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SB: p. 57 – ex.4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dirty="0" smtClean="0"/>
              <a:t>I‘</a:t>
            </a:r>
            <a:r>
              <a:rPr lang="en-GB" b="1" dirty="0" smtClean="0">
                <a:solidFill>
                  <a:srgbClr val="F0AD00"/>
                </a:solidFill>
              </a:rPr>
              <a:t>ve seen </a:t>
            </a:r>
            <a:r>
              <a:rPr lang="en-GB" dirty="0" smtClean="0"/>
              <a:t>nearly all her films.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dirty="0" smtClean="0"/>
              <a:t>She </a:t>
            </a:r>
            <a:r>
              <a:rPr lang="en-GB" b="1" dirty="0" smtClean="0">
                <a:solidFill>
                  <a:srgbClr val="F0AD00"/>
                </a:solidFill>
              </a:rPr>
              <a:t>hasn‘t done </a:t>
            </a:r>
            <a:r>
              <a:rPr lang="en-GB" dirty="0" smtClean="0"/>
              <a:t>anything silly.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dirty="0" smtClean="0"/>
              <a:t>He‘</a:t>
            </a:r>
            <a:r>
              <a:rPr lang="en-GB" b="1" dirty="0" smtClean="0">
                <a:solidFill>
                  <a:srgbClr val="F0AD00"/>
                </a:solidFill>
              </a:rPr>
              <a:t>s won </a:t>
            </a:r>
            <a:r>
              <a:rPr lang="en-GB" dirty="0" smtClean="0"/>
              <a:t>lots of races.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dirty="0" smtClean="0"/>
              <a:t>I </a:t>
            </a:r>
            <a:r>
              <a:rPr lang="en-GB" b="1" dirty="0" smtClean="0">
                <a:solidFill>
                  <a:srgbClr val="F0AD00"/>
                </a:solidFill>
              </a:rPr>
              <a:t>haven‘t seen </a:t>
            </a:r>
            <a:r>
              <a:rPr lang="en-GB" dirty="0" smtClean="0"/>
              <a:t>a real Grand Prix.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1709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Present</a:t>
            </a:r>
            <a:r>
              <a:rPr lang="cs-CZ" dirty="0" smtClean="0"/>
              <a:t> </a:t>
            </a:r>
            <a:r>
              <a:rPr lang="cs-CZ" dirty="0" err="1" smtClean="0"/>
              <a:t>Perfect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997152"/>
          </a:xfrm>
        </p:spPr>
        <p:txBody>
          <a:bodyPr>
            <a:normAutofit/>
          </a:bodyPr>
          <a:lstStyle/>
          <a:p>
            <a:pPr lvl="0">
              <a:buClr>
                <a:srgbClr val="F0AD00">
                  <a:lumMod val="60000"/>
                  <a:lumOff val="40000"/>
                </a:srgbClr>
              </a:buClr>
            </a:pPr>
            <a:r>
              <a:rPr lang="en-GB" u="sng" dirty="0">
                <a:solidFill>
                  <a:srgbClr val="D4D4D6"/>
                </a:solidFill>
              </a:rPr>
              <a:t>form:</a:t>
            </a:r>
          </a:p>
          <a:p>
            <a:pPr marL="0" lvl="0" indent="0">
              <a:buClr>
                <a:srgbClr val="F0AD00">
                  <a:lumMod val="60000"/>
                  <a:lumOff val="40000"/>
                </a:srgbClr>
              </a:buClr>
              <a:buNone/>
            </a:pPr>
            <a:r>
              <a:rPr lang="en-GB" dirty="0">
                <a:solidFill>
                  <a:srgbClr val="D4D4D6"/>
                </a:solidFill>
              </a:rPr>
              <a:t>	</a:t>
            </a:r>
            <a:r>
              <a:rPr lang="en-GB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HAVE</a:t>
            </a:r>
            <a:r>
              <a:rPr lang="cs-CZ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(N‘T)</a:t>
            </a:r>
            <a:r>
              <a:rPr lang="en-GB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/ HAS</a:t>
            </a:r>
            <a:r>
              <a:rPr lang="cs-CZ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(N‘T)</a:t>
            </a:r>
            <a:r>
              <a:rPr lang="en-GB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+ past participle </a:t>
            </a:r>
          </a:p>
          <a:p>
            <a:pPr marL="0" lvl="0" indent="0">
              <a:buClr>
                <a:srgbClr val="F0AD00">
                  <a:lumMod val="60000"/>
                  <a:lumOff val="40000"/>
                </a:srgbClr>
              </a:buClr>
              <a:buNone/>
            </a:pPr>
            <a:r>
              <a:rPr lang="en-GB" dirty="0">
                <a:solidFill>
                  <a:srgbClr val="D4D4D6"/>
                </a:solidFill>
              </a:rPr>
              <a:t>				</a:t>
            </a:r>
            <a:r>
              <a:rPr lang="cs-CZ" dirty="0">
                <a:solidFill>
                  <a:srgbClr val="D4D4D6"/>
                </a:solidFill>
              </a:rPr>
              <a:t>	</a:t>
            </a:r>
            <a:r>
              <a:rPr lang="en-GB" sz="2000" dirty="0">
                <a:solidFill>
                  <a:srgbClr val="D4D4D6"/>
                </a:solidFill>
              </a:rPr>
              <a:t>a) -</a:t>
            </a:r>
            <a:r>
              <a:rPr lang="en-GB" sz="2000" dirty="0" err="1">
                <a:solidFill>
                  <a:srgbClr val="D4D4D6"/>
                </a:solidFill>
              </a:rPr>
              <a:t>ed</a:t>
            </a:r>
            <a:r>
              <a:rPr lang="en-GB" sz="2000" dirty="0">
                <a:solidFill>
                  <a:srgbClr val="D4D4D6"/>
                </a:solidFill>
              </a:rPr>
              <a:t> (played, climbed)</a:t>
            </a:r>
          </a:p>
          <a:p>
            <a:pPr marL="0" lvl="0" indent="0">
              <a:buClr>
                <a:srgbClr val="F0AD00">
                  <a:lumMod val="60000"/>
                  <a:lumOff val="40000"/>
                </a:srgbClr>
              </a:buClr>
              <a:buNone/>
            </a:pPr>
            <a:r>
              <a:rPr lang="en-GB" sz="2000" dirty="0">
                <a:solidFill>
                  <a:srgbClr val="D4D4D6"/>
                </a:solidFill>
              </a:rPr>
              <a:t>				</a:t>
            </a:r>
            <a:r>
              <a:rPr lang="cs-CZ" sz="2000" dirty="0">
                <a:solidFill>
                  <a:srgbClr val="D4D4D6"/>
                </a:solidFill>
              </a:rPr>
              <a:t>	</a:t>
            </a:r>
            <a:r>
              <a:rPr lang="en-GB" sz="2000" dirty="0">
                <a:solidFill>
                  <a:srgbClr val="D4D4D6"/>
                </a:solidFill>
              </a:rPr>
              <a:t>b) 3rd form (done, seen, made</a:t>
            </a:r>
            <a:r>
              <a:rPr lang="cs-CZ" sz="2000" dirty="0">
                <a:solidFill>
                  <a:srgbClr val="D4D4D6"/>
                </a:solidFill>
              </a:rPr>
              <a:t>)</a:t>
            </a:r>
            <a:endParaRPr lang="en-GB" dirty="0">
              <a:solidFill>
                <a:srgbClr val="D4D4D6"/>
              </a:solidFill>
            </a:endParaRPr>
          </a:p>
          <a:p>
            <a:r>
              <a:rPr lang="en-GB" u="sng" dirty="0" smtClean="0"/>
              <a:t>usage:</a:t>
            </a:r>
          </a:p>
          <a:p>
            <a:pPr lvl="1"/>
            <a:r>
              <a:rPr lang="cs-CZ" dirty="0" smtClean="0"/>
              <a:t>1) </a:t>
            </a:r>
            <a:r>
              <a:rPr lang="en-GB" dirty="0" smtClean="0"/>
              <a:t>to </a:t>
            </a:r>
            <a:r>
              <a:rPr lang="en-GB" dirty="0" smtClean="0"/>
              <a:t>talk about </a:t>
            </a:r>
            <a:r>
              <a:rPr lang="en-GB" b="1" u="sng" dirty="0" smtClean="0"/>
              <a:t>experiences 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cs-CZ" dirty="0" smtClean="0"/>
              <a:t>n</a:t>
            </a:r>
            <a:r>
              <a:rPr lang="en-GB" dirty="0" smtClean="0"/>
              <a:t> </a:t>
            </a:r>
            <a:r>
              <a:rPr lang="en-GB" dirty="0" smtClean="0"/>
              <a:t>someone‘s life, without saying when it happened</a:t>
            </a:r>
          </a:p>
          <a:p>
            <a:pPr lvl="2"/>
            <a:r>
              <a:rPr lang="en-GB" dirty="0" smtClean="0"/>
              <a:t>ex. 	We </a:t>
            </a:r>
            <a:r>
              <a:rPr lang="en-GB" b="1" dirty="0" smtClean="0"/>
              <a:t>have seen </a:t>
            </a:r>
            <a:r>
              <a:rPr lang="en-GB" dirty="0" smtClean="0"/>
              <a:t>the Tower of London. </a:t>
            </a:r>
          </a:p>
          <a:p>
            <a:pPr marL="685800" lvl="2" indent="0">
              <a:buNone/>
            </a:pPr>
            <a:r>
              <a:rPr lang="en-GB" dirty="0" smtClean="0"/>
              <a:t>		They‘</a:t>
            </a:r>
            <a:r>
              <a:rPr lang="en-GB" b="1" dirty="0" smtClean="0"/>
              <a:t>ve won </a:t>
            </a:r>
            <a:r>
              <a:rPr lang="en-GB" dirty="0" smtClean="0"/>
              <a:t>many races.</a:t>
            </a:r>
          </a:p>
          <a:p>
            <a:pPr marL="685800" lvl="2" indent="0">
              <a:buNone/>
            </a:pPr>
            <a:r>
              <a:rPr lang="en-GB" dirty="0" smtClean="0"/>
              <a:t>		She </a:t>
            </a:r>
            <a:r>
              <a:rPr lang="en-GB" b="1" dirty="0" smtClean="0"/>
              <a:t>has seen </a:t>
            </a:r>
            <a:r>
              <a:rPr lang="en-GB" dirty="0" smtClean="0"/>
              <a:t>all Star Wars movies.</a:t>
            </a:r>
          </a:p>
          <a:p>
            <a:pPr marL="685800" lvl="2" indent="0">
              <a:buNone/>
            </a:pPr>
            <a:r>
              <a:rPr lang="en-GB" dirty="0" smtClean="0"/>
              <a:t>		He</a:t>
            </a:r>
            <a:r>
              <a:rPr lang="en-GB" b="1" dirty="0" smtClean="0"/>
              <a:t>‘s eaten </a:t>
            </a:r>
            <a:r>
              <a:rPr lang="en-GB" dirty="0" smtClean="0"/>
              <a:t>a spider.</a:t>
            </a:r>
          </a:p>
        </p:txBody>
      </p:sp>
    </p:spTree>
    <p:extLst>
      <p:ext uri="{BB962C8B-B14F-4D97-AF65-F5344CB8AC3E}">
        <p14:creationId xmlns:p14="http://schemas.microsoft.com/office/powerpoint/2010/main" val="960715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/>
          <a:lstStyle/>
          <a:p>
            <a:r>
              <a:rPr lang="cs-CZ" dirty="0" smtClean="0"/>
              <a:t>Předpřítomný čas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640960" cy="5069160"/>
          </a:xfrm>
        </p:spPr>
        <p:txBody>
          <a:bodyPr>
            <a:normAutofit/>
          </a:bodyPr>
          <a:lstStyle/>
          <a:p>
            <a:pPr lvl="0">
              <a:buClr>
                <a:srgbClr val="F0AD00">
                  <a:lumMod val="60000"/>
                  <a:lumOff val="40000"/>
                </a:srgbClr>
              </a:buClr>
            </a:pPr>
            <a:r>
              <a:rPr lang="cs-CZ" u="sng" dirty="0">
                <a:solidFill>
                  <a:srgbClr val="D4D4D6"/>
                </a:solidFill>
              </a:rPr>
              <a:t>tvoření</a:t>
            </a:r>
            <a:r>
              <a:rPr lang="en-GB" u="sng" dirty="0">
                <a:solidFill>
                  <a:srgbClr val="D4D4D6"/>
                </a:solidFill>
              </a:rPr>
              <a:t>:</a:t>
            </a:r>
          </a:p>
          <a:p>
            <a:pPr marL="0" lvl="0" indent="0">
              <a:buClr>
                <a:srgbClr val="F0AD00">
                  <a:lumMod val="60000"/>
                  <a:lumOff val="40000"/>
                </a:srgbClr>
              </a:buClr>
              <a:buNone/>
            </a:pPr>
            <a:r>
              <a:rPr lang="en-GB" dirty="0">
                <a:solidFill>
                  <a:srgbClr val="D4D4D6"/>
                </a:solidFill>
              </a:rPr>
              <a:t>	</a:t>
            </a:r>
            <a:r>
              <a:rPr lang="en-GB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HAVE</a:t>
            </a:r>
            <a:r>
              <a:rPr lang="cs-CZ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(N‘T)</a:t>
            </a:r>
            <a:r>
              <a:rPr lang="en-GB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/ HAS</a:t>
            </a:r>
            <a:r>
              <a:rPr lang="cs-CZ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(N‘T)</a:t>
            </a:r>
            <a:r>
              <a:rPr lang="en-GB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+ past participle </a:t>
            </a:r>
          </a:p>
          <a:p>
            <a:pPr marL="0" lvl="0" indent="0">
              <a:buClr>
                <a:srgbClr val="F0AD00">
                  <a:lumMod val="60000"/>
                  <a:lumOff val="40000"/>
                </a:srgbClr>
              </a:buClr>
              <a:buNone/>
            </a:pPr>
            <a:r>
              <a:rPr lang="en-GB" dirty="0">
                <a:solidFill>
                  <a:srgbClr val="D4D4D6"/>
                </a:solidFill>
              </a:rPr>
              <a:t>				</a:t>
            </a:r>
            <a:r>
              <a:rPr lang="cs-CZ" dirty="0">
                <a:solidFill>
                  <a:srgbClr val="D4D4D6"/>
                </a:solidFill>
              </a:rPr>
              <a:t>	</a:t>
            </a:r>
            <a:r>
              <a:rPr lang="en-GB" sz="2000" dirty="0">
                <a:solidFill>
                  <a:srgbClr val="D4D4D6"/>
                </a:solidFill>
              </a:rPr>
              <a:t>a) -</a:t>
            </a:r>
            <a:r>
              <a:rPr lang="en-GB" sz="2000" dirty="0" err="1">
                <a:solidFill>
                  <a:srgbClr val="D4D4D6"/>
                </a:solidFill>
              </a:rPr>
              <a:t>ed</a:t>
            </a:r>
            <a:r>
              <a:rPr lang="en-GB" sz="2000" dirty="0">
                <a:solidFill>
                  <a:srgbClr val="D4D4D6"/>
                </a:solidFill>
              </a:rPr>
              <a:t> (played, climbed)</a:t>
            </a:r>
          </a:p>
          <a:p>
            <a:pPr marL="0" lvl="0" indent="0">
              <a:buClr>
                <a:srgbClr val="F0AD00">
                  <a:lumMod val="60000"/>
                  <a:lumOff val="40000"/>
                </a:srgbClr>
              </a:buClr>
              <a:buNone/>
            </a:pPr>
            <a:r>
              <a:rPr lang="en-GB" sz="2000" dirty="0">
                <a:solidFill>
                  <a:srgbClr val="D4D4D6"/>
                </a:solidFill>
              </a:rPr>
              <a:t>				</a:t>
            </a:r>
            <a:r>
              <a:rPr lang="cs-CZ" sz="2000" dirty="0">
                <a:solidFill>
                  <a:srgbClr val="D4D4D6"/>
                </a:solidFill>
              </a:rPr>
              <a:t>	</a:t>
            </a:r>
            <a:r>
              <a:rPr lang="en-GB" sz="2000" dirty="0">
                <a:solidFill>
                  <a:srgbClr val="D4D4D6"/>
                </a:solidFill>
              </a:rPr>
              <a:t>b) </a:t>
            </a:r>
            <a:r>
              <a:rPr lang="cs-CZ" sz="2000" dirty="0">
                <a:solidFill>
                  <a:srgbClr val="D4D4D6"/>
                </a:solidFill>
              </a:rPr>
              <a:t>3. sloupec </a:t>
            </a:r>
            <a:r>
              <a:rPr lang="en-GB" sz="2000" dirty="0">
                <a:solidFill>
                  <a:srgbClr val="D4D4D6"/>
                </a:solidFill>
              </a:rPr>
              <a:t>(done, seen, made</a:t>
            </a:r>
            <a:r>
              <a:rPr lang="cs-CZ" sz="2000" dirty="0">
                <a:solidFill>
                  <a:srgbClr val="D4D4D6"/>
                </a:solidFill>
              </a:rPr>
              <a:t>)</a:t>
            </a:r>
            <a:endParaRPr lang="en-GB" dirty="0">
              <a:solidFill>
                <a:srgbClr val="D4D4D6"/>
              </a:solidFill>
            </a:endParaRPr>
          </a:p>
          <a:p>
            <a:r>
              <a:rPr lang="cs-CZ" u="sng" dirty="0" smtClean="0"/>
              <a:t>používáme</a:t>
            </a:r>
            <a:r>
              <a:rPr lang="en-GB" u="sng" dirty="0" smtClean="0"/>
              <a:t>:</a:t>
            </a:r>
          </a:p>
          <a:p>
            <a:pPr lvl="1"/>
            <a:r>
              <a:rPr lang="cs-CZ" dirty="0" smtClean="0"/>
              <a:t>1) mluvíme-li </a:t>
            </a:r>
            <a:r>
              <a:rPr lang="cs-CZ" dirty="0" smtClean="0"/>
              <a:t>o </a:t>
            </a:r>
            <a:r>
              <a:rPr lang="cs-CZ" b="1" u="sng" dirty="0" smtClean="0"/>
              <a:t>zážitcích a zkušenostech</a:t>
            </a:r>
            <a:r>
              <a:rPr lang="cs-CZ" dirty="0"/>
              <a:t> </a:t>
            </a:r>
            <a:r>
              <a:rPr lang="cs-CZ" dirty="0" smtClean="0"/>
              <a:t>v životě, ale neuvádíme, kdy se staly </a:t>
            </a:r>
            <a:endParaRPr lang="en-GB" dirty="0" smtClean="0"/>
          </a:p>
          <a:p>
            <a:pPr lvl="2"/>
            <a:r>
              <a:rPr lang="en-GB" dirty="0" smtClean="0"/>
              <a:t>ex. 	We </a:t>
            </a:r>
            <a:r>
              <a:rPr lang="en-GB" b="1" dirty="0" smtClean="0"/>
              <a:t>have seen </a:t>
            </a:r>
            <a:r>
              <a:rPr lang="en-GB" dirty="0" smtClean="0"/>
              <a:t>the Tower of London. </a:t>
            </a:r>
          </a:p>
          <a:p>
            <a:pPr marL="685800" lvl="2" indent="0">
              <a:buNone/>
            </a:pPr>
            <a:r>
              <a:rPr lang="en-GB" dirty="0" smtClean="0"/>
              <a:t>		They‘</a:t>
            </a:r>
            <a:r>
              <a:rPr lang="en-GB" b="1" dirty="0" smtClean="0"/>
              <a:t>ve won </a:t>
            </a:r>
            <a:r>
              <a:rPr lang="en-GB" dirty="0" smtClean="0"/>
              <a:t>many races.</a:t>
            </a:r>
          </a:p>
          <a:p>
            <a:pPr marL="685800" lvl="2" indent="0">
              <a:buNone/>
            </a:pPr>
            <a:r>
              <a:rPr lang="en-GB" dirty="0" smtClean="0"/>
              <a:t>		She </a:t>
            </a:r>
            <a:r>
              <a:rPr lang="en-GB" b="1" dirty="0" smtClean="0"/>
              <a:t>has seen </a:t>
            </a:r>
            <a:r>
              <a:rPr lang="en-GB" dirty="0" smtClean="0"/>
              <a:t>all Star Wars movies.</a:t>
            </a:r>
          </a:p>
          <a:p>
            <a:pPr marL="685800" lvl="2" indent="0">
              <a:buNone/>
            </a:pPr>
            <a:r>
              <a:rPr lang="en-GB" dirty="0" smtClean="0"/>
              <a:t>		He</a:t>
            </a:r>
            <a:r>
              <a:rPr lang="en-GB" b="1" dirty="0" smtClean="0"/>
              <a:t>‘s eaten </a:t>
            </a:r>
            <a:r>
              <a:rPr lang="en-GB" dirty="0" smtClean="0"/>
              <a:t>a spider.</a:t>
            </a:r>
          </a:p>
        </p:txBody>
      </p:sp>
    </p:spTree>
    <p:extLst>
      <p:ext uri="{BB962C8B-B14F-4D97-AF65-F5344CB8AC3E}">
        <p14:creationId xmlns:p14="http://schemas.microsoft.com/office/powerpoint/2010/main" val="902079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5971588"/>
              </p:ext>
            </p:extLst>
          </p:nvPr>
        </p:nvGraphicFramePr>
        <p:xfrm>
          <a:off x="755576" y="836712"/>
          <a:ext cx="7920880" cy="53285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0220"/>
                <a:gridCol w="1980220"/>
                <a:gridCol w="1980220"/>
                <a:gridCol w="1980220"/>
              </a:tblGrid>
              <a:tr h="1200739">
                <a:tc>
                  <a:txBody>
                    <a:bodyPr/>
                    <a:lstStyle/>
                    <a:p>
                      <a:pPr algn="ctr"/>
                      <a:endParaRPr lang="en-GB" noProof="0" dirty="0">
                        <a:latin typeface="Bahnschrift Light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noProof="0" dirty="0" smtClean="0">
                          <a:latin typeface="Bahnschrift Light" panose="020B0502040204020203" pitchFamily="34" charset="0"/>
                        </a:rPr>
                        <a:t>have</a:t>
                      </a:r>
                      <a:r>
                        <a:rPr lang="en-GB" sz="2000" baseline="0" noProof="0" dirty="0" smtClean="0">
                          <a:latin typeface="Bahnschrift Light" panose="020B0502040204020203" pitchFamily="34" charset="0"/>
                        </a:rPr>
                        <a:t> / has</a:t>
                      </a:r>
                    </a:p>
                    <a:p>
                      <a:pPr algn="ctr"/>
                      <a:r>
                        <a:rPr lang="en-GB" sz="2000" baseline="0" noProof="0" dirty="0" smtClean="0">
                          <a:latin typeface="Bahnschrift Light" panose="020B0502040204020203" pitchFamily="34" charset="0"/>
                        </a:rPr>
                        <a:t>haven't /hasn‘t</a:t>
                      </a:r>
                      <a:endParaRPr lang="en-GB" sz="2000" noProof="0" dirty="0">
                        <a:latin typeface="Bahnschrift Light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noProof="0" dirty="0" smtClean="0">
                          <a:latin typeface="Bahnschrift Light" panose="020B0502040204020203" pitchFamily="34" charset="0"/>
                        </a:rPr>
                        <a:t>past participle</a:t>
                      </a:r>
                      <a:endParaRPr lang="cs-CZ" sz="2000" noProof="0" dirty="0" smtClean="0">
                        <a:latin typeface="Bahnschrift Light" panose="020B0502040204020203" pitchFamily="34" charset="0"/>
                      </a:endParaRPr>
                    </a:p>
                    <a:p>
                      <a:pPr algn="ctr"/>
                      <a:r>
                        <a:rPr lang="cs-CZ" sz="2000" noProof="0" dirty="0" smtClean="0">
                          <a:latin typeface="Bahnschrift Light" panose="020B0502040204020203" pitchFamily="34" charset="0"/>
                        </a:rPr>
                        <a:t>(-</a:t>
                      </a:r>
                      <a:r>
                        <a:rPr lang="cs-CZ" sz="2000" noProof="0" dirty="0" err="1" smtClean="0">
                          <a:latin typeface="Bahnschrift Light" panose="020B0502040204020203" pitchFamily="34" charset="0"/>
                        </a:rPr>
                        <a:t>ed</a:t>
                      </a:r>
                      <a:r>
                        <a:rPr lang="cs-CZ" sz="2000" noProof="0" dirty="0" smtClean="0">
                          <a:latin typeface="Bahnschrift Light" panose="020B0502040204020203" pitchFamily="34" charset="0"/>
                        </a:rPr>
                        <a:t> / 3rd </a:t>
                      </a:r>
                      <a:r>
                        <a:rPr lang="cs-CZ" sz="2000" noProof="0" dirty="0" err="1" smtClean="0">
                          <a:latin typeface="Bahnschrift Light" panose="020B0502040204020203" pitchFamily="34" charset="0"/>
                        </a:rPr>
                        <a:t>form</a:t>
                      </a:r>
                      <a:r>
                        <a:rPr lang="cs-CZ" sz="2000" noProof="0" dirty="0" smtClean="0">
                          <a:latin typeface="Bahnschrift Light" panose="020B0502040204020203" pitchFamily="34" charset="0"/>
                        </a:rPr>
                        <a:t>)</a:t>
                      </a:r>
                      <a:endParaRPr lang="en-GB" sz="2000" noProof="0" dirty="0">
                        <a:latin typeface="Bahnschrift Light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noProof="0" dirty="0">
                        <a:latin typeface="Bahnschrift Light" panose="020B0502040204020203" pitchFamily="34" charset="0"/>
                      </a:endParaRPr>
                    </a:p>
                  </a:txBody>
                  <a:tcPr/>
                </a:tc>
              </a:tr>
              <a:tr h="719088">
                <a:tc>
                  <a:txBody>
                    <a:bodyPr/>
                    <a:lstStyle/>
                    <a:p>
                      <a:pPr algn="ctr"/>
                      <a:r>
                        <a:rPr lang="en-GB" sz="2000" noProof="0" dirty="0" smtClean="0">
                          <a:latin typeface="Bahnschrift Light" panose="020B0502040204020203" pitchFamily="34" charset="0"/>
                        </a:rPr>
                        <a:t>I</a:t>
                      </a:r>
                      <a:endParaRPr lang="en-GB" sz="2000" noProof="0" dirty="0">
                        <a:latin typeface="Bahnschrift Light" panose="020B0502040204020203" pitchFamily="34" charset="0"/>
                      </a:endParaRP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/>
                      <a:endParaRPr lang="en-GB" sz="2000" noProof="0" dirty="0" smtClean="0">
                        <a:latin typeface="Bahnschrift Light" panose="020B0502040204020203" pitchFamily="34" charset="0"/>
                      </a:endParaRPr>
                    </a:p>
                    <a:p>
                      <a:pPr algn="ctr"/>
                      <a:endParaRPr lang="en-GB" sz="2000" noProof="0" dirty="0" smtClean="0">
                        <a:latin typeface="Bahnschrift Light" panose="020B0502040204020203" pitchFamily="34" charset="0"/>
                      </a:endParaRPr>
                    </a:p>
                    <a:p>
                      <a:pPr algn="ctr"/>
                      <a:r>
                        <a:rPr lang="en-GB" sz="3200" b="1" noProof="0" dirty="0" smtClean="0">
                          <a:latin typeface="Bahnschrift Light" panose="020B0502040204020203" pitchFamily="34" charset="0"/>
                        </a:rPr>
                        <a:t>HAVE</a:t>
                      </a:r>
                    </a:p>
                    <a:p>
                      <a:pPr algn="ctr"/>
                      <a:r>
                        <a:rPr lang="en-GB" sz="3200" b="1" noProof="0" dirty="0" smtClean="0">
                          <a:latin typeface="Bahnschrift Light" panose="020B0502040204020203" pitchFamily="34" charset="0"/>
                        </a:rPr>
                        <a:t>HAVEN‘T</a:t>
                      </a:r>
                      <a:endParaRPr lang="en-GB" sz="3200" b="1" noProof="0" dirty="0">
                        <a:latin typeface="Bahnschrift Light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noProof="0" dirty="0" smtClean="0">
                          <a:latin typeface="Bahnschrift Light" panose="020B0502040204020203" pitchFamily="34" charset="0"/>
                        </a:rPr>
                        <a:t>climbed</a:t>
                      </a:r>
                      <a:endParaRPr lang="en-GB" sz="2400" b="1" noProof="0" dirty="0">
                        <a:latin typeface="Bahnschrift Light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noProof="0" dirty="0" smtClean="0">
                          <a:latin typeface="Bahnschrift Light" panose="020B0502040204020203" pitchFamily="34" charset="0"/>
                        </a:rPr>
                        <a:t>a</a:t>
                      </a:r>
                      <a:r>
                        <a:rPr lang="en-GB" sz="2000" baseline="0" noProof="0" dirty="0" smtClean="0">
                          <a:latin typeface="Bahnschrift Light" panose="020B0502040204020203" pitchFamily="34" charset="0"/>
                        </a:rPr>
                        <a:t> mountain.</a:t>
                      </a:r>
                      <a:endParaRPr lang="en-GB" sz="2000" noProof="0" dirty="0">
                        <a:latin typeface="Bahnschrift Light" panose="020B0502040204020203" pitchFamily="34" charset="0"/>
                      </a:endParaRPr>
                    </a:p>
                  </a:txBody>
                  <a:tcPr/>
                </a:tc>
              </a:tr>
              <a:tr h="486966">
                <a:tc>
                  <a:txBody>
                    <a:bodyPr/>
                    <a:lstStyle/>
                    <a:p>
                      <a:pPr algn="ctr"/>
                      <a:r>
                        <a:rPr lang="en-GB" sz="2000" noProof="0" dirty="0" smtClean="0">
                          <a:latin typeface="Bahnschrift Light" panose="020B0502040204020203" pitchFamily="34" charset="0"/>
                        </a:rPr>
                        <a:t>You </a:t>
                      </a:r>
                      <a:endParaRPr lang="en-GB" sz="2000" noProof="0" dirty="0">
                        <a:latin typeface="Bahnschrift Light" panose="020B0502040204020203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noProof="0" smtClean="0">
                          <a:latin typeface="Bahnschrift Light" panose="020B0502040204020203" pitchFamily="34" charset="0"/>
                        </a:rPr>
                        <a:t>played</a:t>
                      </a:r>
                      <a:endParaRPr lang="en-GB" sz="2400" b="1" noProof="0" dirty="0">
                        <a:latin typeface="Bahnschrift Light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noProof="0" dirty="0" smtClean="0">
                          <a:latin typeface="Bahnschrift Light" panose="020B0502040204020203" pitchFamily="34" charset="0"/>
                        </a:rPr>
                        <a:t>baseball</a:t>
                      </a:r>
                      <a:r>
                        <a:rPr lang="cs-CZ" sz="2000" baseline="0" noProof="0" dirty="0" smtClean="0">
                          <a:latin typeface="Bahnschrift Light" panose="020B0502040204020203" pitchFamily="34" charset="0"/>
                        </a:rPr>
                        <a:t>.</a:t>
                      </a:r>
                      <a:endParaRPr lang="en-GB" sz="2000" noProof="0" dirty="0">
                        <a:latin typeface="Bahnschrift Light" panose="020B0502040204020203" pitchFamily="34" charset="0"/>
                      </a:endParaRPr>
                    </a:p>
                  </a:txBody>
                  <a:tcPr/>
                </a:tc>
              </a:tr>
              <a:tr h="486966">
                <a:tc>
                  <a:txBody>
                    <a:bodyPr/>
                    <a:lstStyle/>
                    <a:p>
                      <a:pPr algn="ctr"/>
                      <a:r>
                        <a:rPr lang="en-GB" sz="2000" noProof="0" dirty="0" smtClean="0">
                          <a:latin typeface="Bahnschrift Light" panose="020B0502040204020203" pitchFamily="34" charset="0"/>
                        </a:rPr>
                        <a:t>We</a:t>
                      </a:r>
                      <a:endParaRPr lang="en-GB" sz="2000" noProof="0" dirty="0">
                        <a:latin typeface="Bahnschrift Light" panose="020B0502040204020203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noProof="0" smtClean="0">
                          <a:latin typeface="Bahnschrift Light" panose="020B0502040204020203" pitchFamily="34" charset="0"/>
                        </a:rPr>
                        <a:t>been</a:t>
                      </a:r>
                      <a:endParaRPr lang="en-GB" sz="2400" b="1" noProof="0" dirty="0">
                        <a:latin typeface="Bahnschrift Light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noProof="0" dirty="0" smtClean="0">
                          <a:latin typeface="Bahnschrift Light" panose="020B0502040204020203" pitchFamily="34" charset="0"/>
                        </a:rPr>
                        <a:t>in </a:t>
                      </a:r>
                      <a:r>
                        <a:rPr lang="cs-CZ" sz="2000" noProof="0" dirty="0" err="1" smtClean="0">
                          <a:latin typeface="Bahnschrift Light" panose="020B0502040204020203" pitchFamily="34" charset="0"/>
                        </a:rPr>
                        <a:t>the</a:t>
                      </a:r>
                      <a:r>
                        <a:rPr lang="cs-CZ" sz="2000" baseline="0" noProof="0" dirty="0" smtClean="0">
                          <a:latin typeface="Bahnschrift Light" panose="020B0502040204020203" pitchFamily="34" charset="0"/>
                        </a:rPr>
                        <a:t> USA.</a:t>
                      </a:r>
                      <a:endParaRPr lang="en-GB" sz="2000" noProof="0" dirty="0">
                        <a:latin typeface="Bahnschrift Light" panose="020B0502040204020203" pitchFamily="34" charset="0"/>
                      </a:endParaRPr>
                    </a:p>
                  </a:txBody>
                  <a:tcPr/>
                </a:tc>
              </a:tr>
              <a:tr h="486966">
                <a:tc>
                  <a:txBody>
                    <a:bodyPr/>
                    <a:lstStyle/>
                    <a:p>
                      <a:pPr algn="ctr"/>
                      <a:r>
                        <a:rPr lang="en-GB" sz="2000" noProof="0" dirty="0" smtClean="0">
                          <a:latin typeface="Bahnschrift Light" panose="020B0502040204020203" pitchFamily="34" charset="0"/>
                        </a:rPr>
                        <a:t>They</a:t>
                      </a:r>
                      <a:endParaRPr lang="en-GB" sz="2000" noProof="0" dirty="0">
                        <a:latin typeface="Bahnschrift Light" panose="020B0502040204020203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noProof="0" smtClean="0">
                          <a:latin typeface="Bahnschrift Light" panose="020B0502040204020203" pitchFamily="34" charset="0"/>
                        </a:rPr>
                        <a:t>read</a:t>
                      </a:r>
                      <a:endParaRPr lang="en-GB" sz="2400" b="1" noProof="0" dirty="0">
                        <a:latin typeface="Bahnschrift Light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noProof="0" dirty="0" err="1" smtClean="0">
                          <a:latin typeface="Bahnschrift Light" panose="020B0502040204020203" pitchFamily="34" charset="0"/>
                        </a:rPr>
                        <a:t>that</a:t>
                      </a:r>
                      <a:r>
                        <a:rPr lang="cs-CZ" sz="2000" noProof="0" dirty="0" smtClean="0">
                          <a:latin typeface="Bahnschrift Light" panose="020B0502040204020203" pitchFamily="34" charset="0"/>
                        </a:rPr>
                        <a:t> </a:t>
                      </a:r>
                      <a:r>
                        <a:rPr lang="cs-CZ" sz="2000" noProof="0" dirty="0" err="1" smtClean="0">
                          <a:latin typeface="Bahnschrift Light" panose="020B0502040204020203" pitchFamily="34" charset="0"/>
                        </a:rPr>
                        <a:t>book</a:t>
                      </a:r>
                      <a:endParaRPr lang="en-GB" sz="2000" noProof="0" dirty="0">
                        <a:latin typeface="Bahnschrift Light" panose="020B0502040204020203" pitchFamily="34" charset="0"/>
                      </a:endParaRPr>
                    </a:p>
                  </a:txBody>
                  <a:tcPr/>
                </a:tc>
              </a:tr>
              <a:tr h="486966">
                <a:tc>
                  <a:txBody>
                    <a:bodyPr/>
                    <a:lstStyle/>
                    <a:p>
                      <a:pPr algn="ctr"/>
                      <a:endParaRPr lang="en-GB" sz="2000" noProof="0" dirty="0">
                        <a:latin typeface="Bahnschrift Light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noProof="0" dirty="0">
                        <a:latin typeface="Bahnschrift Light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noProof="0" dirty="0">
                        <a:latin typeface="Bahnschrift Light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noProof="0" dirty="0">
                        <a:latin typeface="Bahnschrift Light" panose="020B0502040204020203" pitchFamily="34" charset="0"/>
                      </a:endParaRPr>
                    </a:p>
                  </a:txBody>
                  <a:tcPr/>
                </a:tc>
              </a:tr>
              <a:tr h="486966">
                <a:tc>
                  <a:txBody>
                    <a:bodyPr/>
                    <a:lstStyle/>
                    <a:p>
                      <a:pPr algn="ctr"/>
                      <a:r>
                        <a:rPr lang="en-GB" sz="2000" noProof="0" dirty="0" smtClean="0">
                          <a:latin typeface="Bahnschrift Light" panose="020B0502040204020203" pitchFamily="34" charset="0"/>
                        </a:rPr>
                        <a:t>He</a:t>
                      </a:r>
                      <a:endParaRPr lang="en-GB" sz="2000" noProof="0" dirty="0">
                        <a:latin typeface="Bahnschrift Light" panose="020B0502040204020203" pitchFamily="34" charset="0"/>
                      </a:endParaRP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endParaRPr lang="en-GB" sz="2000" noProof="0" dirty="0" smtClean="0">
                        <a:latin typeface="Bahnschrift Light" panose="020B0502040204020203" pitchFamily="34" charset="0"/>
                      </a:endParaRPr>
                    </a:p>
                    <a:p>
                      <a:pPr algn="ctr"/>
                      <a:r>
                        <a:rPr lang="en-GB" sz="3200" b="1" noProof="0" dirty="0" smtClean="0">
                          <a:latin typeface="Bahnschrift Light" panose="020B0502040204020203" pitchFamily="34" charset="0"/>
                        </a:rPr>
                        <a:t>HAS</a:t>
                      </a:r>
                    </a:p>
                    <a:p>
                      <a:pPr algn="ctr"/>
                      <a:r>
                        <a:rPr lang="en-GB" sz="3200" b="1" noProof="0" dirty="0" smtClean="0">
                          <a:latin typeface="Bahnschrift Light" panose="020B0502040204020203" pitchFamily="34" charset="0"/>
                        </a:rPr>
                        <a:t>HASN‘T</a:t>
                      </a:r>
                      <a:endParaRPr lang="en-GB" sz="3200" b="1" noProof="0" dirty="0">
                        <a:latin typeface="Bahnschrift Light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noProof="0" smtClean="0">
                          <a:latin typeface="Bahnschrift Light" panose="020B0502040204020203" pitchFamily="34" charset="0"/>
                        </a:rPr>
                        <a:t>visited</a:t>
                      </a:r>
                      <a:endParaRPr lang="en-GB" sz="2400" b="1" noProof="0" dirty="0">
                        <a:latin typeface="Bahnschrift Light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noProof="0" dirty="0" smtClean="0">
                          <a:latin typeface="Bahnschrift Light" panose="020B0502040204020203" pitchFamily="34" charset="0"/>
                        </a:rPr>
                        <a:t>many </a:t>
                      </a:r>
                      <a:r>
                        <a:rPr lang="cs-CZ" sz="2000" noProof="0" dirty="0" err="1" smtClean="0">
                          <a:latin typeface="Bahnschrift Light" panose="020B0502040204020203" pitchFamily="34" charset="0"/>
                        </a:rPr>
                        <a:t>countries</a:t>
                      </a:r>
                      <a:endParaRPr lang="en-GB" sz="2000" noProof="0" dirty="0">
                        <a:latin typeface="Bahnschrift Light" panose="020B0502040204020203" pitchFamily="34" charset="0"/>
                      </a:endParaRPr>
                    </a:p>
                  </a:txBody>
                  <a:tcPr/>
                </a:tc>
              </a:tr>
              <a:tr h="486966">
                <a:tc>
                  <a:txBody>
                    <a:bodyPr/>
                    <a:lstStyle/>
                    <a:p>
                      <a:pPr algn="ctr"/>
                      <a:r>
                        <a:rPr lang="en-GB" sz="2000" noProof="0" dirty="0" smtClean="0">
                          <a:latin typeface="Bahnschrift Light" panose="020B0502040204020203" pitchFamily="34" charset="0"/>
                        </a:rPr>
                        <a:t>She</a:t>
                      </a:r>
                      <a:endParaRPr lang="en-GB" sz="2000" noProof="0" dirty="0">
                        <a:latin typeface="Bahnschrift Light" panose="020B0502040204020203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noProof="0" smtClean="0">
                          <a:latin typeface="Bahnschrift Light" panose="020B0502040204020203" pitchFamily="34" charset="0"/>
                        </a:rPr>
                        <a:t>seen</a:t>
                      </a:r>
                      <a:endParaRPr lang="en-GB" sz="2400" b="1" noProof="0" dirty="0">
                        <a:latin typeface="Bahnschrift Light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noProof="0" dirty="0" err="1" smtClean="0">
                          <a:latin typeface="Bahnschrift Light" panose="020B0502040204020203" pitchFamily="34" charset="0"/>
                        </a:rPr>
                        <a:t>the</a:t>
                      </a:r>
                      <a:r>
                        <a:rPr lang="cs-CZ" sz="2000" noProof="0" dirty="0" smtClean="0">
                          <a:latin typeface="Bahnschrift Light" panose="020B0502040204020203" pitchFamily="34" charset="0"/>
                        </a:rPr>
                        <a:t> </a:t>
                      </a:r>
                      <a:r>
                        <a:rPr lang="cs-CZ" sz="2000" noProof="0" dirty="0" err="1" smtClean="0">
                          <a:latin typeface="Bahnschrift Light" panose="020B0502040204020203" pitchFamily="34" charset="0"/>
                        </a:rPr>
                        <a:t>movie</a:t>
                      </a:r>
                      <a:r>
                        <a:rPr lang="cs-CZ" sz="2000" noProof="0" dirty="0" smtClean="0">
                          <a:latin typeface="Bahnschrift Light" panose="020B0502040204020203" pitchFamily="34" charset="0"/>
                        </a:rPr>
                        <a:t>.</a:t>
                      </a:r>
                      <a:endParaRPr lang="en-GB" sz="2000" noProof="0" dirty="0">
                        <a:latin typeface="Bahnschrift Light" panose="020B0502040204020203" pitchFamily="34" charset="0"/>
                      </a:endParaRPr>
                    </a:p>
                  </a:txBody>
                  <a:tcPr/>
                </a:tc>
              </a:tr>
              <a:tr h="486966">
                <a:tc>
                  <a:txBody>
                    <a:bodyPr/>
                    <a:lstStyle/>
                    <a:p>
                      <a:pPr algn="ctr"/>
                      <a:r>
                        <a:rPr lang="en-GB" sz="2000" noProof="0" dirty="0" smtClean="0">
                          <a:latin typeface="Bahnschrift Light" panose="020B0502040204020203" pitchFamily="34" charset="0"/>
                        </a:rPr>
                        <a:t>It</a:t>
                      </a:r>
                      <a:endParaRPr lang="en-GB" sz="2000" noProof="0" dirty="0">
                        <a:latin typeface="Bahnschrift Light" panose="020B0502040204020203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noProof="0" dirty="0" err="1" smtClean="0">
                          <a:latin typeface="Bahnschrift Light" panose="020B0502040204020203" pitchFamily="34" charset="0"/>
                        </a:rPr>
                        <a:t>eaten</a:t>
                      </a:r>
                      <a:r>
                        <a:rPr lang="cs-CZ" sz="2400" b="1" noProof="0" dirty="0" smtClean="0">
                          <a:latin typeface="Bahnschrift Light" panose="020B0502040204020203" pitchFamily="34" charset="0"/>
                        </a:rPr>
                        <a:t> </a:t>
                      </a:r>
                      <a:endParaRPr lang="en-GB" sz="2400" b="1" noProof="0" dirty="0">
                        <a:latin typeface="Bahnschrift Light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noProof="0" dirty="0" smtClean="0">
                          <a:latin typeface="Bahnschrift Light" panose="020B0502040204020203" pitchFamily="34" charset="0"/>
                        </a:rPr>
                        <a:t>a</a:t>
                      </a:r>
                      <a:r>
                        <a:rPr lang="cs-CZ" sz="2000" baseline="0" noProof="0" dirty="0" smtClean="0">
                          <a:latin typeface="Bahnschrift Light" panose="020B0502040204020203" pitchFamily="34" charset="0"/>
                        </a:rPr>
                        <a:t> </a:t>
                      </a:r>
                      <a:r>
                        <a:rPr lang="cs-CZ" sz="2000" baseline="0" noProof="0" dirty="0" err="1" smtClean="0">
                          <a:latin typeface="Bahnschrift Light" panose="020B0502040204020203" pitchFamily="34" charset="0"/>
                        </a:rPr>
                        <a:t>snake</a:t>
                      </a:r>
                      <a:r>
                        <a:rPr lang="cs-CZ" sz="2000" baseline="0" noProof="0" dirty="0" smtClean="0">
                          <a:latin typeface="Bahnschrift Light" panose="020B0502040204020203" pitchFamily="34" charset="0"/>
                        </a:rPr>
                        <a:t>.</a:t>
                      </a:r>
                      <a:endParaRPr lang="en-GB" sz="2000" noProof="0" dirty="0">
                        <a:latin typeface="Bahnschrift Light" panose="020B0502040204020203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87014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past </a:t>
            </a:r>
            <a:r>
              <a:rPr lang="cs-CZ" sz="2800" dirty="0" err="1" smtClean="0"/>
              <a:t>participle</a:t>
            </a:r>
            <a:r>
              <a:rPr lang="cs-CZ" sz="2800" dirty="0" smtClean="0"/>
              <a:t> </a:t>
            </a:r>
            <a:br>
              <a:rPr lang="cs-CZ" sz="2800" dirty="0" smtClean="0"/>
            </a:br>
            <a:r>
              <a:rPr lang="cs-CZ" sz="2800" dirty="0" smtClean="0"/>
              <a:t>= 3. sloupec nepravidelných sloves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152" y="1600200"/>
            <a:ext cx="2746648" cy="4525963"/>
          </a:xfrm>
        </p:spPr>
        <p:txBody>
          <a:bodyPr/>
          <a:lstStyle/>
          <a:p>
            <a:r>
              <a:rPr lang="cs-CZ" dirty="0" smtClean="0"/>
              <a:t>pracovní sešit str. 79 </a:t>
            </a:r>
            <a:endParaRPr lang="cs-CZ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78879"/>
            <a:ext cx="4608512" cy="5212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1907704" y="1490498"/>
            <a:ext cx="792088" cy="5106854"/>
          </a:xfrm>
          <a:prstGeom prst="roundRect">
            <a:avLst/>
          </a:prstGeom>
          <a:solidFill>
            <a:srgbClr val="F0AD00">
              <a:alpha val="23922"/>
            </a:srgb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4204023" y="1490498"/>
            <a:ext cx="792088" cy="5106854"/>
          </a:xfrm>
          <a:prstGeom prst="roundRect">
            <a:avLst/>
          </a:prstGeom>
          <a:solidFill>
            <a:srgbClr val="F0AD00">
              <a:alpha val="23922"/>
            </a:srgb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7064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Which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these </a:t>
            </a:r>
            <a:r>
              <a:rPr lang="cs-CZ" dirty="0" err="1" smtClean="0"/>
              <a:t>sentences</a:t>
            </a:r>
            <a:r>
              <a:rPr lang="cs-CZ" dirty="0" smtClean="0"/>
              <a:t> are in </a:t>
            </a:r>
            <a:r>
              <a:rPr lang="cs-CZ" dirty="0" err="1" smtClean="0"/>
              <a:t>Present</a:t>
            </a:r>
            <a:r>
              <a:rPr lang="cs-CZ" dirty="0" smtClean="0"/>
              <a:t> </a:t>
            </a:r>
            <a:r>
              <a:rPr lang="cs-CZ" dirty="0" err="1" smtClean="0"/>
              <a:t>Perfect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49471" y="1733451"/>
            <a:ext cx="7704856" cy="510778"/>
          </a:xfrm>
          <a:prstGeom prst="roundRect">
            <a:avLst/>
          </a:prstGeom>
          <a:noFill/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Sally</a:t>
            </a:r>
            <a:r>
              <a:rPr lang="cs-CZ" sz="2400" dirty="0" smtClean="0"/>
              <a:t> has </a:t>
            </a:r>
            <a:r>
              <a:rPr lang="cs-CZ" sz="2400" dirty="0" err="1" smtClean="0"/>
              <a:t>given</a:t>
            </a:r>
            <a:r>
              <a:rPr lang="cs-CZ" sz="2400" dirty="0" smtClean="0"/>
              <a:t> a lot </a:t>
            </a:r>
            <a:r>
              <a:rPr lang="cs-CZ" sz="2400" dirty="0" err="1" smtClean="0"/>
              <a:t>of</a:t>
            </a:r>
            <a:r>
              <a:rPr lang="cs-CZ" sz="2400" dirty="0" smtClean="0"/>
              <a:t> </a:t>
            </a:r>
            <a:r>
              <a:rPr lang="cs-CZ" sz="2400" dirty="0" err="1" smtClean="0"/>
              <a:t>money</a:t>
            </a:r>
            <a:r>
              <a:rPr lang="cs-CZ" sz="2400" dirty="0" smtClean="0"/>
              <a:t> to charity.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2636912"/>
            <a:ext cx="7704856" cy="510778"/>
          </a:xfrm>
          <a:prstGeom prst="roundRect">
            <a:avLst/>
          </a:prstGeom>
          <a:noFill/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I </a:t>
            </a:r>
            <a:r>
              <a:rPr lang="cs-CZ" sz="2400" dirty="0" err="1" smtClean="0"/>
              <a:t>gave</a:t>
            </a:r>
            <a:r>
              <a:rPr lang="cs-CZ" sz="2400" dirty="0" smtClean="0"/>
              <a:t> </a:t>
            </a:r>
            <a:r>
              <a:rPr lang="cs-CZ" sz="2400" dirty="0" err="1" smtClean="0"/>
              <a:t>some</a:t>
            </a:r>
            <a:r>
              <a:rPr lang="cs-CZ" sz="2400" dirty="0" smtClean="0"/>
              <a:t> </a:t>
            </a:r>
            <a:r>
              <a:rPr lang="cs-CZ" sz="2400" dirty="0" err="1" smtClean="0"/>
              <a:t>money</a:t>
            </a:r>
            <a:r>
              <a:rPr lang="cs-CZ" sz="2400" dirty="0" smtClean="0"/>
              <a:t> to a </a:t>
            </a:r>
            <a:r>
              <a:rPr lang="cs-CZ" sz="2400" dirty="0" err="1" smtClean="0"/>
              <a:t>homeless</a:t>
            </a:r>
            <a:r>
              <a:rPr lang="cs-CZ" sz="2400" dirty="0" smtClean="0"/>
              <a:t> man </a:t>
            </a:r>
            <a:r>
              <a:rPr lang="cs-CZ" sz="2400" dirty="0" err="1" smtClean="0"/>
              <a:t>yesterday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46359" y="4070350"/>
            <a:ext cx="7704856" cy="510778"/>
          </a:xfrm>
          <a:prstGeom prst="roundRect">
            <a:avLst/>
          </a:prstGeom>
          <a:noFill/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I </a:t>
            </a:r>
            <a:r>
              <a:rPr lang="cs-CZ" sz="2400" dirty="0" err="1" smtClean="0"/>
              <a:t>visited</a:t>
            </a:r>
            <a:r>
              <a:rPr lang="cs-CZ" sz="2400" dirty="0" smtClean="0"/>
              <a:t> </a:t>
            </a:r>
            <a:r>
              <a:rPr lang="cs-CZ" sz="2400" dirty="0" err="1" smtClean="0"/>
              <a:t>Europe</a:t>
            </a:r>
            <a:r>
              <a:rPr lang="cs-CZ" sz="2400" dirty="0" smtClean="0"/>
              <a:t> last </a:t>
            </a:r>
            <a:r>
              <a:rPr lang="cs-CZ" sz="2400" dirty="0" err="1" smtClean="0"/>
              <a:t>year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62194" y="3356992"/>
            <a:ext cx="7704856" cy="510778"/>
          </a:xfrm>
          <a:prstGeom prst="roundRect">
            <a:avLst/>
          </a:prstGeom>
          <a:noFill/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I </a:t>
            </a:r>
            <a:r>
              <a:rPr lang="cs-CZ" sz="2400" dirty="0" err="1" smtClean="0"/>
              <a:t>have</a:t>
            </a:r>
            <a:r>
              <a:rPr lang="cs-CZ" sz="2400" dirty="0" smtClean="0"/>
              <a:t> </a:t>
            </a:r>
            <a:r>
              <a:rPr lang="cs-CZ" sz="2400" dirty="0" err="1" smtClean="0"/>
              <a:t>visited</a:t>
            </a:r>
            <a:r>
              <a:rPr lang="cs-CZ" sz="2400" dirty="0" smtClean="0"/>
              <a:t> many </a:t>
            </a:r>
            <a:r>
              <a:rPr lang="cs-CZ" sz="2400" dirty="0" err="1" smtClean="0"/>
              <a:t>countries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39552" y="4833202"/>
            <a:ext cx="7704856" cy="510778"/>
          </a:xfrm>
          <a:prstGeom prst="roundRect">
            <a:avLst/>
          </a:prstGeom>
          <a:noFill/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We‘ve</a:t>
            </a:r>
            <a:r>
              <a:rPr lang="cs-CZ" sz="2400" dirty="0" smtClean="0"/>
              <a:t> </a:t>
            </a:r>
            <a:r>
              <a:rPr lang="cs-CZ" sz="2400" dirty="0" err="1" smtClean="0"/>
              <a:t>won</a:t>
            </a:r>
            <a:r>
              <a:rPr lang="cs-CZ" sz="2400" dirty="0" smtClean="0"/>
              <a:t> many </a:t>
            </a:r>
            <a:r>
              <a:rPr lang="cs-CZ" sz="2400" dirty="0" err="1" smtClean="0"/>
              <a:t>tournaments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39552" y="5661248"/>
            <a:ext cx="7704856" cy="510778"/>
          </a:xfrm>
          <a:prstGeom prst="roundRect">
            <a:avLst/>
          </a:prstGeom>
          <a:noFill/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We</a:t>
            </a:r>
            <a:r>
              <a:rPr lang="cs-CZ" sz="2400" dirty="0" smtClean="0"/>
              <a:t> </a:t>
            </a:r>
            <a:r>
              <a:rPr lang="cs-CZ" sz="2400" dirty="0" err="1" smtClean="0"/>
              <a:t>won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match</a:t>
            </a:r>
            <a:r>
              <a:rPr lang="cs-CZ" sz="2400" dirty="0" smtClean="0"/>
              <a:t> last </a:t>
            </a:r>
            <a:r>
              <a:rPr lang="cs-CZ" sz="2400" dirty="0" err="1" smtClean="0"/>
              <a:t>weekend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583547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</p:bldLst>
  </p:timing>
</p:sld>
</file>

<file path=ppt/theme/theme1.xml><?xml version="1.0" encoding="utf-8"?>
<a:theme xmlns:a="http://schemas.openxmlformats.org/drawingml/2006/main" name="Došky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98</TotalTime>
  <Words>158</Words>
  <Application>Microsoft Office PowerPoint</Application>
  <PresentationFormat>Předvádění na obrazovce (4:3)</PresentationFormat>
  <Paragraphs>70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Došky</vt:lpstr>
      <vt:lpstr>PRESENT PERFECT</vt:lpstr>
      <vt:lpstr>SB: p. 57 – ex.4</vt:lpstr>
      <vt:lpstr>Present Perfect</vt:lpstr>
      <vt:lpstr>Předpřítomný čas</vt:lpstr>
      <vt:lpstr>Prezentace aplikace PowerPoint</vt:lpstr>
      <vt:lpstr>past participle  = 3. sloupec nepravidelných sloves</vt:lpstr>
      <vt:lpstr>Which of these sentences are in Present Perfect?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 PERFECT</dc:title>
  <dc:creator>Terka</dc:creator>
  <cp:lastModifiedBy>Terka</cp:lastModifiedBy>
  <cp:revision>9</cp:revision>
  <dcterms:created xsi:type="dcterms:W3CDTF">2020-05-13T12:24:02Z</dcterms:created>
  <dcterms:modified xsi:type="dcterms:W3CDTF">2020-05-14T07:56:58Z</dcterms:modified>
</cp:coreProperties>
</file>