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57" r:id="rId4"/>
    <p:sldId id="260" r:id="rId5"/>
    <p:sldId id="259" r:id="rId6"/>
    <p:sldId id="270" r:id="rId7"/>
    <p:sldId id="269" r:id="rId8"/>
    <p:sldId id="279" r:id="rId9"/>
    <p:sldId id="280" r:id="rId10"/>
    <p:sldId id="278" r:id="rId11"/>
    <p:sldId id="277" r:id="rId12"/>
    <p:sldId id="262" r:id="rId13"/>
    <p:sldId id="261" r:id="rId14"/>
    <p:sldId id="268" r:id="rId15"/>
    <p:sldId id="267" r:id="rId16"/>
    <p:sldId id="288" r:id="rId17"/>
    <p:sldId id="287" r:id="rId18"/>
    <p:sldId id="266" r:id="rId19"/>
    <p:sldId id="265" r:id="rId20"/>
    <p:sldId id="272" r:id="rId21"/>
    <p:sldId id="271" r:id="rId22"/>
    <p:sldId id="274" r:id="rId23"/>
    <p:sldId id="273" r:id="rId24"/>
    <p:sldId id="286" r:id="rId25"/>
    <p:sldId id="285" r:id="rId26"/>
    <p:sldId id="290" r:id="rId27"/>
    <p:sldId id="289" r:id="rId28"/>
    <p:sldId id="276" r:id="rId29"/>
    <p:sldId id="275" r:id="rId30"/>
    <p:sldId id="284" r:id="rId31"/>
    <p:sldId id="281" r:id="rId32"/>
    <p:sldId id="264" r:id="rId33"/>
    <p:sldId id="263" r:id="rId34"/>
    <p:sldId id="283" r:id="rId35"/>
    <p:sldId id="282" r:id="rId36"/>
    <p:sldId id="293" r:id="rId37"/>
    <p:sldId id="294" r:id="rId38"/>
    <p:sldId id="292" r:id="rId39"/>
    <p:sldId id="291" r:id="rId40"/>
    <p:sldId id="295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041C"/>
    <a:srgbClr val="FD03DF"/>
    <a:srgbClr val="3122F4"/>
    <a:srgbClr val="28D3EA"/>
    <a:srgbClr val="BC0000"/>
    <a:srgbClr val="820000"/>
    <a:srgbClr val="FFFF66"/>
    <a:srgbClr val="D6BCEA"/>
    <a:srgbClr val="BD92DE"/>
    <a:srgbClr val="AE78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57BCB-31CC-429F-9703-D7622D7423FD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2CC99-291B-4DB3-98F8-6DC1778FC1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3698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57BCB-31CC-429F-9703-D7622D7423FD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2CC99-291B-4DB3-98F8-6DC1778FC1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7477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57BCB-31CC-429F-9703-D7622D7423FD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2CC99-291B-4DB3-98F8-6DC1778FC1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4391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57BCB-31CC-429F-9703-D7622D7423FD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2CC99-291B-4DB3-98F8-6DC1778FC1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0877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57BCB-31CC-429F-9703-D7622D7423FD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2CC99-291B-4DB3-98F8-6DC1778FC1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8385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57BCB-31CC-429F-9703-D7622D7423FD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2CC99-291B-4DB3-98F8-6DC1778FC1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7818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57BCB-31CC-429F-9703-D7622D7423FD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2CC99-291B-4DB3-98F8-6DC1778FC1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4589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57BCB-31CC-429F-9703-D7622D7423FD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2CC99-291B-4DB3-98F8-6DC1778FC1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8973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57BCB-31CC-429F-9703-D7622D7423FD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2CC99-291B-4DB3-98F8-6DC1778FC1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9402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57BCB-31CC-429F-9703-D7622D7423FD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2CC99-291B-4DB3-98F8-6DC1778FC1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3678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57BCB-31CC-429F-9703-D7622D7423FD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2CC99-291B-4DB3-98F8-6DC1778FC1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37486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57BCB-31CC-429F-9703-D7622D7423FD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2CC99-291B-4DB3-98F8-6DC1778FC192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989346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57BCB-31CC-429F-9703-D7622D7423FD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2CC99-291B-4DB3-98F8-6DC1778FC1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99150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57BCB-31CC-429F-9703-D7622D7423FD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2CC99-291B-4DB3-98F8-6DC1778FC1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77585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57BCB-31CC-429F-9703-D7622D7423FD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2CC99-291B-4DB3-98F8-6DC1778FC1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02920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57BCB-31CC-429F-9703-D7622D7423FD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2CC99-291B-4DB3-98F8-6DC1778FC1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04313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57BCB-31CC-429F-9703-D7622D7423FD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2CC99-291B-4DB3-98F8-6DC1778FC1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4822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9BE57BCB-31CC-429F-9703-D7622D7423FD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2CC99-291B-4DB3-98F8-6DC1778FC1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05393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results?sp=mAEB&amp;search_query=%C5%99ecko+stroj+%C4%8Dasu+2" TargetMode="External"/><Relationship Id="rId2" Type="http://schemas.openxmlformats.org/officeDocument/2006/relationships/hyperlink" Target="https://www.youtube.com/watch?v=ZhgEIVA4xkQ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Řečtí bohové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- bylo jich více, ale v prezentaci jsou ty hlavní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568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rgbClr val="28D3EA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Zeus (skloňuje se bez Dia)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662" y="2052638"/>
            <a:ext cx="6340451" cy="4195762"/>
          </a:xfrm>
        </p:spPr>
      </p:pic>
    </p:spTree>
    <p:extLst>
      <p:ext uri="{BB962C8B-B14F-4D97-AF65-F5344CB8AC3E}">
        <p14:creationId xmlns:p14="http://schemas.microsoft.com/office/powerpoint/2010/main" val="4272147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rgbClr val="28D3EA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Zeus – král všech bohů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noFill/>
        </p:spPr>
        <p:txBody>
          <a:bodyPr>
            <a:normAutofit fontScale="85000" lnSpcReduction="20000"/>
          </a:bodyPr>
          <a:lstStyle/>
          <a:p>
            <a:r>
              <a:rPr lang="cs-CZ" b="1" dirty="0"/>
              <a:t>bůh jasného nebe, hromu a blesku.</a:t>
            </a:r>
            <a:endParaRPr lang="cs-CZ" dirty="0"/>
          </a:p>
          <a:p>
            <a:r>
              <a:rPr lang="cs-CZ" b="1" dirty="0" smtClean="0"/>
              <a:t>nejvýznamnějším bůh </a:t>
            </a:r>
            <a:r>
              <a:rPr lang="cs-CZ" b="1" dirty="0"/>
              <a:t>v řecké mytologii</a:t>
            </a:r>
            <a:r>
              <a:rPr lang="cs-CZ" dirty="0"/>
              <a:t>. Zeus stál v božském žebříčku na prvním místě. Dohlížel totiž nad řádem světa. Přezdívalo se mu bůh nebes a bůh všech bohů. Označován byl také jako otec bohů a mužů. Jeho jméno znamená “světlé” nebo “nebe”.</a:t>
            </a:r>
          </a:p>
          <a:p>
            <a:r>
              <a:rPr lang="cs-CZ" b="1" dirty="0"/>
              <a:t>Vládl obloze, blesku, dešti a hromu</a:t>
            </a:r>
            <a:r>
              <a:rPr lang="cs-CZ" dirty="0"/>
              <a:t>. Právě blesk používal jako mocný nástroj a často s ním bývá i znázorňován. Často tako byl spojován s určitým počasím. Jeho symboly jsou také orel a žezlo. </a:t>
            </a:r>
            <a:endParaRPr lang="cs-CZ" dirty="0" smtClean="0"/>
          </a:p>
          <a:p>
            <a:r>
              <a:rPr lang="cs-CZ" dirty="0" smtClean="0"/>
              <a:t>Pověsti </a:t>
            </a:r>
            <a:r>
              <a:rPr lang="cs-CZ" dirty="0"/>
              <a:t>jej vykreslují jako </a:t>
            </a:r>
            <a:r>
              <a:rPr lang="cs-CZ" b="1" dirty="0"/>
              <a:t>moudrého, spravedlivého, milosrdného a obezřetného</a:t>
            </a:r>
            <a:r>
              <a:rPr lang="cs-CZ" dirty="0"/>
              <a:t>. Zároveň byl </a:t>
            </a:r>
            <a:r>
              <a:rPr lang="cs-CZ" b="1" dirty="0"/>
              <a:t>nepředvídatelný </a:t>
            </a:r>
            <a:r>
              <a:rPr lang="cs-CZ" dirty="0"/>
              <a:t>a pro ostatní bylo těžké odhadnout rozhodnutí, která učiní. Blesky a hromy také symbolizují jeho povahu, kdy se zvládl snadno rozhněvat a vrhnout blesk nebo způsobit silné bouře. Navzdory tomu chránil druhé, pokud byli loajální a věrní. </a:t>
            </a:r>
          </a:p>
          <a:p>
            <a:r>
              <a:rPr lang="cs-CZ" dirty="0"/>
              <a:t>Snadno se zamiloval a propadl lásce, o čemž svědčí i velké množství jeho nemanželských dětí. S manželkou Hérou měl potom Árese – boha války, </a:t>
            </a:r>
            <a:r>
              <a:rPr lang="cs-CZ" dirty="0" err="1"/>
              <a:t>Hébé</a:t>
            </a:r>
            <a:r>
              <a:rPr lang="cs-CZ" dirty="0"/>
              <a:t> – bohyni věčné mladosti, </a:t>
            </a:r>
            <a:r>
              <a:rPr lang="cs-CZ" dirty="0" err="1"/>
              <a:t>Eileithýii</a:t>
            </a:r>
            <a:r>
              <a:rPr lang="cs-CZ" dirty="0"/>
              <a:t> – bohyni porodu a </a:t>
            </a:r>
            <a:r>
              <a:rPr lang="cs-CZ" dirty="0" err="1"/>
              <a:t>Héfaistose</a:t>
            </a:r>
            <a:r>
              <a:rPr lang="cs-CZ" dirty="0"/>
              <a:t> – boha ohně a kovářství.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5204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Héra – bohyně žen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662" y="2052638"/>
            <a:ext cx="6340451" cy="4195762"/>
          </a:xfrm>
        </p:spPr>
      </p:pic>
    </p:spTree>
    <p:extLst>
      <p:ext uri="{BB962C8B-B14F-4D97-AF65-F5344CB8AC3E}">
        <p14:creationId xmlns:p14="http://schemas.microsoft.com/office/powerpoint/2010/main" val="197053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Héra – bohyně žen, manželství a zrození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noFill/>
        </p:spPr>
        <p:txBody>
          <a:bodyPr>
            <a:normAutofit/>
          </a:bodyPr>
          <a:lstStyle/>
          <a:p>
            <a:r>
              <a:rPr lang="cs-CZ" b="1" dirty="0"/>
              <a:t>bohyně žen, manželství a zrození</a:t>
            </a:r>
            <a:endParaRPr lang="cs-CZ" dirty="0"/>
          </a:p>
          <a:p>
            <a:r>
              <a:rPr lang="cs-CZ" dirty="0"/>
              <a:t>Nejvyšší starověká řecká bohyně byla vnímaná zejména jako ochránkyně rodiny, manželství a zrození. Mezi její schopnosti patřilo měnění podoby a možnost nahlížet do budoucnosti. Ovládala mlhy, bouře a blesky. Podle některých pověstí ovládala i počasí.</a:t>
            </a:r>
          </a:p>
          <a:p>
            <a:r>
              <a:rPr lang="cs-CZ" dirty="0"/>
              <a:t>Mezi její symboly patřily ze zvířat krávy, pávy, kukačky, jeřáby. Dále pak byla zobrazována s žezlem, obětním ohněm a miskou, krbem či granátovým jablkem.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79254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Héfaistos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bůh ohně a kovářství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662" y="2052638"/>
            <a:ext cx="6340451" cy="4195762"/>
          </a:xfrm>
        </p:spPr>
      </p:pic>
    </p:spTree>
    <p:extLst>
      <p:ext uri="{BB962C8B-B14F-4D97-AF65-F5344CB8AC3E}">
        <p14:creationId xmlns:p14="http://schemas.microsoft.com/office/powerpoint/2010/main" val="2298479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Héfaistos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bůh kovářství a ohně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bůh ohně a kovářství</a:t>
            </a:r>
            <a:endParaRPr lang="cs-CZ" dirty="0"/>
          </a:p>
          <a:p>
            <a:r>
              <a:rPr lang="cs-CZ" dirty="0"/>
              <a:t>Jeho symboly jsou odpovídající – kladivo, kovadlina a pár kleští. Býval zobrazován v pracovní haleně a s kovářskou zašpičatělou čapkou na hlavě. Nechyběly ani odznaky jeho profese, což byly kleště a kladívko, které držel v rukou.</a:t>
            </a:r>
          </a:p>
          <a:p>
            <a:r>
              <a:rPr lang="cs-CZ" dirty="0"/>
              <a:t>Od narození byl slabý a ošklivý, a tak jej Héra svrhla z Olympu. Před smrtí ho zachránily bohyně </a:t>
            </a:r>
            <a:r>
              <a:rPr lang="cs-CZ" dirty="0" err="1"/>
              <a:t>Thetis</a:t>
            </a:r>
            <a:r>
              <a:rPr lang="cs-CZ" dirty="0"/>
              <a:t> a </a:t>
            </a:r>
            <a:r>
              <a:rPr lang="cs-CZ" dirty="0" err="1"/>
              <a:t>Eurynomé</a:t>
            </a:r>
            <a:r>
              <a:rPr lang="cs-CZ" dirty="0"/>
              <a:t>. Poté, co Héra zjistila, že vytvořil krásný šperk pro bohyni </a:t>
            </a:r>
            <a:r>
              <a:rPr lang="cs-CZ" dirty="0" err="1"/>
              <a:t>Thetis</a:t>
            </a:r>
            <a:r>
              <a:rPr lang="cs-CZ" dirty="0"/>
              <a:t>, ho přivedla zpět na Olymp a dala mu darem kovárnu. Podruhé ho z Olympu svrhl Zeus, když se </a:t>
            </a:r>
            <a:r>
              <a:rPr lang="cs-CZ" dirty="0" err="1"/>
              <a:t>Héfaistos</a:t>
            </a:r>
            <a:r>
              <a:rPr lang="cs-CZ" dirty="0"/>
              <a:t> zastal své matky Héry. </a:t>
            </a:r>
            <a:r>
              <a:rPr lang="cs-CZ" dirty="0" err="1"/>
              <a:t>Héfaistos</a:t>
            </a:r>
            <a:r>
              <a:rPr lang="cs-CZ" dirty="0"/>
              <a:t> dopadl na ostrov </a:t>
            </a:r>
            <a:r>
              <a:rPr lang="cs-CZ" dirty="0" err="1"/>
              <a:t>Lémnos</a:t>
            </a:r>
            <a:r>
              <a:rPr lang="cs-CZ" dirty="0"/>
              <a:t>, kde mu pomohli obyvatelé ostrova, když si při pádu zlomil obě nohy. 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6888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Dionýsos – bůh vína, veselí a úrody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662" y="2052638"/>
            <a:ext cx="6340451" cy="4195762"/>
          </a:xfrm>
        </p:spPr>
      </p:pic>
    </p:spTree>
    <p:extLst>
      <p:ext uri="{BB962C8B-B14F-4D97-AF65-F5344CB8AC3E}">
        <p14:creationId xmlns:p14="http://schemas.microsoft.com/office/powerpoint/2010/main" val="14707020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Dionýsos – bůh vína, veselí a úrody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bůh (někdy označován i za poloboha) vína, všeobecného veselí, úrody a plodnosti</a:t>
            </a:r>
            <a:endParaRPr lang="cs-CZ" dirty="0"/>
          </a:p>
          <a:p>
            <a:r>
              <a:rPr lang="cs-CZ" dirty="0"/>
              <a:t>Syn boha Dia a dcery Thébského krále </a:t>
            </a:r>
            <a:r>
              <a:rPr lang="cs-CZ" dirty="0" err="1"/>
              <a:t>Kadma</a:t>
            </a:r>
            <a:r>
              <a:rPr lang="cs-CZ" dirty="0"/>
              <a:t> Semely. Po narození převzal malého Dionýsa posel bohů </a:t>
            </a:r>
            <a:r>
              <a:rPr lang="cs-CZ" dirty="0" err="1"/>
              <a:t>Hermés</a:t>
            </a:r>
            <a:r>
              <a:rPr lang="cs-CZ" dirty="0"/>
              <a:t>, který jej svěřil do péče </a:t>
            </a:r>
            <a:r>
              <a:rPr lang="cs-CZ" dirty="0" err="1"/>
              <a:t>Semelině</a:t>
            </a:r>
            <a:r>
              <a:rPr lang="cs-CZ" dirty="0"/>
              <a:t> sestře </a:t>
            </a:r>
            <a:r>
              <a:rPr lang="cs-CZ" dirty="0" err="1"/>
              <a:t>Ínó</a:t>
            </a:r>
            <a:r>
              <a:rPr lang="cs-CZ" dirty="0"/>
              <a:t>. Nakonec jej vychovávaly nymfy v jeskyni, kde rostla réva. Právě odtud donesl Dionýsos lidem první sazenici vína a naučil je vyrábět i samotné víno. Se svojí družinou cestoval Dionýsos po světě, kde šířil veselí. Na svých cestách se oženil s Ariadnou. Poté usedl na Olymp po </a:t>
            </a:r>
            <a:r>
              <a:rPr lang="cs-CZ" dirty="0" smtClean="0"/>
              <a:t>oku </a:t>
            </a:r>
            <a:r>
              <a:rPr lang="cs-CZ" dirty="0"/>
              <a:t>svého otce, s čím se musela smířit Héra. </a:t>
            </a:r>
          </a:p>
        </p:txBody>
      </p:sp>
    </p:spTree>
    <p:extLst>
      <p:ext uri="{BB962C8B-B14F-4D97-AF65-F5344CB8AC3E}">
        <p14:creationId xmlns:p14="http://schemas.microsoft.com/office/powerpoint/2010/main" val="33344798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Hermés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posel bohů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662" y="2052638"/>
            <a:ext cx="6340451" cy="4195762"/>
          </a:xfrm>
        </p:spPr>
      </p:pic>
    </p:spTree>
    <p:extLst>
      <p:ext uri="{BB962C8B-B14F-4D97-AF65-F5344CB8AC3E}">
        <p14:creationId xmlns:p14="http://schemas.microsoft.com/office/powerpoint/2010/main" val="8105546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Hermés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posel bohů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bůh obchodu, lsti a podvodu</a:t>
            </a:r>
            <a:endParaRPr lang="cs-CZ" dirty="0"/>
          </a:p>
          <a:p>
            <a:r>
              <a:rPr lang="cs-CZ" dirty="0"/>
              <a:t>I bohové potřebují mít své posly. Právě tím byl podle řecké mytologie </a:t>
            </a:r>
            <a:r>
              <a:rPr lang="cs-CZ" dirty="0" err="1"/>
              <a:t>Hermés</a:t>
            </a:r>
            <a:r>
              <a:rPr lang="cs-CZ" dirty="0"/>
              <a:t>. Týkala se ho i ochrana cest, hranic, poutníků a zlodějů. Do jeho gesce spadal i obchod a podvod. Jeho charakteristickými rysy byla lstivost, rychlost a pohyblivost. Reprezentoval nepřetržitý tok života, jeho plynutí a proměnlivost s jeho záhadami, nepředvídatelnými okolnostmi, náhodami i nehodami, které k němu patří.</a:t>
            </a:r>
          </a:p>
          <a:p>
            <a:r>
              <a:rPr lang="cs-CZ" dirty="0"/>
              <a:t>Býval zobrazován s venkovským kloboukem, holí a okřídlenými sandály. Mezi jeho symboly patří také okřídlená helma, želva, lyra a kohout.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90577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rgbClr val="3122F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Poseidón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bůh moře, vody a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zemětřenení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662" y="2052638"/>
            <a:ext cx="6340451" cy="4195762"/>
          </a:xfrm>
        </p:spPr>
      </p:pic>
    </p:spTree>
    <p:extLst>
      <p:ext uri="{BB962C8B-B14F-4D97-AF65-F5344CB8AC3E}">
        <p14:creationId xmlns:p14="http://schemas.microsoft.com/office/powerpoint/2010/main" val="35668581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rgbClr val="3122F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Poseidón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bůh vodního živlu a zemětřesení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 useBgFill="1"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bůh moře, vodního živlu a zemětřesení</a:t>
            </a:r>
            <a:endParaRPr lang="cs-CZ" dirty="0"/>
          </a:p>
          <a:p>
            <a:r>
              <a:rPr lang="cs-CZ" dirty="0"/>
              <a:t>Chybí vláha? Staří Řekové by poradili obrátit se na </a:t>
            </a:r>
            <a:r>
              <a:rPr lang="cs-CZ" dirty="0" err="1"/>
              <a:t>Poseidóna</a:t>
            </a:r>
            <a:r>
              <a:rPr lang="cs-CZ" dirty="0"/>
              <a:t>. Je o něm málo známé, že kromě vodních živlů vládl i zemětřesení. Patří mezi nejmocnější z bohů. </a:t>
            </a:r>
          </a:p>
          <a:p>
            <a:r>
              <a:rPr lang="cs-CZ" dirty="0"/>
              <a:t>Charakteristický je</a:t>
            </a:r>
            <a:r>
              <a:rPr lang="cs-CZ" b="1" dirty="0"/>
              <a:t> kouzelným trojzubcem</a:t>
            </a:r>
            <a:r>
              <a:rPr lang="cs-CZ" dirty="0"/>
              <a:t>, s jehož pomocí dokázal rozpoutat bouři i již zmiňované zemětřesení. Kromě toho jej používal také jako zbraň.</a:t>
            </a:r>
          </a:p>
          <a:p>
            <a:r>
              <a:rPr lang="cs-CZ" dirty="0" err="1"/>
              <a:t>Narozdíl</a:t>
            </a:r>
            <a:r>
              <a:rPr lang="cs-CZ" dirty="0"/>
              <a:t> od Dia (druhý pád jména Zeus), který disponoval ve vnímání Řeků převážně kladnými vlastnostmi, </a:t>
            </a:r>
            <a:r>
              <a:rPr lang="cs-CZ" dirty="0" err="1"/>
              <a:t>Poseidón</a:t>
            </a:r>
            <a:r>
              <a:rPr lang="cs-CZ" dirty="0"/>
              <a:t> byl považován za poměrně krutého a rozmrzelého boha. Staří Řekové mu proto obětovali býky a koně. Tato zvířata totiž symbolizovala dravost, násilí, ale také plodivou sílu.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4892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Apollón – bůh poezie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662" y="2052638"/>
            <a:ext cx="6340451" cy="4195762"/>
          </a:xfrm>
        </p:spPr>
      </p:pic>
    </p:spTree>
    <p:extLst>
      <p:ext uri="{BB962C8B-B14F-4D97-AF65-F5344CB8AC3E}">
        <p14:creationId xmlns:p14="http://schemas.microsoft.com/office/powerpoint/2010/main" val="3263751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noFill/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Apollón – bůh poezie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noFill/>
        </p:spPr>
        <p:txBody>
          <a:bodyPr>
            <a:normAutofit/>
          </a:bodyPr>
          <a:lstStyle/>
          <a:p>
            <a:r>
              <a:rPr lang="cs-CZ" b="1" dirty="0"/>
              <a:t>bůh slunce a světla, lékařství, hudby, poezie, umění, čistoty, </a:t>
            </a:r>
            <a:r>
              <a:rPr lang="cs-CZ" b="1" dirty="0" err="1"/>
              <a:t>věštem</a:t>
            </a:r>
            <a:r>
              <a:rPr lang="cs-CZ" b="1" dirty="0"/>
              <a:t> a proroctví</a:t>
            </a:r>
            <a:endParaRPr lang="cs-CZ" dirty="0"/>
          </a:p>
          <a:p>
            <a:r>
              <a:rPr lang="cs-CZ" dirty="0"/>
              <a:t>Pro jeho široké rozpětí jde o jednoho z nejsložitějších a nejdůležitějších bohů.</a:t>
            </a:r>
          </a:p>
          <a:p>
            <a:r>
              <a:rPr lang="cs-CZ" dirty="0"/>
              <a:t>Apollón je mimo výše zmíněné známý také jako vůdce Múz. Díky nim je často spojován s hudbou, dějepisem či poezií. Olymp údajně okouzlil melodiemi, které hrál na svou zlatou lyru. Mezi jeho symboly patří právě tento hudební nástroj, ale i citera, vavřínový věnec, luk se šípy, labuť, vlci, delfíni. Trojnožka pak vyjadřuje jeho prorockou sílu.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8259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Hestiá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bohyně posvátného ohně a rodinného krbu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662" y="2052638"/>
            <a:ext cx="6340451" cy="4195762"/>
          </a:xfrm>
        </p:spPr>
      </p:pic>
    </p:spTree>
    <p:extLst>
      <p:ext uri="{BB962C8B-B14F-4D97-AF65-F5344CB8AC3E}">
        <p14:creationId xmlns:p14="http://schemas.microsoft.com/office/powerpoint/2010/main" val="3110374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Hestiá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bohyně posvátného ohně a rodinného krbu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bohyně posvátného ohně a rodinného krbu</a:t>
            </a:r>
            <a:endParaRPr lang="cs-CZ" dirty="0"/>
          </a:p>
          <a:p>
            <a:r>
              <a:rPr lang="cs-CZ" dirty="0"/>
              <a:t>Teplo domova se snažili udržovat už staří Řekové. Proto měli bohyni posvátného ohně a rodinného krbu. Byla jí </a:t>
            </a:r>
            <a:r>
              <a:rPr lang="cs-CZ" dirty="0" err="1"/>
              <a:t>Hestiá</a:t>
            </a:r>
            <a:r>
              <a:rPr lang="cs-CZ" dirty="0"/>
              <a:t>, kterou považovali za ochránkyni domácností a bohyni vyhnaných či pronásledovaných. Jejím symbolem je oheň, krb a osel.</a:t>
            </a:r>
          </a:p>
          <a:p>
            <a:r>
              <a:rPr lang="cs-CZ" dirty="0"/>
              <a:t>Na Olympu dostala </a:t>
            </a:r>
            <a:r>
              <a:rPr lang="cs-CZ" dirty="0" err="1"/>
              <a:t>Hestiá</a:t>
            </a:r>
            <a:r>
              <a:rPr lang="cs-CZ" dirty="0"/>
              <a:t> výsadu zajistit si na věky své panenství, aby tím zůstala ochráněna před Apollónem a </a:t>
            </a:r>
            <a:r>
              <a:rPr lang="cs-CZ" dirty="0" err="1"/>
              <a:t>Poseidónem</a:t>
            </a:r>
            <a:r>
              <a:rPr lang="cs-CZ" dirty="0"/>
              <a:t>, kteří o ni usilovali a chtěli ji získat.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8927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bg2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Athéna – bohyně moudrosti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662" y="2052638"/>
            <a:ext cx="6340451" cy="4195762"/>
          </a:xfrm>
        </p:spPr>
      </p:pic>
    </p:spTree>
    <p:extLst>
      <p:ext uri="{BB962C8B-B14F-4D97-AF65-F5344CB8AC3E}">
        <p14:creationId xmlns:p14="http://schemas.microsoft.com/office/powerpoint/2010/main" val="445037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bg2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Athéna – bohyně moudrosti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noFill/>
        </p:spPr>
        <p:txBody>
          <a:bodyPr>
            <a:normAutofit/>
          </a:bodyPr>
          <a:lstStyle/>
          <a:p>
            <a:r>
              <a:rPr lang="cs-CZ" b="1" dirty="0"/>
              <a:t>bohyně vítězné války, válečné strategie a moudrosti</a:t>
            </a:r>
            <a:endParaRPr lang="cs-CZ" dirty="0"/>
          </a:p>
          <a:p>
            <a:r>
              <a:rPr lang="cs-CZ" dirty="0"/>
              <a:t>Athéna byla ochránkyně statečnosti, práva, spravedlnosti a umění. Mezi její symboly patří sova, olivovník, hadi, zbroj a helma. </a:t>
            </a:r>
          </a:p>
          <a:p>
            <a:r>
              <a:rPr lang="cs-CZ" dirty="0"/>
              <a:t>Chránila lidi, kteří jí přinášeli oběti. Naučila ženy příst a tkát, pomáhala stavitelům chrámů a muže naučila řemeslům jako zlatnictví, kovářství, barvířství. Vynalezla pluh, hrábě, uzdu, jho, loď a válečný vůz a další věci. Byla velmi milosrdná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2564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Arés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bůh války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662" y="1297857"/>
            <a:ext cx="6340451" cy="5279923"/>
          </a:xfrm>
        </p:spPr>
      </p:pic>
    </p:spTree>
    <p:extLst>
      <p:ext uri="{BB962C8B-B14F-4D97-AF65-F5344CB8AC3E}">
        <p14:creationId xmlns:p14="http://schemas.microsoft.com/office/powerpoint/2010/main" val="30091776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cs-CZ" b="1" dirty="0" err="1" smtClean="0"/>
              <a:t>Arés</a:t>
            </a:r>
            <a:r>
              <a:rPr lang="cs-CZ" b="1" dirty="0" smtClean="0"/>
              <a:t> – bůh války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bůh války</a:t>
            </a:r>
            <a:endParaRPr lang="cs-CZ" dirty="0"/>
          </a:p>
          <a:p>
            <a:r>
              <a:rPr lang="cs-CZ" dirty="0"/>
              <a:t>Tento bůh války se v bitvách objevoval s pancířem, štítem a kouzelným mečem. Na rozdíl od Athény vedl války neustále a zuřivě. I proto několikrát prohrál. Proti němu Athéna vstupovala do válek rozvážně, což vedlo k vítězství.</a:t>
            </a:r>
          </a:p>
          <a:p>
            <a:r>
              <a:rPr lang="cs-CZ" dirty="0" err="1"/>
              <a:t>Arésovi</a:t>
            </a:r>
            <a:r>
              <a:rPr lang="cs-CZ" dirty="0"/>
              <a:t> nezáleželo na čí straně bojuje. Měl rád válku, statečné bojovníky i smrt. Proto podporoval rozpoutání jakékoliv války a nebyl příznivcem vyjednávání. Nejspíš proto nebyl oblíbený mezi lidmi, ani mezi ostatními bohy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34607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Artemis – bohyně lovu a měsíčního svitu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662" y="2052638"/>
            <a:ext cx="6340451" cy="4195762"/>
          </a:xfrm>
        </p:spPr>
      </p:pic>
    </p:spTree>
    <p:extLst>
      <p:ext uri="{BB962C8B-B14F-4D97-AF65-F5344CB8AC3E}">
        <p14:creationId xmlns:p14="http://schemas.microsoft.com/office/powerpoint/2010/main" val="1975586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Artemis – bohyně lovu a měsíčního svitu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bohyně lovu, Měsíce a měsíčního svitu</a:t>
            </a:r>
            <a:endParaRPr lang="cs-CZ" dirty="0"/>
          </a:p>
          <a:p>
            <a:r>
              <a:rPr lang="cs-CZ" dirty="0"/>
              <a:t>Ochránkyně přírody a divoké zvěře. Mezi její zvláštní schopnosti patří umění rozdávat smrtelníkům nemoc a smrt, ale také uzdravení. Přimlouvali se k ní také matky. Artemis totiž vešla ve známost jako jejich ochránkyně.</a:t>
            </a:r>
          </a:p>
          <a:p>
            <a:r>
              <a:rPr lang="cs-CZ" dirty="0"/>
              <a:t>Mezi ostatními bohyněmi ji lze rozeznat podle značné krásy. Údajně byla tak nádherná, že se do ní zamiloval každý bůh. To byl jeden z důvodů, proč získala dary v podobě věčného panenství, luku a šípů, družinu mořských nymf a družinu říčních ryb. </a:t>
            </a:r>
          </a:p>
        </p:txBody>
      </p:sp>
    </p:spTree>
    <p:extLst>
      <p:ext uri="{BB962C8B-B14F-4D97-AF65-F5344CB8AC3E}">
        <p14:creationId xmlns:p14="http://schemas.microsoft.com/office/powerpoint/2010/main" val="3510136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Hélios – bůh slunce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662" y="2052638"/>
            <a:ext cx="6340451" cy="4195762"/>
          </a:xfrm>
        </p:spPr>
      </p:pic>
    </p:spTree>
    <p:extLst>
      <p:ext uri="{BB962C8B-B14F-4D97-AF65-F5344CB8AC3E}">
        <p14:creationId xmlns:p14="http://schemas.microsoft.com/office/powerpoint/2010/main" val="3070888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Hélios – bůh slunce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bůh slunce</a:t>
            </a:r>
            <a:endParaRPr lang="cs-CZ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Hélios zastává v řecké mytologii roli boha slunce. Bývá zosobňován se sluncem samotným, jeho jasem a teplem. Zobrazovali jej jako výraznou postavu se zlatými vlasy korunovanými oslňujícími paprsky.</a:t>
            </a:r>
          </a:p>
          <a:p>
            <a:r>
              <a:rPr lang="cs-CZ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Héliosovou</a:t>
            </a: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prací bylo dávat svým světlem a teplem zemi život. K této činnosti používal zlatý vůz tažený čtyřmi okřídlenými koňmi.</a:t>
            </a:r>
            <a:r>
              <a:rPr lang="cs-CZ" b="1" dirty="0">
                <a:solidFill>
                  <a:schemeClr val="bg1"/>
                </a:solidFill>
              </a:rPr>
              <a:t> </a:t>
            </a:r>
          </a:p>
          <a:p>
            <a:pPr marL="0" indent="0">
              <a:buNone/>
            </a:pPr>
            <a:endParaRPr 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964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FC041C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Erós – bůh sebelásky a  sama láska jako taková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662" y="2052638"/>
            <a:ext cx="6340451" cy="4195762"/>
          </a:xfrm>
        </p:spPr>
      </p:pic>
    </p:spTree>
    <p:extLst>
      <p:ext uri="{BB962C8B-B14F-4D97-AF65-F5344CB8AC3E}">
        <p14:creationId xmlns:p14="http://schemas.microsoft.com/office/powerpoint/2010/main" val="4273176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FC041C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Erós – bůh sebelásky a  sama láska jako taková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03312" y="2052918"/>
            <a:ext cx="8946541" cy="3099185"/>
          </a:xfrm>
        </p:spPr>
        <p:txBody>
          <a:bodyPr/>
          <a:lstStyle/>
          <a:p>
            <a:r>
              <a:rPr lang="cs-CZ" b="1" dirty="0"/>
              <a:t>bůh lásky a sama láska</a:t>
            </a:r>
            <a:endParaRPr lang="cs-CZ" dirty="0"/>
          </a:p>
          <a:p>
            <a:r>
              <a:rPr lang="cs-CZ" dirty="0"/>
              <a:t>Ztělesňuje princip lásky v jakékoli podobě. Bývá také považován za boha stvořitele. V textech je popisován jako ten, který se vznáší se zlatými křídly, ozbrojen lukem a šípem. Koho zasáhne svou střelou, ten se zamiluje.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2221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FD03D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Afrodité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bohyně lásky a krásy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662" y="2052638"/>
            <a:ext cx="6340451" cy="4195762"/>
          </a:xfrm>
        </p:spPr>
      </p:pic>
    </p:spTree>
    <p:extLst>
      <p:ext uri="{BB962C8B-B14F-4D97-AF65-F5344CB8AC3E}">
        <p14:creationId xmlns:p14="http://schemas.microsoft.com/office/powerpoint/2010/main" val="37588000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FD03D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Afrodité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bohyně lásky a krásy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bohyně lásky, sexuality, plodnosti a krásy</a:t>
            </a:r>
            <a:endParaRPr lang="cs-CZ" dirty="0"/>
          </a:p>
          <a:p>
            <a:r>
              <a:rPr lang="cs-CZ" dirty="0" err="1"/>
              <a:t>Afrodité</a:t>
            </a:r>
            <a:r>
              <a:rPr lang="cs-CZ" dirty="0"/>
              <a:t> patří mezi nejoblíbenější a nejmenovanější postavy řecké mytologie. Díky své kráse a kouzlům se stala jednou z nejmocnějších bohyň. Neodolali jí lidé ani bohové. </a:t>
            </a:r>
          </a:p>
          <a:p>
            <a:r>
              <a:rPr lang="cs-CZ" dirty="0"/>
              <a:t>Je jí zasvěceno hned několik zvířat – delfín, holubice, vrabec, vlaštovka. Bývá také zobrazována s rostlinami jako je jablko, granátové jablko, myrta, růže a mák.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3370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Hébé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bohyně jara a věčného mládí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662" y="2052638"/>
            <a:ext cx="6340451" cy="4195762"/>
          </a:xfrm>
        </p:spPr>
      </p:pic>
    </p:spTree>
    <p:extLst>
      <p:ext uri="{BB962C8B-B14F-4D97-AF65-F5344CB8AC3E}">
        <p14:creationId xmlns:p14="http://schemas.microsoft.com/office/powerpoint/2010/main" val="1517863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Hébé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bohyně jara a věčného mládí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03312" y="2052918"/>
            <a:ext cx="8946541" cy="3610463"/>
          </a:xfrm>
        </p:spPr>
        <p:txBody>
          <a:bodyPr/>
          <a:lstStyle/>
          <a:p>
            <a:r>
              <a:rPr lang="cs-CZ" b="1" dirty="0"/>
              <a:t>bohyně věčné mladosti a jara</a:t>
            </a:r>
            <a:endParaRPr lang="cs-CZ" dirty="0"/>
          </a:p>
          <a:p>
            <a:r>
              <a:rPr lang="cs-CZ" dirty="0" err="1"/>
              <a:t>Hébé</a:t>
            </a:r>
            <a:r>
              <a:rPr lang="cs-CZ" dirty="0"/>
              <a:t> bývá označovaná jako “číšnice olympských bohů”. Na Olympu totiž nalévala bohům nektar, což byl nápoj věčného mládí. Dále jim podávala ambrosii, jídlo, které propůjčovalo mládí, krásu i nesmrtelnost. </a:t>
            </a:r>
          </a:p>
          <a:p>
            <a:r>
              <a:rPr lang="cs-CZ" dirty="0"/>
              <a:t>Mezi symboly, se kterými bývá zobrazována, patří číše vína, orel, břečťan a fontána mládí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3636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Deméter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bohyně matka země a plodnosti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662" y="2052638"/>
            <a:ext cx="6340451" cy="4195762"/>
          </a:xfrm>
        </p:spPr>
      </p:pic>
    </p:spTree>
    <p:extLst>
      <p:ext uri="{BB962C8B-B14F-4D97-AF65-F5344CB8AC3E}">
        <p14:creationId xmlns:p14="http://schemas.microsoft.com/office/powerpoint/2010/main" val="2083451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Deméter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 bohyně plodnosti a země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noFill/>
        </p:spPr>
        <p:txBody>
          <a:bodyPr>
            <a:normAutofit/>
          </a:bodyPr>
          <a:lstStyle/>
          <a:p>
            <a:r>
              <a:rPr lang="cs-CZ" b="1" dirty="0"/>
              <a:t>bohyně plodnosti země a rolnictví</a:t>
            </a:r>
            <a:endParaRPr lang="cs-CZ" dirty="0"/>
          </a:p>
          <a:p>
            <a:r>
              <a:rPr lang="cs-CZ" dirty="0"/>
              <a:t>Démétér lidé prosili o přízeň zejména v těžkých časech, kdy to s úrodou nevypadalo dobře. Jednalo se totiž o bohyni plodnosti země a rolnictví. </a:t>
            </a:r>
            <a:r>
              <a:rPr lang="cs-CZ" b="1" dirty="0"/>
              <a:t>Její jméno znamená “matka”. </a:t>
            </a:r>
            <a:r>
              <a:rPr lang="cs-CZ" dirty="0"/>
              <a:t>Bývala spojována se symboly pšeničného snopu, pluhu, srpu.</a:t>
            </a:r>
          </a:p>
          <a:p>
            <a:r>
              <a:rPr lang="cs-CZ" dirty="0"/>
              <a:t>K její poctě se dříve konaly velké náboženské slavnosti, které trvaly devět dní a </a:t>
            </a:r>
            <a:r>
              <a:rPr lang="cs-CZ" dirty="0" smtClean="0"/>
              <a:t>obvykle se </a:t>
            </a:r>
            <a:r>
              <a:rPr lang="cs-CZ" dirty="0"/>
              <a:t>odehrávaly na přelomu září a října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8537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accent3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Persefona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bohyně podsvětí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662" y="2052638"/>
            <a:ext cx="6340451" cy="4195762"/>
          </a:xfrm>
        </p:spPr>
      </p:pic>
    </p:spTree>
    <p:extLst>
      <p:ext uri="{BB962C8B-B14F-4D97-AF65-F5344CB8AC3E}">
        <p14:creationId xmlns:p14="http://schemas.microsoft.com/office/powerpoint/2010/main" val="18465391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accent3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Persefona – bohyně podsvětí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03312" y="2052918"/>
            <a:ext cx="8946541" cy="3856269"/>
          </a:xfrm>
        </p:spPr>
        <p:txBody>
          <a:bodyPr/>
          <a:lstStyle/>
          <a:p>
            <a:r>
              <a:rPr lang="cs-CZ" b="1" dirty="0"/>
              <a:t>bohyně podsvětí</a:t>
            </a:r>
            <a:endParaRPr lang="cs-CZ" dirty="0"/>
          </a:p>
          <a:p>
            <a:r>
              <a:rPr lang="cs-CZ" dirty="0"/>
              <a:t>Dcera bohyně </a:t>
            </a:r>
            <a:r>
              <a:rPr lang="cs-CZ" dirty="0" err="1"/>
              <a:t>Demétér</a:t>
            </a:r>
            <a:r>
              <a:rPr lang="cs-CZ" dirty="0"/>
              <a:t> a boha Dia. Zeus bez svolení </a:t>
            </a:r>
            <a:r>
              <a:rPr lang="cs-CZ" dirty="0" err="1"/>
              <a:t>Demétéry</a:t>
            </a:r>
            <a:r>
              <a:rPr lang="cs-CZ" dirty="0"/>
              <a:t> přislíbil Persefonu svému bratru Hádovi, který ji unesl do podsvětí. Lstí ji donutil v podsvětí zůstat. Na  příkaz svého bratra Dia ji však musel pouštět z říše mrtvých jednou za rok za její matkou Démétér. V době, kdy je Persefona v podsvětí země strádá. Jakmile se však vrátí ke své matce, tak se začne zemi dařit. K matce se vrací na jaře a k Hádovi na podzim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3440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Hypnos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bůh spánku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662" y="2052638"/>
            <a:ext cx="6340451" cy="4195762"/>
          </a:xfrm>
        </p:spPr>
      </p:pic>
    </p:spTree>
    <p:extLst>
      <p:ext uri="{BB962C8B-B14F-4D97-AF65-F5344CB8AC3E}">
        <p14:creationId xmlns:p14="http://schemas.microsoft.com/office/powerpoint/2010/main" val="4235314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Hypnos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bůh spánku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bůh spánku, zosobňuje i spánek samotný</a:t>
            </a:r>
            <a:endParaRPr lang="cs-CZ" dirty="0"/>
          </a:p>
          <a:p>
            <a:r>
              <a:rPr lang="cs-CZ" dirty="0"/>
              <a:t>Syn bohyně noci </a:t>
            </a:r>
            <a:r>
              <a:rPr lang="cs-CZ" dirty="0" err="1"/>
              <a:t>Nykty</a:t>
            </a:r>
            <a:r>
              <a:rPr lang="cs-CZ" dirty="0"/>
              <a:t> a boha smrti </a:t>
            </a:r>
            <a:r>
              <a:rPr lang="cs-CZ" dirty="0" err="1"/>
              <a:t>Thanata</a:t>
            </a:r>
            <a:r>
              <a:rPr lang="cs-CZ" dirty="0"/>
              <a:t>. </a:t>
            </a:r>
            <a:r>
              <a:rPr lang="cs-CZ" dirty="0" err="1"/>
              <a:t>Hypnos</a:t>
            </a:r>
            <a:r>
              <a:rPr lang="cs-CZ" dirty="0"/>
              <a:t> uspával každý den všechny živé tvory, aby je zbavil trápení a starostí. Měl tři syny – Morfea, </a:t>
            </a:r>
            <a:r>
              <a:rPr lang="cs-CZ" dirty="0" err="1"/>
              <a:t>Fobétóra</a:t>
            </a:r>
            <a:r>
              <a:rPr lang="cs-CZ" dirty="0"/>
              <a:t> a </a:t>
            </a:r>
            <a:r>
              <a:rPr lang="cs-CZ" dirty="0" err="1"/>
              <a:t>Fantasosa</a:t>
            </a:r>
            <a:r>
              <a:rPr lang="cs-CZ" dirty="0"/>
              <a:t>. 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6202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Hóry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ohyně ročních období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662" y="2052638"/>
            <a:ext cx="6340451" cy="4195762"/>
          </a:xfrm>
        </p:spPr>
      </p:pic>
    </p:spTree>
    <p:extLst>
      <p:ext uri="{BB962C8B-B14F-4D97-AF65-F5344CB8AC3E}">
        <p14:creationId xmlns:p14="http://schemas.microsoft.com/office/powerpoint/2010/main" val="429580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Hóry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bohyně ročních období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bohyně ročních období a pořádku v přírodě i ve společnosti</a:t>
            </a:r>
            <a:endParaRPr lang="cs-CZ" dirty="0"/>
          </a:p>
          <a:p>
            <a:r>
              <a:rPr lang="cs-CZ" dirty="0" err="1"/>
              <a:t>Hóry</a:t>
            </a:r>
            <a:r>
              <a:rPr lang="cs-CZ" dirty="0"/>
              <a:t> jsou výjimečné tím, že se nejedná o jednu entitu, ale několik. Přitom jejich počty se v jednotlivých výkladech liší.</a:t>
            </a:r>
          </a:p>
          <a:p>
            <a:r>
              <a:rPr lang="cs-CZ" dirty="0" err="1"/>
              <a:t>Hóry</a:t>
            </a:r>
            <a:r>
              <a:rPr lang="cs-CZ" dirty="0"/>
              <a:t> měly mimo jiné na starost střežení bran Olympu. Také opatrovaly ostatní bohyně poté, co se narodily.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5527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Děkuji za pozornost    </a:t>
            </a:r>
            <a:r>
              <a:rPr lang="cs-CZ" dirty="0" smtClean="0">
                <a:sym typeface="Wingdings" panose="05000000000000000000" pitchFamily="2" charset="2"/>
              </a:rPr>
              <a:t> </a:t>
            </a:r>
            <a:br>
              <a:rPr lang="cs-CZ" dirty="0" smtClean="0">
                <a:sym typeface="Wingdings" panose="05000000000000000000" pitchFamily="2" charset="2"/>
              </a:rPr>
            </a:br>
            <a:r>
              <a:rPr lang="cs-CZ" dirty="0" smtClean="0">
                <a:sym typeface="Wingdings" panose="05000000000000000000" pitchFamily="2" charset="2"/>
              </a:rPr>
              <a:t>Vaše paní učitelka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1719214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videa:</a:t>
            </a:r>
          </a:p>
          <a:p>
            <a:r>
              <a:rPr lang="cs-CZ" dirty="0" smtClean="0">
                <a:hlinkClick r:id="rId2"/>
              </a:rPr>
              <a:t>https://www.youtube.com/watch?v=ZhgEIVA4xkQ</a:t>
            </a:r>
            <a:endParaRPr lang="cs-CZ" dirty="0" smtClean="0"/>
          </a:p>
          <a:p>
            <a:endParaRPr lang="cs-CZ" dirty="0"/>
          </a:p>
          <a:p>
            <a:r>
              <a:rPr lang="cs-CZ" smtClean="0">
                <a:hlinkClick r:id="rId3"/>
              </a:rPr>
              <a:t>https://www.youtube.com/results?sp=mAEB&amp;search_query=%C5%99ecko+stroj+%C4%8Dasu+2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7652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163</TotalTime>
  <Words>1943</Words>
  <Application>Microsoft Office PowerPoint</Application>
  <PresentationFormat>Širokoúhlá obrazovka</PresentationFormat>
  <Paragraphs>103</Paragraphs>
  <Slides>40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40</vt:i4>
      </vt:variant>
    </vt:vector>
  </HeadingPairs>
  <TitlesOfParts>
    <vt:vector size="45" baseType="lpstr">
      <vt:lpstr>Arial</vt:lpstr>
      <vt:lpstr>Century Gothic</vt:lpstr>
      <vt:lpstr>Wingdings</vt:lpstr>
      <vt:lpstr>Wingdings 3</vt:lpstr>
      <vt:lpstr>Ion</vt:lpstr>
      <vt:lpstr>Řečtí bohové</vt:lpstr>
      <vt:lpstr>            Zeus (skloňuje se bez Dia)</vt:lpstr>
      <vt:lpstr>                 Zeus – král všech bohů</vt:lpstr>
      <vt:lpstr>Héra – bohyně žen</vt:lpstr>
      <vt:lpstr>Héra – bohyně žen, manželství a zrození </vt:lpstr>
      <vt:lpstr>    Héfaistos – bůh ohně a kovářství</vt:lpstr>
      <vt:lpstr>   Héfaistos – bůh kovářství a ohně</vt:lpstr>
      <vt:lpstr>Dionýsos – bůh vína, veselí a úrody</vt:lpstr>
      <vt:lpstr>Dionýsos – bůh vína, veselí a úrody</vt:lpstr>
      <vt:lpstr>           Hermés – posel bohů</vt:lpstr>
      <vt:lpstr>  Hermés – posel bohů</vt:lpstr>
      <vt:lpstr>Poseidón – bůh moře, vody a zemětřenení</vt:lpstr>
      <vt:lpstr>Poseidón – bůh vodního živlu a zemětřesení</vt:lpstr>
      <vt:lpstr>       Apollón – bůh poezie</vt:lpstr>
      <vt:lpstr> Apollón – bůh poezie</vt:lpstr>
      <vt:lpstr>Hestiá – bohyně posvátného ohně a rodinného krbu</vt:lpstr>
      <vt:lpstr>Hestiá – bohyně posvátného ohně a rodinného krbu</vt:lpstr>
      <vt:lpstr>  Athéna – bohyně moudrosti</vt:lpstr>
      <vt:lpstr>     Athéna – bohyně moudrosti</vt:lpstr>
      <vt:lpstr>Arés – bůh války</vt:lpstr>
      <vt:lpstr>    Arés – bůh války </vt:lpstr>
      <vt:lpstr>Artemis – bohyně lovu a měsíčního svitu</vt:lpstr>
      <vt:lpstr>Artemis – bohyně lovu a měsíčního svitu</vt:lpstr>
      <vt:lpstr>Hélios – bůh slunce</vt:lpstr>
      <vt:lpstr> Hélios – bůh slunce</vt:lpstr>
      <vt:lpstr>Erós – bůh sebelásky a  sama láska jako taková</vt:lpstr>
      <vt:lpstr>Erós – bůh sebelásky a  sama láska jako taková</vt:lpstr>
      <vt:lpstr>  Afrodité – bohyně lásky a krásy</vt:lpstr>
      <vt:lpstr>Afrodité – bohyně lásky a krásy</vt:lpstr>
      <vt:lpstr>Hébé – bohyně jara a věčného mládí</vt:lpstr>
      <vt:lpstr>Hébé – bohyně jara a věčného mládí</vt:lpstr>
      <vt:lpstr>Deméter – bohyně matka země a plodnosti </vt:lpstr>
      <vt:lpstr>Deméter –  bohyně plodnosti a země</vt:lpstr>
      <vt:lpstr>      Persefona – bohyně podsvětí</vt:lpstr>
      <vt:lpstr>Persefona – bohyně podsvětí</vt:lpstr>
      <vt:lpstr>Hypnos – bůh spánku</vt:lpstr>
      <vt:lpstr>Hypnos – bůh spánku</vt:lpstr>
      <vt:lpstr>Hóry- bohyně ročních období</vt:lpstr>
      <vt:lpstr>Hóry – bohyně ročních období</vt:lpstr>
      <vt:lpstr>Děkuji za pozornost      Vaše paní učitelka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Řečtí bohové</dc:title>
  <dc:creator>Lucie Havlíčková</dc:creator>
  <cp:lastModifiedBy>Lucie Havlíčková</cp:lastModifiedBy>
  <cp:revision>17</cp:revision>
  <dcterms:created xsi:type="dcterms:W3CDTF">2023-10-15T06:32:57Z</dcterms:created>
  <dcterms:modified xsi:type="dcterms:W3CDTF">2023-10-19T00:11:14Z</dcterms:modified>
</cp:coreProperties>
</file>