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60" r:id="rId4"/>
    <p:sldId id="261" r:id="rId5"/>
    <p:sldId id="258" r:id="rId6"/>
    <p:sldId id="259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4E7DD0E-30F8-4432-8683-55F155A002AE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2E0C343-0A86-4B34-BE2F-7A2963413CD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92696"/>
            <a:ext cx="7772400" cy="2808312"/>
          </a:xfrm>
        </p:spPr>
        <p:txBody>
          <a:bodyPr/>
          <a:lstStyle/>
          <a:p>
            <a:r>
              <a:rPr lang="cs-CZ" dirty="0" smtClean="0"/>
              <a:t>VĚTNÁ SKLADBA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717032"/>
            <a:ext cx="6400800" cy="2455168"/>
          </a:xfrm>
        </p:spPr>
        <p:txBody>
          <a:bodyPr>
            <a:noAutofit/>
          </a:bodyPr>
          <a:lstStyle/>
          <a:p>
            <a:r>
              <a:rPr lang="cs-CZ" sz="4000" b="1" dirty="0" smtClean="0"/>
              <a:t>Základní větné členy</a:t>
            </a:r>
          </a:p>
          <a:p>
            <a:r>
              <a:rPr lang="cs-CZ" sz="4000" b="1" dirty="0" smtClean="0"/>
              <a:t>PODMĚT </a:t>
            </a:r>
          </a:p>
          <a:p>
            <a:r>
              <a:rPr lang="cs-CZ" sz="4000" b="1" dirty="0" smtClean="0"/>
              <a:t>PŘÍSUDEK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332656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/>
              <a:t>					11. květen 2020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4703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1961" y="3904456"/>
            <a:ext cx="2604878" cy="21168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u="sng" dirty="0" smtClean="0"/>
              <a:t>NEVYJÁDŘENÝ</a:t>
            </a:r>
          </a:p>
          <a:p>
            <a:pPr marL="0" indent="0" algn="ctr">
              <a:buNone/>
            </a:pPr>
            <a:endParaRPr lang="cs-CZ" b="1" u="sng" dirty="0" smtClean="0"/>
          </a:p>
          <a:p>
            <a:pPr marL="0" indent="0" algn="ctr">
              <a:buNone/>
            </a:pPr>
            <a:r>
              <a:rPr lang="cs-CZ" dirty="0" smtClean="0"/>
              <a:t>Odešel.</a:t>
            </a:r>
          </a:p>
          <a:p>
            <a:pPr marL="0" indent="0" algn="ctr">
              <a:buNone/>
            </a:pPr>
            <a:r>
              <a:rPr lang="cs-CZ" dirty="0" smtClean="0"/>
              <a:t>Nechce.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09600" y="1752601"/>
            <a:ext cx="8426896" cy="21168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cs-CZ" dirty="0" smtClean="0"/>
              <a:t>větný člen, o kterém přísudek něco vypovídá</a:t>
            </a:r>
          </a:p>
          <a:p>
            <a:r>
              <a:rPr lang="cs-CZ" dirty="0" smtClean="0"/>
              <a:t>bývá vyjádřen podstat. </a:t>
            </a:r>
            <a:r>
              <a:rPr lang="cs-CZ" dirty="0" err="1" smtClean="0"/>
              <a:t>jm</a:t>
            </a:r>
            <a:r>
              <a:rPr lang="cs-CZ" dirty="0" smtClean="0"/>
              <a:t>., zájmenem, číslovkou v 1. pádě</a:t>
            </a:r>
          </a:p>
          <a:p>
            <a:r>
              <a:rPr lang="cs-CZ" dirty="0" smtClean="0"/>
              <a:t>ptáme se na něj: </a:t>
            </a:r>
            <a:r>
              <a:rPr lang="cs-CZ" b="1" dirty="0" smtClean="0"/>
              <a:t>KDO, CO</a:t>
            </a:r>
          </a:p>
          <a:p>
            <a:r>
              <a:rPr lang="cs-CZ" dirty="0" smtClean="0"/>
              <a:t>podtrháváme ho </a:t>
            </a:r>
            <a:r>
              <a:rPr lang="cs-CZ" u="sng" dirty="0" smtClean="0"/>
              <a:t>rovnou čarou</a:t>
            </a:r>
            <a:r>
              <a:rPr lang="cs-CZ" dirty="0" smtClean="0"/>
              <a:t>, označujeme zkratkou </a:t>
            </a:r>
            <a:r>
              <a:rPr lang="cs-CZ" b="1" dirty="0" smtClean="0"/>
              <a:t>Po</a:t>
            </a:r>
          </a:p>
          <a:p>
            <a:r>
              <a:rPr lang="cs-CZ" dirty="0" smtClean="0"/>
              <a:t>podmět může být: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716458" y="3904456"/>
            <a:ext cx="2604878" cy="21168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b="1" u="sng" dirty="0" smtClean="0"/>
              <a:t>VYJÁDŘENÝ</a:t>
            </a:r>
          </a:p>
          <a:p>
            <a:pPr marL="0" indent="0" algn="ctr">
              <a:buFont typeface="Arial" pitchFamily="34" charset="0"/>
              <a:buNone/>
            </a:pPr>
            <a:endParaRPr lang="cs-CZ" b="1" u="sng" dirty="0" smtClean="0"/>
          </a:p>
          <a:p>
            <a:pPr marL="0" indent="0" algn="ctr">
              <a:buFont typeface="Arial" pitchFamily="34" charset="0"/>
              <a:buNone/>
            </a:pPr>
            <a:r>
              <a:rPr lang="cs-CZ" u="sng" dirty="0" smtClean="0"/>
              <a:t>Petr</a:t>
            </a:r>
            <a:r>
              <a:rPr lang="cs-CZ" dirty="0" smtClean="0"/>
              <a:t> odešel.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u="sng" dirty="0" smtClean="0"/>
              <a:t>Ona</a:t>
            </a:r>
            <a:r>
              <a:rPr lang="cs-CZ" dirty="0" smtClean="0"/>
              <a:t> nechce.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6257804" y="3933056"/>
            <a:ext cx="2604878" cy="21168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b="1" u="sng" dirty="0" smtClean="0"/>
              <a:t>VŠEOBECNÝ</a:t>
            </a:r>
          </a:p>
          <a:p>
            <a:pPr marL="0" indent="0" algn="ctr">
              <a:buFont typeface="Arial" pitchFamily="34" charset="0"/>
              <a:buNone/>
            </a:pPr>
            <a:endParaRPr lang="cs-CZ" b="1" u="sng" dirty="0" smtClean="0"/>
          </a:p>
          <a:p>
            <a:pPr marL="0" indent="0" algn="ctr">
              <a:buFont typeface="Arial" pitchFamily="34" charset="0"/>
              <a:buNone/>
            </a:pPr>
            <a:r>
              <a:rPr lang="cs-CZ" dirty="0" smtClean="0"/>
              <a:t>Dávali to v televizi.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dirty="0" smtClean="0"/>
              <a:t>Hlásili to v rozhlase.</a:t>
            </a:r>
          </a:p>
        </p:txBody>
      </p:sp>
    </p:spTree>
    <p:extLst>
      <p:ext uri="{BB962C8B-B14F-4D97-AF65-F5344CB8AC3E}">
        <p14:creationId xmlns:p14="http://schemas.microsoft.com/office/powerpoint/2010/main" val="397866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PODMĚT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NĚKOLIKANÁSOBNÝ PODMĚT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skládá se z několika členů, o všech přísudek 	něco vypovídá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jeho členy oddělujeme čárkami a/či spojkami 	</a:t>
            </a:r>
            <a:r>
              <a:rPr lang="cs-CZ" b="1" dirty="0" smtClean="0"/>
              <a:t>a, i, ani, nebo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i="1" dirty="0" smtClean="0"/>
              <a:t>Ondřej a Adéla </a:t>
            </a:r>
            <a:r>
              <a:rPr lang="cs-CZ" i="1" dirty="0" smtClean="0"/>
              <a:t>už odešli.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b="1" i="1" dirty="0" smtClean="0"/>
              <a:t>Marcela, Lucie </a:t>
            </a:r>
            <a:r>
              <a:rPr lang="cs-CZ" i="1" dirty="0" smtClean="0"/>
              <a:t>a jejich </a:t>
            </a:r>
            <a:r>
              <a:rPr lang="cs-CZ" b="1" i="1" dirty="0" smtClean="0"/>
              <a:t>rodiče </a:t>
            </a:r>
            <a:r>
              <a:rPr lang="cs-CZ" i="1" dirty="0" smtClean="0"/>
              <a:t>odjeli na 	dovolenou.</a:t>
            </a:r>
          </a:p>
          <a:p>
            <a:pPr marL="0" indent="0">
              <a:buNone/>
            </a:pPr>
            <a:r>
              <a:rPr lang="cs-CZ" i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63489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i="1" dirty="0" smtClean="0"/>
              <a:t>Vyhledej ve větách podmět a urči, zda se jedná o podmět vyjádřený, nevyjádřený či všeobecný.</a:t>
            </a:r>
            <a:endParaRPr lang="cs-CZ" sz="24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Za týden začnou prázdniny.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Nikdo k nám včera nepřišel.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Vůbec ti nerozumím. 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V Národním divadle hráli Prodanou nevěstu.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Zastavte se u nás pozítří na večeři.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Ty dveře rozbila ona.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Nechceš mi něco vysvětlit? 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V rádiu právě hlásili zprávy o počasí.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Hraní a zpívání u táboráku mě baví.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03848" y="2060848"/>
            <a:ext cx="1368152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27584" y="2564904"/>
            <a:ext cx="864096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820653" y="270892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+mj-lt"/>
              </a:rPr>
              <a:t>(já)</a:t>
            </a:r>
            <a:endParaRPr lang="cs-CZ" sz="2400" b="1" dirty="0">
              <a:latin typeface="+mj-lt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707904" y="3134581"/>
            <a:ext cx="864096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508104" y="371703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+mj-lt"/>
              </a:rPr>
              <a:t>(vy)</a:t>
            </a:r>
            <a:endParaRPr lang="cs-CZ" sz="2400" b="1" dirty="0">
              <a:latin typeface="+mj-lt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507926" y="4142693"/>
            <a:ext cx="864096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956379" y="4725144"/>
            <a:ext cx="864096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4636223" y="4869160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+mj-lt"/>
              </a:rPr>
              <a:t>(ty)</a:t>
            </a:r>
            <a:endParaRPr lang="cs-CZ" sz="2400" b="1" dirty="0">
              <a:latin typeface="+mj-lt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540733" y="5258817"/>
            <a:ext cx="864096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55575" y="6356763"/>
            <a:ext cx="2200803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5900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					</a:t>
            </a:r>
            <a:r>
              <a:rPr lang="cs-CZ" sz="1600" dirty="0" smtClean="0">
                <a:solidFill>
                  <a:schemeClr val="tx1"/>
                </a:solidFill>
              </a:rPr>
              <a:t>18. </a:t>
            </a:r>
            <a:r>
              <a:rPr lang="cs-CZ" sz="1600" dirty="0" smtClean="0">
                <a:solidFill>
                  <a:schemeClr val="tx1"/>
                </a:solidFill>
              </a:rPr>
              <a:t>květen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PŘÍSUDEK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větný člen, který něco tvrdí (vypovídá) o nějaké skutečnosti vyjádřené zpravidla podmětem</a:t>
            </a:r>
          </a:p>
          <a:p>
            <a:r>
              <a:rPr lang="cs-CZ" dirty="0" smtClean="0"/>
              <a:t>podtrháváme ho </a:t>
            </a:r>
            <a:r>
              <a:rPr lang="cs-CZ" u="wavy" dirty="0" smtClean="0"/>
              <a:t>vlnovkou</a:t>
            </a:r>
            <a:r>
              <a:rPr lang="cs-CZ" dirty="0" smtClean="0"/>
              <a:t>, označujeme zkratkou </a:t>
            </a:r>
            <a:r>
              <a:rPr lang="cs-CZ" b="1" dirty="0" err="1" smtClean="0"/>
              <a:t>Př</a:t>
            </a: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67085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PŘÍSUDEK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přísudek může být:</a:t>
            </a:r>
          </a:p>
          <a:p>
            <a:pPr marL="457200" indent="-457200">
              <a:buAutoNum type="arabicPeriod"/>
            </a:pPr>
            <a:r>
              <a:rPr lang="cs-CZ" b="1" u="sng" dirty="0" smtClean="0">
                <a:solidFill>
                  <a:schemeClr val="accent1">
                    <a:lumMod val="75000"/>
                  </a:schemeClr>
                </a:solidFill>
              </a:rPr>
              <a:t>SLOVESNÝ </a:t>
            </a:r>
          </a:p>
          <a:p>
            <a:pPr marL="800100" lvl="2" indent="0">
              <a:buNone/>
            </a:pPr>
            <a:r>
              <a:rPr lang="cs-CZ" sz="1900" dirty="0" smtClean="0"/>
              <a:t>existuje</a:t>
            </a:r>
            <a:r>
              <a:rPr lang="cs-CZ" sz="1900" b="1" dirty="0" smtClean="0">
                <a:solidFill>
                  <a:schemeClr val="accent1">
                    <a:lumMod val="75000"/>
                  </a:schemeClr>
                </a:solidFill>
              </a:rPr>
              <a:t> jednoduchý x složený</a:t>
            </a:r>
          </a:p>
          <a:p>
            <a:pPr marL="800100" lvl="2" indent="0">
              <a:buNone/>
            </a:pPr>
            <a:r>
              <a:rPr lang="cs-CZ" sz="1800" dirty="0" smtClean="0"/>
              <a:t>je tvořen </a:t>
            </a:r>
            <a:r>
              <a:rPr lang="cs-CZ" sz="1800" b="1" dirty="0" smtClean="0"/>
              <a:t>slovesem v určitém tvaru</a:t>
            </a:r>
          </a:p>
          <a:p>
            <a:pPr marL="893763" lvl="3" indent="0">
              <a:buNone/>
            </a:pPr>
            <a:endParaRPr lang="cs-CZ" sz="1800" i="1" dirty="0" smtClean="0"/>
          </a:p>
          <a:p>
            <a:pPr marL="893763" lvl="3" indent="0">
              <a:buNone/>
            </a:pPr>
            <a:r>
              <a:rPr lang="cs-CZ" sz="1800" i="1" dirty="0" smtClean="0"/>
              <a:t>Pes </a:t>
            </a:r>
            <a:r>
              <a:rPr lang="cs-CZ" sz="1800" b="1" i="1" dirty="0" smtClean="0"/>
              <a:t>spí</a:t>
            </a:r>
            <a:r>
              <a:rPr lang="cs-CZ" sz="1800" i="1" dirty="0" smtClean="0"/>
              <a:t> v boudě. </a:t>
            </a:r>
            <a:r>
              <a:rPr lang="cs-CZ" sz="1800" b="1" i="1" dirty="0" smtClean="0"/>
              <a:t>Napsal jsem </a:t>
            </a:r>
            <a:r>
              <a:rPr lang="cs-CZ" sz="1800" i="1" dirty="0" smtClean="0"/>
              <a:t>dopis. </a:t>
            </a:r>
            <a:r>
              <a:rPr lang="cs-CZ" sz="1800" b="1" i="1" dirty="0" smtClean="0"/>
              <a:t>Budeme pracovat </a:t>
            </a:r>
            <a:r>
              <a:rPr lang="cs-CZ" sz="1800" i="1" dirty="0" smtClean="0"/>
              <a:t>doma.</a:t>
            </a:r>
          </a:p>
          <a:p>
            <a:pPr marL="893763" lvl="3" indent="0">
              <a:buNone/>
            </a:pPr>
            <a:r>
              <a:rPr lang="cs-CZ" sz="1800" i="1" dirty="0" smtClean="0"/>
              <a:t>Brzy </a:t>
            </a:r>
            <a:r>
              <a:rPr lang="cs-CZ" sz="1800" b="1" i="1" dirty="0" smtClean="0"/>
              <a:t>začne pršet</a:t>
            </a:r>
            <a:r>
              <a:rPr lang="cs-CZ" sz="1800" i="1" dirty="0" smtClean="0"/>
              <a:t>.</a:t>
            </a:r>
          </a:p>
          <a:p>
            <a:pPr marL="893763" lvl="3" indent="0">
              <a:buNone/>
            </a:pPr>
            <a:endParaRPr lang="cs-CZ" sz="1800" b="1" i="1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AutoNum type="arabicPeriod"/>
            </a:pPr>
            <a:r>
              <a:rPr lang="cs-CZ" b="1" u="sng" dirty="0" smtClean="0">
                <a:solidFill>
                  <a:schemeClr val="accent1">
                    <a:lumMod val="75000"/>
                  </a:schemeClr>
                </a:solidFill>
              </a:rPr>
              <a:t>JMENNÝ SE SPONOU</a:t>
            </a:r>
          </a:p>
          <a:p>
            <a:pPr marL="400050" lvl="1" indent="0">
              <a:buNone/>
            </a:pPr>
            <a:r>
              <a:rPr lang="cs-CZ" dirty="0"/>
              <a:t>	</a:t>
            </a:r>
            <a:r>
              <a:rPr lang="cs-CZ" sz="1800" dirty="0" smtClean="0"/>
              <a:t>je tvořen </a:t>
            </a:r>
            <a:r>
              <a:rPr lang="cs-CZ" sz="1800" b="1" dirty="0" smtClean="0"/>
              <a:t>podstatným </a:t>
            </a:r>
            <a:r>
              <a:rPr lang="cs-CZ" sz="1800" dirty="0" smtClean="0"/>
              <a:t>nebo </a:t>
            </a:r>
            <a:r>
              <a:rPr lang="cs-CZ" sz="1800" b="1" dirty="0" smtClean="0"/>
              <a:t>přídavným jménem</a:t>
            </a:r>
            <a:r>
              <a:rPr lang="cs-CZ" sz="1800" dirty="0" smtClean="0"/>
              <a:t> a tvarem 	</a:t>
            </a:r>
            <a:r>
              <a:rPr lang="cs-CZ" sz="1800" b="1" dirty="0" smtClean="0"/>
              <a:t>sponového slovesa </a:t>
            </a:r>
            <a:r>
              <a:rPr lang="cs-CZ" sz="1800" dirty="0" smtClean="0"/>
              <a:t>(=být, bývat, stát se, stávat se)</a:t>
            </a:r>
          </a:p>
          <a:p>
            <a:pPr marL="400050" lvl="1" indent="0">
              <a:buNone/>
            </a:pPr>
            <a:r>
              <a:rPr lang="cs-CZ" sz="1800" dirty="0"/>
              <a:t>	</a:t>
            </a:r>
            <a:endParaRPr lang="cs-CZ" sz="1800" dirty="0" smtClean="0"/>
          </a:p>
          <a:p>
            <a:pPr marL="400050" lvl="1" indent="0">
              <a:buNone/>
            </a:pPr>
            <a:r>
              <a:rPr lang="cs-CZ" sz="1800" dirty="0"/>
              <a:t>	</a:t>
            </a:r>
            <a:r>
              <a:rPr lang="cs-CZ" sz="1800" i="1" dirty="0" smtClean="0"/>
              <a:t>Petr </a:t>
            </a:r>
            <a:r>
              <a:rPr lang="cs-CZ" sz="1800" b="1" i="1" dirty="0" smtClean="0"/>
              <a:t>je </a:t>
            </a:r>
            <a:r>
              <a:rPr lang="cs-CZ" sz="1800" i="1" dirty="0" smtClean="0"/>
              <a:t>můj </a:t>
            </a:r>
            <a:r>
              <a:rPr lang="cs-CZ" sz="1800" b="1" i="1" dirty="0" smtClean="0"/>
              <a:t>spolužák</a:t>
            </a:r>
            <a:r>
              <a:rPr lang="cs-CZ" sz="1800" i="1" dirty="0" smtClean="0"/>
              <a:t>. Soňa </a:t>
            </a:r>
            <a:r>
              <a:rPr lang="cs-CZ" sz="1800" b="1" i="1" dirty="0" smtClean="0"/>
              <a:t>se stala lékařkou</a:t>
            </a:r>
            <a:r>
              <a:rPr lang="cs-CZ" sz="1800" i="1" dirty="0" smtClean="0"/>
              <a:t>. </a:t>
            </a:r>
            <a:endParaRPr lang="cs-CZ" sz="1800" b="1" i="1" dirty="0" smtClean="0"/>
          </a:p>
          <a:p>
            <a:pPr marL="400050" lvl="1" indent="0">
              <a:buNone/>
            </a:pPr>
            <a:r>
              <a:rPr lang="cs-CZ" sz="1800" b="1" i="1" dirty="0"/>
              <a:t>	</a:t>
            </a:r>
            <a:r>
              <a:rPr lang="cs-CZ" sz="1800" i="1" dirty="0" smtClean="0"/>
              <a:t>Ten film </a:t>
            </a:r>
            <a:r>
              <a:rPr lang="cs-CZ" sz="1800" b="1" i="1" dirty="0" smtClean="0"/>
              <a:t>není zajímavý. </a:t>
            </a:r>
            <a:r>
              <a:rPr lang="cs-CZ" sz="1800" i="1" dirty="0" smtClean="0"/>
              <a:t>Děda </a:t>
            </a:r>
            <a:r>
              <a:rPr lang="cs-CZ" sz="1800" b="1" i="1" dirty="0" smtClean="0"/>
              <a:t>se stává roztržitým.</a:t>
            </a:r>
            <a:endParaRPr lang="cs-CZ" sz="1800" dirty="0" smtClean="0"/>
          </a:p>
          <a:p>
            <a:pPr marL="0" indent="0">
              <a:buNone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467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4400" dirty="0" smtClean="0"/>
              <a:t>Přísudek jmenný se sponou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POZOR!!!</a:t>
            </a:r>
          </a:p>
          <a:p>
            <a:pPr marL="0" indent="0">
              <a:buNone/>
            </a:pPr>
            <a:r>
              <a:rPr lang="cs-CZ" sz="2000" dirty="0" smtClean="0"/>
              <a:t>Slovesa </a:t>
            </a:r>
            <a:r>
              <a:rPr lang="cs-CZ" sz="2000" b="1" dirty="0" smtClean="0"/>
              <a:t>být, bývat, stát se, stávat se </a:t>
            </a:r>
            <a:r>
              <a:rPr lang="cs-CZ" sz="2000" dirty="0" smtClean="0"/>
              <a:t>NEJSOU vždy sponovými slovesy, mohou být slovesy plnovýznamovými.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dirty="0" smtClean="0"/>
              <a:t>Jsem</a:t>
            </a:r>
            <a:r>
              <a:rPr lang="cs-CZ" sz="2000" dirty="0" smtClean="0"/>
              <a:t> doma.</a:t>
            </a:r>
          </a:p>
          <a:p>
            <a:pPr marL="0" indent="0">
              <a:buNone/>
            </a:pPr>
            <a:r>
              <a:rPr lang="cs-CZ" sz="2000" b="1" dirty="0" smtClean="0"/>
              <a:t>Bývá</a:t>
            </a:r>
            <a:r>
              <a:rPr lang="cs-CZ" sz="2000" dirty="0" smtClean="0"/>
              <a:t> s námi na chalupě každé léto.</a:t>
            </a:r>
          </a:p>
          <a:p>
            <a:pPr marL="0" indent="0">
              <a:buNone/>
            </a:pPr>
            <a:r>
              <a:rPr lang="cs-CZ" sz="2000" dirty="0" smtClean="0"/>
              <a:t>Nedaleko odtud </a:t>
            </a:r>
            <a:r>
              <a:rPr lang="cs-CZ" sz="2000" b="1" dirty="0" smtClean="0"/>
              <a:t>se stala </a:t>
            </a:r>
            <a:r>
              <a:rPr lang="cs-CZ" sz="2000" dirty="0" smtClean="0"/>
              <a:t>nehoda.</a:t>
            </a:r>
          </a:p>
          <a:p>
            <a:pPr marL="0" indent="0">
              <a:buNone/>
            </a:pPr>
            <a:r>
              <a:rPr lang="cs-CZ" sz="2000" b="1" dirty="0" smtClean="0"/>
              <a:t>Stává se </a:t>
            </a:r>
            <a:r>
              <a:rPr lang="cs-CZ" sz="2000" dirty="0" smtClean="0"/>
              <a:t>vám to často?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130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/>
              <a:t>Přísudek slovesný jednoduchý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r>
              <a:rPr lang="cs-CZ" dirty="0" smtClean="0"/>
              <a:t>je tvořen </a:t>
            </a:r>
          </a:p>
          <a:p>
            <a:pPr lvl="1"/>
            <a:r>
              <a:rPr lang="cs-CZ" sz="2000" dirty="0" smtClean="0"/>
              <a:t>buď pouze </a:t>
            </a:r>
            <a:r>
              <a:rPr lang="cs-CZ" sz="2000" u="sng" dirty="0" smtClean="0"/>
              <a:t>slovesem v určitém tvaru </a:t>
            </a:r>
          </a:p>
          <a:p>
            <a:pPr marL="457200" lvl="1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(</a:t>
            </a:r>
            <a:r>
              <a:rPr lang="cs-CZ" sz="2000" b="1" i="1" dirty="0" smtClean="0"/>
              <a:t>spím, hraje si, učíme se, donesl</a:t>
            </a:r>
            <a:r>
              <a:rPr lang="cs-CZ" sz="2000" dirty="0" smtClean="0"/>
              <a:t>), </a:t>
            </a:r>
          </a:p>
          <a:p>
            <a:pPr lvl="1"/>
            <a:r>
              <a:rPr lang="cs-CZ" sz="2000" dirty="0" smtClean="0"/>
              <a:t>nebo </a:t>
            </a:r>
            <a:r>
              <a:rPr lang="cs-CZ" sz="2000" u="sng" dirty="0" smtClean="0"/>
              <a:t>plnovýznamovým slovesem</a:t>
            </a:r>
            <a:r>
              <a:rPr lang="cs-CZ" sz="2000" dirty="0" smtClean="0"/>
              <a:t> a </a:t>
            </a:r>
            <a:r>
              <a:rPr lang="cs-CZ" sz="2000" u="sng" dirty="0" smtClean="0"/>
              <a:t>tvarem slovesa být </a:t>
            </a:r>
            <a:r>
              <a:rPr lang="cs-CZ" sz="2000" dirty="0" smtClean="0"/>
              <a:t>	(</a:t>
            </a:r>
            <a:r>
              <a:rPr lang="cs-CZ" sz="2000" b="1" dirty="0" smtClean="0"/>
              <a:t>spal jsem, bude si hrát, budeme se učit, donesl jsi</a:t>
            </a:r>
            <a:r>
              <a:rPr lang="cs-CZ" sz="2000" dirty="0" smtClean="0"/>
              <a:t>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55612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Přísudek slovesný složený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skládá se z:</a:t>
            </a:r>
          </a:p>
          <a:p>
            <a:pPr marL="981075" lvl="2" indent="-528638">
              <a:buAutoNum type="arabicParenR"/>
            </a:pPr>
            <a:r>
              <a:rPr lang="cs-CZ" sz="2000" b="1" u="sng" dirty="0"/>
              <a:t>z</a:t>
            </a:r>
            <a:r>
              <a:rPr lang="cs-CZ" sz="2000" b="1" u="sng" dirty="0" smtClean="0"/>
              <a:t>působového slovesa </a:t>
            </a:r>
            <a:r>
              <a:rPr lang="cs-CZ" sz="2000" dirty="0" smtClean="0"/>
              <a:t>= MOCI, MUSET, SMĚT, MÍT, CHTÍT</a:t>
            </a:r>
          </a:p>
          <a:p>
            <a:pPr marL="457200" lvl="1" indent="0">
              <a:buNone/>
            </a:pPr>
            <a:r>
              <a:rPr lang="cs-CZ" sz="2000" dirty="0" smtClean="0"/>
              <a:t>	</a:t>
            </a:r>
            <a:r>
              <a:rPr lang="cs-CZ" sz="2000" i="1" dirty="0" smtClean="0"/>
              <a:t>nebo</a:t>
            </a:r>
          </a:p>
          <a:p>
            <a:pPr marL="981075" lvl="1" indent="-523875">
              <a:buNone/>
            </a:pPr>
            <a:r>
              <a:rPr lang="cs-CZ" sz="2000" dirty="0"/>
              <a:t>	</a:t>
            </a:r>
            <a:r>
              <a:rPr lang="cs-CZ" sz="2000" b="1" u="sng" dirty="0" smtClean="0"/>
              <a:t>fázového slovesa </a:t>
            </a:r>
            <a:r>
              <a:rPr lang="cs-CZ" sz="2000" dirty="0" smtClean="0"/>
              <a:t>= ZAČÍT, ZAČÍNAT, PŘESTAT, PŘESTÁVAT, ZŮSTAT, ZŮSTÁVAT</a:t>
            </a:r>
          </a:p>
          <a:p>
            <a:pPr marL="722313" lvl="1" indent="173038">
              <a:buNone/>
            </a:pPr>
            <a:r>
              <a:rPr lang="cs-CZ" sz="2000" i="1" dirty="0" smtClean="0"/>
              <a:t>a</a:t>
            </a:r>
          </a:p>
          <a:p>
            <a:pPr marL="457200" lvl="1" indent="0">
              <a:buNone/>
            </a:pPr>
            <a:r>
              <a:rPr lang="cs-CZ" sz="2000" b="1" dirty="0" smtClean="0"/>
              <a:t>2)</a:t>
            </a:r>
            <a:r>
              <a:rPr lang="cs-CZ" sz="2000" dirty="0" smtClean="0"/>
              <a:t> 	plnovýznamového slovesa v </a:t>
            </a:r>
            <a:r>
              <a:rPr lang="cs-CZ" sz="2000" b="1" u="sng" dirty="0" smtClean="0"/>
              <a:t>infinitivu</a:t>
            </a:r>
          </a:p>
          <a:p>
            <a:pPr marL="457200" lvl="1" indent="0">
              <a:buNone/>
            </a:pPr>
            <a:endParaRPr lang="cs-CZ" sz="2000" dirty="0"/>
          </a:p>
          <a:p>
            <a:pPr lvl="1">
              <a:buFont typeface="Symbol"/>
              <a:buChar char="Þ"/>
            </a:pPr>
            <a:r>
              <a:rPr lang="cs-CZ" sz="2000" b="1" i="1" dirty="0" smtClean="0"/>
              <a:t>musí odejít</a:t>
            </a:r>
          </a:p>
          <a:p>
            <a:pPr lvl="1">
              <a:buFont typeface="Symbol"/>
              <a:buChar char="Þ"/>
            </a:pPr>
            <a:r>
              <a:rPr lang="cs-CZ" sz="2000" b="1" i="1" dirty="0" smtClean="0"/>
              <a:t>nesměl si hrát</a:t>
            </a:r>
          </a:p>
          <a:p>
            <a:pPr lvl="1">
              <a:buFont typeface="Symbol"/>
              <a:buChar char="Þ"/>
            </a:pPr>
            <a:r>
              <a:rPr lang="cs-CZ" sz="2000" b="1" i="1" dirty="0" smtClean="0"/>
              <a:t>chci spát</a:t>
            </a:r>
          </a:p>
          <a:p>
            <a:pPr lvl="1">
              <a:buFont typeface="Symbol"/>
              <a:buChar char="Þ"/>
            </a:pPr>
            <a:r>
              <a:rPr lang="cs-CZ" sz="2000" b="1" i="1" dirty="0" smtClean="0"/>
              <a:t>začalo pršet</a:t>
            </a:r>
          </a:p>
          <a:p>
            <a:pPr lvl="1">
              <a:buFont typeface="Symbol"/>
              <a:buChar char="Þ"/>
            </a:pPr>
            <a:r>
              <a:rPr lang="cs-CZ" sz="2000" b="1" i="1" dirty="0" smtClean="0"/>
              <a:t>přestaneme křičet</a:t>
            </a:r>
          </a:p>
          <a:p>
            <a:pPr lvl="1">
              <a:buFont typeface="Symbol"/>
              <a:buChar char="Þ"/>
            </a:pPr>
            <a:r>
              <a:rPr lang="cs-CZ" sz="2000" b="1" i="1" dirty="0" smtClean="0"/>
              <a:t>zůstaň sedět</a:t>
            </a:r>
          </a:p>
          <a:p>
            <a:pPr marL="457200" lvl="1" indent="0">
              <a:buNone/>
            </a:pPr>
            <a:endParaRPr lang="cs-CZ" sz="1800" dirty="0"/>
          </a:p>
          <a:p>
            <a:pPr marL="457200" lvl="1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6871857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146</TotalTime>
  <Words>295</Words>
  <Application>Microsoft Office PowerPoint</Application>
  <PresentationFormat>Předvádění na obrazovce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VĚTNÁ SKLADBA</vt:lpstr>
      <vt:lpstr>PODMĚT</vt:lpstr>
      <vt:lpstr>PODMĚT</vt:lpstr>
      <vt:lpstr>Vyhledej ve větách podmět a urči, zda se jedná o podmět vyjádřený, nevyjádřený či všeobecný.</vt:lpstr>
      <vt:lpstr>      18. květen PŘÍSUDEK</vt:lpstr>
      <vt:lpstr>PŘÍSUDEK</vt:lpstr>
      <vt:lpstr>Přísudek jmenný se sponou</vt:lpstr>
      <vt:lpstr>Přísudek slovesný jednoduchý</vt:lpstr>
      <vt:lpstr>Přísudek slovesný složený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větné členy</dc:title>
  <dc:creator>Terka</dc:creator>
  <cp:lastModifiedBy>Terka</cp:lastModifiedBy>
  <cp:revision>14</cp:revision>
  <dcterms:created xsi:type="dcterms:W3CDTF">2020-05-11T07:00:07Z</dcterms:created>
  <dcterms:modified xsi:type="dcterms:W3CDTF">2020-05-17T13:43:08Z</dcterms:modified>
</cp:coreProperties>
</file>