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5" r:id="rId21"/>
    <p:sldId id="278" r:id="rId22"/>
    <p:sldId id="279" r:id="rId23"/>
    <p:sldId id="280" r:id="rId24"/>
    <p:sldId id="281" r:id="rId25"/>
    <p:sldId id="283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F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500" autoAdjust="0"/>
  </p:normalViewPr>
  <p:slideViewPr>
    <p:cSldViewPr>
      <p:cViewPr varScale="1">
        <p:scale>
          <a:sx n="104" d="100"/>
          <a:sy n="104" d="100"/>
        </p:scale>
        <p:origin x="-115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A4EA44-5B12-4CD6-8E08-62F724ECA164}" type="datetimeFigureOut">
              <a:rPr lang="cs-CZ" smtClean="0"/>
              <a:pPr/>
              <a:t>01.02.2017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221603A-2BAC-4C91-ADB0-44BDD9F35AB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1142985"/>
            <a:ext cx="8715436" cy="3786214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KROUŽEK KRESLENÍ ZA POMOCI PRAVÉ MOZKOVÉ HEMISFÉRY – SKUPINA 2 - pokročilí</a:t>
            </a:r>
            <a:endParaRPr lang="cs-CZ" b="1" dirty="0">
              <a:solidFill>
                <a:schemeClr val="accent1">
                  <a:lumMod val="25000"/>
                </a:schemeClr>
              </a:solidFill>
              <a:latin typeface="Bell MT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Kurz jsme zahájili začátkem října s 11ti dětmi, které pokračují z minulého roku. Děti se </a:t>
            </a:r>
            <a:r>
              <a:rPr lang="cs-CZ" sz="1800" b="1" dirty="0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v </a:t>
            </a:r>
            <a:r>
              <a:rPr lang="cs-CZ" sz="1800" b="1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loňském roce</a:t>
            </a:r>
            <a:r>
              <a:rPr lang="cs-CZ" sz="1800" b="1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 </a:t>
            </a:r>
            <a:r>
              <a:rPr lang="cs-CZ" sz="1800" b="1" dirty="0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seznámily s kreslením tužkou, pastelkami, akvarelovými pastelkami a suchými pastely. Letos na nás čeká několik novinek. Děti postupně budou prohlubovat svoje nabyté zkušenosti. Jako první byla na řadě tužka. </a:t>
            </a:r>
            <a:endParaRPr lang="cs-CZ" sz="1800" b="1" dirty="0">
              <a:solidFill>
                <a:schemeClr val="accent1">
                  <a:lumMod val="25000"/>
                </a:schemeClr>
              </a:solidFill>
              <a:latin typeface="Bell MT" pitchFamily="18" charset="0"/>
            </a:endParaRPr>
          </a:p>
        </p:txBody>
      </p:sp>
      <p:pic>
        <p:nvPicPr>
          <p:cNvPr id="1026" name="Picture 2" descr="E:\kroužek kreslení PMH\fotky skupina 2 2016-17\20161005_1637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4572032" cy="3429024"/>
          </a:xfrm>
          <a:prstGeom prst="rect">
            <a:avLst/>
          </a:prstGeom>
          <a:noFill/>
        </p:spPr>
      </p:pic>
      <p:pic>
        <p:nvPicPr>
          <p:cNvPr id="9" name="Picture 3" descr="E:\kroužek kreslení PMH\upravené foto skupina 2\20161013_10345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571744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kroužek kreslení PMH\upravené foto skupina 2\20161013_1036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285992"/>
            <a:ext cx="4038600" cy="4038600"/>
          </a:xfrm>
          <a:prstGeom prst="rect">
            <a:avLst/>
          </a:prstGeom>
          <a:noFill/>
        </p:spPr>
      </p:pic>
      <p:pic>
        <p:nvPicPr>
          <p:cNvPr id="3074" name="Picture 2" descr="E:\kroužek kreslení PMH\upravené foto skupina 2\20161013_1039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kroužek kreslení PMH\fotky skupina 2 2016-17\20161012_1914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4038600" cy="3028950"/>
          </a:xfrm>
          <a:prstGeom prst="rect">
            <a:avLst/>
          </a:prstGeom>
          <a:noFill/>
        </p:spPr>
      </p:pic>
      <p:pic>
        <p:nvPicPr>
          <p:cNvPr id="2054" name="Picture 6" descr="E:\kroužek kreslení PMH\fotky skupina 2 2016-17\20161019_1539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4494272">
            <a:off x="4541643" y="3104119"/>
            <a:ext cx="3929090" cy="2946818"/>
          </a:xfrm>
          <a:prstGeom prst="rect">
            <a:avLst/>
          </a:prstGeom>
          <a:noFill/>
        </p:spPr>
      </p:pic>
      <p:pic>
        <p:nvPicPr>
          <p:cNvPr id="14" name="Picture 2" descr="E:\kroužek kreslení PMH\fotky skupina 2 2016-17\20161019_1548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77910">
            <a:off x="795863" y="4037312"/>
            <a:ext cx="3143272" cy="2357454"/>
          </a:xfrm>
          <a:prstGeom prst="rect">
            <a:avLst/>
          </a:prstGeom>
          <a:noFill/>
        </p:spPr>
      </p:pic>
      <p:pic>
        <p:nvPicPr>
          <p:cNvPr id="15" name="Picture 3" descr="E:\kroužek kreslení PMH\fotky skupina 2 2016-17\20161019_1601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43978">
            <a:off x="5377623" y="553338"/>
            <a:ext cx="3074472" cy="2305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fotky skupina 2 2016-17\20161019_1615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4038600" cy="3028950"/>
          </a:xfrm>
          <a:prstGeom prst="rect">
            <a:avLst/>
          </a:prstGeom>
          <a:noFill/>
        </p:spPr>
      </p:pic>
      <p:pic>
        <p:nvPicPr>
          <p:cNvPr id="1027" name="Picture 3" descr="E:\kroužek kreslení PMH\fotky skupina 2 2016-17\20161019_1632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87059" y="1470801"/>
            <a:ext cx="4908550" cy="3681413"/>
          </a:xfrm>
          <a:prstGeom prst="rect">
            <a:avLst/>
          </a:prstGeom>
          <a:noFill/>
        </p:spPr>
      </p:pic>
      <p:pic>
        <p:nvPicPr>
          <p:cNvPr id="9" name="Picture 2" descr="E:\kroužek kreslení PMH\fotky skupina 2 2016-17\20161102_1640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000504"/>
            <a:ext cx="35242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kroužek kreslení PMH\fotky skupina 2 2016-17\20161102_1640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494216" y="2292338"/>
            <a:ext cx="4622799" cy="3467099"/>
          </a:xfrm>
          <a:prstGeom prst="rect">
            <a:avLst/>
          </a:prstGeom>
          <a:noFill/>
        </p:spPr>
      </p:pic>
      <p:pic>
        <p:nvPicPr>
          <p:cNvPr id="7" name="Picture 3" descr="E:\kroužek kreslení PMH\upravené foto skupina 2\20161113_195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4357718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kroužek kreslení PMH\fotky skupina 2 2016-17\20161102_164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357166"/>
            <a:ext cx="3429024" cy="2571768"/>
          </a:xfrm>
          <a:prstGeom prst="rect">
            <a:avLst/>
          </a:prstGeom>
          <a:noFill/>
        </p:spPr>
      </p:pic>
      <p:pic>
        <p:nvPicPr>
          <p:cNvPr id="8" name="Picture 2" descr="E:\kroužek kreslení PMH\upravené foto skupina 2\20161113_2007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071546"/>
            <a:ext cx="5043494" cy="5043494"/>
          </a:xfrm>
          <a:prstGeom prst="rect">
            <a:avLst/>
          </a:prstGeom>
          <a:noFill/>
        </p:spPr>
      </p:pic>
      <p:pic>
        <p:nvPicPr>
          <p:cNvPr id="10" name="Picture 4" descr="E:\kroužek kreslení PMH\fotky skupina 2 2016-17\20161102_1640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99098" y="3744911"/>
            <a:ext cx="3098788" cy="23240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E:\kroužek kreslení PMH\upravené foto skupina 2\20161113_200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71612"/>
            <a:ext cx="4352956" cy="4352956"/>
          </a:xfrm>
          <a:prstGeom prst="rect">
            <a:avLst/>
          </a:prstGeom>
          <a:noFill/>
        </p:spPr>
      </p:pic>
      <p:pic>
        <p:nvPicPr>
          <p:cNvPr id="4101" name="Picture 5" descr="E:\kroužek kreslení PMH\fotky skupina 2 2016-17\20161109_1607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4038600" cy="3028950"/>
          </a:xfrm>
          <a:prstGeom prst="rect">
            <a:avLst/>
          </a:prstGeom>
          <a:noFill/>
        </p:spPr>
      </p:pic>
      <p:pic>
        <p:nvPicPr>
          <p:cNvPr id="14" name="Picture 4" descr="E:\kroužek kreslení PMH\fotky skupina 2 2016-17\20161116_1544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643314"/>
            <a:ext cx="3645976" cy="27344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329642" cy="1347046"/>
          </a:xfrm>
        </p:spPr>
        <p:txBody>
          <a:bodyPr>
            <a:noAutofit/>
          </a:bodyPr>
          <a:lstStyle/>
          <a:p>
            <a:r>
              <a:rPr lang="cs-CZ" sz="1800" b="1" dirty="0" smtClean="0">
                <a:solidFill>
                  <a:schemeClr val="accent1">
                    <a:lumMod val="25000"/>
                  </a:schemeClr>
                </a:solidFill>
                <a:latin typeface="Bell MT" pitchFamily="18" charset="0"/>
              </a:rPr>
              <a:t>Další na řadě byly pastelky. Děti se nadšeně pustily do prvních obrázků. Připomněli jsme si, jak míchat barvičky, dále jsme si ukázali, jak postupovat při kreslení různých předmětů, vnímat i ty nejmenší detaily a přemýšlet nad tím, co vidím, když kreslím…Důležitým faktorem  je snaha o prodlužování koncentrace, pozitivní přístup a především dobrá nálada.</a:t>
            </a:r>
            <a:endParaRPr lang="cs-CZ" sz="1800" b="1" dirty="0">
              <a:solidFill>
                <a:schemeClr val="accent1">
                  <a:lumMod val="25000"/>
                </a:schemeClr>
              </a:solidFill>
              <a:latin typeface="Bell MT" pitchFamily="18" charset="0"/>
            </a:endParaRPr>
          </a:p>
        </p:txBody>
      </p:sp>
      <p:pic>
        <p:nvPicPr>
          <p:cNvPr id="5125" name="Picture 5" descr="E:\kroužek kreslení PMH\fotky skupina 2 2016-17\20161116_1545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4989160">
            <a:off x="259152" y="3430332"/>
            <a:ext cx="3370336" cy="2527752"/>
          </a:xfrm>
          <a:prstGeom prst="rect">
            <a:avLst/>
          </a:prstGeom>
          <a:noFill/>
        </p:spPr>
      </p:pic>
      <p:pic>
        <p:nvPicPr>
          <p:cNvPr id="5126" name="Picture 6" descr="E:\kroužek kreslení PMH\fotky skupina 2 2016-17\20161116_1545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6250043">
            <a:off x="5669300" y="2299862"/>
            <a:ext cx="3258389" cy="2443792"/>
          </a:xfrm>
          <a:prstGeom prst="rect">
            <a:avLst/>
          </a:prstGeom>
          <a:noFill/>
        </p:spPr>
      </p:pic>
      <p:pic>
        <p:nvPicPr>
          <p:cNvPr id="14" name="Picture 2" descr="E:\kroužek kreslení PMH\fotky skupina 2 2016-17\20161116_1542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4357695"/>
            <a:ext cx="2857520" cy="2143140"/>
          </a:xfrm>
          <a:prstGeom prst="rect">
            <a:avLst/>
          </a:prstGeom>
          <a:noFill/>
        </p:spPr>
      </p:pic>
      <p:pic>
        <p:nvPicPr>
          <p:cNvPr id="16" name="Picture 3" descr="E:\kroužek kreslení PMH\fotky skupina 2 2016-17\20161116_1637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2000240"/>
            <a:ext cx="2788720" cy="20915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kroužek kreslení PMH\fotky skupina 2 2016-17\20161116_1636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619130" y="1976427"/>
            <a:ext cx="4953035" cy="3714776"/>
          </a:xfrm>
          <a:prstGeom prst="rect">
            <a:avLst/>
          </a:prstGeom>
          <a:noFill/>
        </p:spPr>
      </p:pic>
      <p:pic>
        <p:nvPicPr>
          <p:cNvPr id="6149" name="Picture 5" descr="E:\kroužek kreslení PMH\fotky skupina 2 2016-17\20161116_1636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60159" y="3083717"/>
            <a:ext cx="4095779" cy="3071834"/>
          </a:xfrm>
          <a:prstGeom prst="rect">
            <a:avLst/>
          </a:prstGeom>
          <a:noFill/>
        </p:spPr>
      </p:pic>
      <p:pic>
        <p:nvPicPr>
          <p:cNvPr id="11" name="Picture 2" descr="E:\kroužek kreslení PMH\fotky skupina 2 2016-17\20161116_1636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0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kroužek kreslení PMH\fotky skupina 2 2016-17\20161123_1527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643570" y="642918"/>
            <a:ext cx="3429024" cy="2571768"/>
          </a:xfrm>
          <a:prstGeom prst="rect">
            <a:avLst/>
          </a:prstGeom>
          <a:noFill/>
        </p:spPr>
      </p:pic>
      <p:pic>
        <p:nvPicPr>
          <p:cNvPr id="10" name="Picture 3" descr="E:\kroužek kreslení PMH\upravené foto skupina 2\20161116_1942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4400552" cy="4400552"/>
          </a:xfrm>
          <a:prstGeom prst="rect">
            <a:avLst/>
          </a:prstGeom>
          <a:noFill/>
        </p:spPr>
      </p:pic>
      <p:pic>
        <p:nvPicPr>
          <p:cNvPr id="11" name="Picture 2" descr="E:\kroužek kreslení PMH\fotky skupina 2 2016-17\20161123_1625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02335" y="3884417"/>
            <a:ext cx="3071834" cy="2303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kroužek kreslení PMH\fotky skupina 2 2016-17\20161123_1628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32496" y="1466939"/>
            <a:ext cx="5360207" cy="4020155"/>
          </a:xfrm>
          <a:prstGeom prst="rect">
            <a:avLst/>
          </a:prstGeom>
          <a:noFill/>
        </p:spPr>
      </p:pic>
      <p:pic>
        <p:nvPicPr>
          <p:cNvPr id="8197" name="Picture 5" descr="E:\kroužek kreslení PMH\fotky skupina 2 2016-17\20161123_1643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000108"/>
            <a:ext cx="4038600" cy="3028950"/>
          </a:xfrm>
          <a:prstGeom prst="rect">
            <a:avLst/>
          </a:prstGeom>
          <a:noFill/>
        </p:spPr>
      </p:pic>
      <p:pic>
        <p:nvPicPr>
          <p:cNvPr id="11" name="Picture 2" descr="E:\kroužek kreslení PMH\fotky skupina 2 2016-17\DSC_04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357694"/>
            <a:ext cx="4191028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kroužek kreslení PMH\upravené foto skupina 2\20161116_1906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85992"/>
            <a:ext cx="4357718" cy="4357718"/>
          </a:xfrm>
          <a:prstGeom prst="rect">
            <a:avLst/>
          </a:prstGeom>
          <a:noFill/>
        </p:spPr>
      </p:pic>
      <p:pic>
        <p:nvPicPr>
          <p:cNvPr id="9219" name="Picture 3" descr="E:\kroužek kreslení PMH\upravené foto skupina 2\20161116_1944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34" y="214290"/>
            <a:ext cx="4286280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kroužek kreslení PMH\upravené foto skupina 2\20161123_1838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4686304" cy="4686304"/>
          </a:xfrm>
          <a:prstGeom prst="rect">
            <a:avLst/>
          </a:prstGeom>
          <a:noFill/>
        </p:spPr>
      </p:pic>
      <p:pic>
        <p:nvPicPr>
          <p:cNvPr id="11268" name="Picture 4" descr="E:\kroužek kreslení PMH\fotky skupina 2 2016-17\20161123_1625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143380"/>
            <a:ext cx="3360224" cy="2520168"/>
          </a:xfrm>
          <a:prstGeom prst="rect">
            <a:avLst/>
          </a:prstGeom>
          <a:noFill/>
        </p:spPr>
      </p:pic>
      <p:pic>
        <p:nvPicPr>
          <p:cNvPr id="9" name="Picture 3" descr="E:\kroužek kreslení PMH\fotky skupina 2 2016-17\20161123_1625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928944">
            <a:off x="5211867" y="860307"/>
            <a:ext cx="3453621" cy="2590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E:\kroužek kreslení PMH\fotky skupina 2 2016-17\20161123_1625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3929090" cy="2946818"/>
          </a:xfrm>
          <a:prstGeom prst="rect">
            <a:avLst/>
          </a:prstGeom>
          <a:noFill/>
        </p:spPr>
      </p:pic>
      <p:pic>
        <p:nvPicPr>
          <p:cNvPr id="1026" name="Picture 2" descr="E:\kroužek kreslení PMH\upravené foto skupina 2\20161130_2146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428736"/>
            <a:ext cx="4638708" cy="4638708"/>
          </a:xfrm>
          <a:prstGeom prst="rect">
            <a:avLst/>
          </a:prstGeom>
          <a:noFill/>
        </p:spPr>
      </p:pic>
      <p:pic>
        <p:nvPicPr>
          <p:cNvPr id="5" name="Picture 3" descr="E:\kroužek kreslení PMH\fotky skupina 2 2016-17\20161130_1537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1318">
            <a:off x="357158" y="3786190"/>
            <a:ext cx="3571900" cy="2678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kroužek kreslení PMH\upravené foto skupina 2\20161130_2147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4857784" cy="4857784"/>
          </a:xfrm>
          <a:prstGeom prst="rect">
            <a:avLst/>
          </a:prstGeom>
          <a:noFill/>
        </p:spPr>
      </p:pic>
      <p:pic>
        <p:nvPicPr>
          <p:cNvPr id="8" name="Picture 3" descr="E:\kroužek kreslení PMH\fotky skupina 2 2016-17\20161130_1614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00438"/>
            <a:ext cx="3714776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kroužek kreslení PMH\upravené foto skupina 2\20161208_0902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18519"/>
            <a:ext cx="4038600" cy="4038600"/>
          </a:xfrm>
          <a:prstGeom prst="rect">
            <a:avLst/>
          </a:prstGeom>
          <a:noFill/>
        </p:spPr>
      </p:pic>
      <p:pic>
        <p:nvPicPr>
          <p:cNvPr id="6" name="Picture 3" descr="E:\kroužek kreslení PMH\upravené foto skupina 2\20161208_0903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118519"/>
            <a:ext cx="4038600" cy="40386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500034" y="428604"/>
            <a:ext cx="7215238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b="1" cap="none" spc="0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Postupně jsme přešli na akvarelové pastelky. Jejich kouzlo spočívá v tom, že výsledný efekt vypadá jako namalovaný  akrylovými barvami,  voda vytváří speciální efekty, děti si opět uvědomily, jak funguje teorie barev a jak jednoduché cesty vedou k velkým uměleckým efektům. </a:t>
            </a:r>
            <a:endParaRPr lang="cs-CZ" b="1" cap="none" spc="0" dirty="0">
              <a:ln w="1905"/>
              <a:solidFill>
                <a:schemeClr val="accent1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kroužek kreslení PMH\upravené foto skupina 2\20161214_2149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4143404" cy="4143404"/>
          </a:xfrm>
          <a:prstGeom prst="rect">
            <a:avLst/>
          </a:prstGeom>
          <a:noFill/>
        </p:spPr>
      </p:pic>
      <p:pic>
        <p:nvPicPr>
          <p:cNvPr id="6" name="Picture 2" descr="E:\kroužek kreslení PMH\fotky skupina 2 2016-17\20161207_1628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429132"/>
            <a:ext cx="3043230" cy="2282423"/>
          </a:xfrm>
          <a:prstGeom prst="rect">
            <a:avLst/>
          </a:prstGeom>
          <a:noFill/>
        </p:spPr>
      </p:pic>
      <p:pic>
        <p:nvPicPr>
          <p:cNvPr id="7" name="Picture 3" descr="E:\kroužek kreslení PMH\upravené foto skupina 2\20161214_2150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0"/>
            <a:ext cx="4252890" cy="42528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upravené foto skupina 2\20161221_2122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18519"/>
            <a:ext cx="4038600" cy="4038600"/>
          </a:xfrm>
          <a:prstGeom prst="rect">
            <a:avLst/>
          </a:prstGeom>
          <a:noFill/>
        </p:spPr>
      </p:pic>
      <p:pic>
        <p:nvPicPr>
          <p:cNvPr id="1027" name="Picture 3" descr="E:\kroužek kreslení PMH\upravené foto skupina 2\20161221_2128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118519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kroužek kreslení PMH\fotky skupina 2 2016-17\20170104_1556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6067293">
            <a:off x="157527" y="3105703"/>
            <a:ext cx="3601248" cy="2700936"/>
          </a:xfrm>
          <a:prstGeom prst="rect">
            <a:avLst/>
          </a:prstGeom>
          <a:noFill/>
        </p:spPr>
      </p:pic>
      <p:pic>
        <p:nvPicPr>
          <p:cNvPr id="3075" name="Picture 3" descr="E:\kroužek kreslení PMH\fotky skupina 2 2016-17\20170104_1604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4726397">
            <a:off x="3160137" y="681590"/>
            <a:ext cx="3616980" cy="2712735"/>
          </a:xfrm>
          <a:prstGeom prst="rect">
            <a:avLst/>
          </a:prstGeom>
          <a:noFill/>
        </p:spPr>
      </p:pic>
      <p:pic>
        <p:nvPicPr>
          <p:cNvPr id="9" name="Picture 2" descr="E:\kroužek kreslení PMH\fotky skupina 2 2016-17\20170104_1603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857628"/>
            <a:ext cx="3550725" cy="26630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kroužek kreslení PMH\upravené foto skupina 2\20170105_2159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4357718" cy="4357718"/>
          </a:xfrm>
          <a:prstGeom prst="rect">
            <a:avLst/>
          </a:prstGeom>
          <a:noFill/>
        </p:spPr>
      </p:pic>
      <p:pic>
        <p:nvPicPr>
          <p:cNvPr id="5123" name="Picture 3" descr="E:\kroužek kreslení PMH\upravené foto skupina 2\20170105_2200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85992"/>
            <a:ext cx="4400552" cy="4400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roužek kreslení PMH\upravené foto skupina 2\20170113_0850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4310877" cy="4310877"/>
          </a:xfrm>
          <a:prstGeom prst="rect">
            <a:avLst/>
          </a:prstGeom>
          <a:noFill/>
        </p:spPr>
      </p:pic>
      <p:pic>
        <p:nvPicPr>
          <p:cNvPr id="8" name="Picture 3" descr="E:\kroužek kreslení PMH\fotky skupina 2 2016-17\20170104_1625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141273">
            <a:off x="4270538" y="3778345"/>
            <a:ext cx="3263535" cy="2447651"/>
          </a:xfrm>
          <a:prstGeom prst="rect">
            <a:avLst/>
          </a:prstGeom>
          <a:noFill/>
        </p:spPr>
      </p:pic>
      <p:pic>
        <p:nvPicPr>
          <p:cNvPr id="10" name="Picture 4" descr="E:\kroužek kreslení PMH\fotky skupina 2 2016-17\20170104_1556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4649332">
            <a:off x="5935158" y="782912"/>
            <a:ext cx="3293114" cy="24698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7158" y="357166"/>
            <a:ext cx="7115196" cy="2366171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cs-CZ" sz="21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ell MT" pitchFamily="18" charset="0"/>
              </a:rPr>
              <a:t>    </a:t>
            </a:r>
            <a:r>
              <a:rPr lang="cs-CZ" sz="18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Bell MT" pitchFamily="18" charset="0"/>
              </a:rPr>
              <a:t>Poslední výtvarnou techniku, kterou  jsme v prvním pololetí ještě stihli poznat, bylo kreslení </a:t>
            </a:r>
            <a:r>
              <a:rPr lang="cs-CZ" sz="1800" b="1" dirty="0" err="1" smtClean="0">
                <a:ln w="50800"/>
                <a:solidFill>
                  <a:schemeClr val="bg2">
                    <a:lumMod val="25000"/>
                  </a:schemeClr>
                </a:solidFill>
                <a:latin typeface="Bell MT" pitchFamily="18" charset="0"/>
              </a:rPr>
              <a:t>Zentangle</a:t>
            </a:r>
            <a:r>
              <a:rPr lang="cs-CZ" sz="18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Bell MT" pitchFamily="18" charset="0"/>
              </a:rPr>
              <a:t>. Tato úžasná metoda, která vypadá jako čmárání na papír, vede k vytvoření zajímavých a osobitých děl, je velice jednoduchá a geniální, a navíc vede k relaxačnímu odpočinku.  Děti byly mile překvapené, co zvládnou vytvořit jedním fixem. </a:t>
            </a:r>
          </a:p>
          <a:p>
            <a:endParaRPr lang="cs-CZ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050" name="Picture 2" descr="E:\kroužek kreslení PMH\fotky skupina 2 2016-17\20170118_1602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4143380"/>
            <a:ext cx="3429024" cy="2571767"/>
          </a:xfrm>
          <a:prstGeom prst="rect">
            <a:avLst/>
          </a:prstGeom>
          <a:noFill/>
        </p:spPr>
      </p:pic>
      <p:pic>
        <p:nvPicPr>
          <p:cNvPr id="5" name="Picture 3" descr="E:\kroužek kreslení PMH\20170125_154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17416" y="2297898"/>
            <a:ext cx="3524274" cy="2643206"/>
          </a:xfrm>
          <a:prstGeom prst="rect">
            <a:avLst/>
          </a:prstGeom>
          <a:noFill/>
        </p:spPr>
      </p:pic>
      <p:pic>
        <p:nvPicPr>
          <p:cNvPr id="7" name="Picture 2" descr="E:\kroužek kreslení PMH\20170125_154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357430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kroužek kreslení PMH\20170201_1556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7858239">
            <a:off x="4846325" y="834050"/>
            <a:ext cx="4038600" cy="3028950"/>
          </a:xfrm>
          <a:prstGeom prst="rect">
            <a:avLst/>
          </a:prstGeom>
          <a:noFill/>
        </p:spPr>
      </p:pic>
      <p:pic>
        <p:nvPicPr>
          <p:cNvPr id="7" name="Picture 3" descr="E:\kroužek kreslení PMH\20170201_1556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4038600" cy="3028950"/>
          </a:xfrm>
          <a:prstGeom prst="rect">
            <a:avLst/>
          </a:prstGeom>
          <a:noFill/>
        </p:spPr>
      </p:pic>
      <p:pic>
        <p:nvPicPr>
          <p:cNvPr id="4" name="Picture 3" descr="E:\kroužek kreslení PMH\20170201_1556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4708666">
            <a:off x="2827465" y="3803988"/>
            <a:ext cx="3104383" cy="2328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kroužek kreslení PMH\20170201_1636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577882" y="1149330"/>
            <a:ext cx="6337311" cy="4752983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 rot="10800000" flipV="1">
            <a:off x="-27003596" y="3447898"/>
            <a:ext cx="3786214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b="1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V 2.pololetí budeme techniku </a:t>
            </a:r>
            <a:r>
              <a:rPr lang="cs-CZ" b="1" dirty="0" err="1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Zentangle</a:t>
            </a:r>
            <a:r>
              <a:rPr lang="cs-CZ" b="1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 dále prohlubovat a zdokonalovat. Čekají na nás další zajímavé techniky a ke konci školního roku budeme hodiny trávit za </a:t>
            </a:r>
          </a:p>
          <a:p>
            <a:r>
              <a:rPr lang="cs-CZ" b="1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hezkého počasí i venku v přírodě. </a:t>
            </a:r>
            <a:endParaRPr lang="cs-CZ" b="1" dirty="0">
              <a:ln w="1905"/>
              <a:solidFill>
                <a:schemeClr val="accent1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Zástupný symbol pro obsah 5"/>
          <p:cNvSpPr>
            <a:spLocks noGrp="1"/>
          </p:cNvSpPr>
          <p:nvPr>
            <p:ph sz="half" idx="1"/>
          </p:nvPr>
        </p:nvSpPr>
        <p:spPr>
          <a:xfrm>
            <a:off x="5500694" y="1643050"/>
            <a:ext cx="300039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None/>
            </a:pPr>
            <a:r>
              <a:rPr lang="cs-CZ" sz="1800" b="1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    V 2.pololetí budeme techniku </a:t>
            </a:r>
            <a:r>
              <a:rPr lang="cs-CZ" sz="1800" b="1" dirty="0" err="1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Zentangle</a:t>
            </a:r>
            <a:r>
              <a:rPr lang="cs-CZ" sz="1800" b="1" dirty="0" smtClean="0">
                <a:ln w="1905"/>
                <a:solidFill>
                  <a:schemeClr val="accent1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ell MT" pitchFamily="18" charset="0"/>
              </a:rPr>
              <a:t> dále prohlubovat a zdokonalovat. Čekají na nás další zajímavé techniky a ke konci školního roku, když počasí dovolí, bychom rádi trávili naše hodiny i venku v přírodě. </a:t>
            </a:r>
            <a:endParaRPr lang="cs-CZ" sz="1800" b="1" dirty="0">
              <a:ln w="1905"/>
              <a:solidFill>
                <a:schemeClr val="accent1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5">
      <a:dk1>
        <a:srgbClr val="000000"/>
      </a:dk1>
      <a:lt1>
        <a:sysClr val="window" lastClr="FFFFFF"/>
      </a:lt1>
      <a:dk2>
        <a:srgbClr val="B2DEFF"/>
      </a:dk2>
      <a:lt2>
        <a:srgbClr val="74B5CC"/>
      </a:lt2>
      <a:accent1>
        <a:srgbClr val="E5F4FF"/>
      </a:accent1>
      <a:accent2>
        <a:srgbClr val="39829C"/>
      </a:accent2>
      <a:accent3>
        <a:srgbClr val="6BB1C9"/>
      </a:accent3>
      <a:accent4>
        <a:srgbClr val="7FC9FF"/>
      </a:accent4>
      <a:accent5>
        <a:srgbClr val="B2DEFF"/>
      </a:accent5>
      <a:accent6>
        <a:srgbClr val="A6D0DE"/>
      </a:accent6>
      <a:hlink>
        <a:srgbClr val="FFFFFF"/>
      </a:hlink>
      <a:folHlink>
        <a:srgbClr val="FFFFF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306</Words>
  <Application>Microsoft Office PowerPoint</Application>
  <PresentationFormat>Předvádění na obrazovce (4:3)</PresentationFormat>
  <Paragraphs>8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Tok</vt:lpstr>
      <vt:lpstr>KROUŽEK KRESLENÍ ZA POMOCI PRAVÉ MOZKOVÉ HEMISFÉRY – SKUPINA 2 - pokročilí</vt:lpstr>
      <vt:lpstr>Kurz jsme zahájili začátkem října s 11ti dětmi, které pokračují z minulého roku. Děti se v loňském roce seznámily s kreslením tužkou, pastelkami, akvarelovými pastelkami a suchými pastely. Letos na nás čeká několik novinek. Děti postupně budou prohlubovat svoje nabyté zkušenosti. Jako první byla na řadě tužka. </vt:lpstr>
      <vt:lpstr>Snímek 3</vt:lpstr>
      <vt:lpstr>Snímek 4</vt:lpstr>
      <vt:lpstr>Snímek 5</vt:lpstr>
      <vt:lpstr>Snímek 6</vt:lpstr>
      <vt:lpstr>Snímek 7</vt:lpstr>
      <vt:lpstr>Snímek 8</vt:lpstr>
      <vt:lpstr>Další na řadě byly pastelky. Děti se nadšeně pustily do prvních obrázků. Připomněli jsme si, jak míchat barvičky, dále jsme si ukázali, jak postupovat při kreslení různých předmětů, vnímat i ty nejmenší detaily a přemýšlet nad tím, co vidím, když kreslím…Důležitým faktorem  je snaha o prodlužování koncentrace, pozitivní přístup a především dobrá nálada.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KROUŽEK KRESLENÍ ZA POMOCI PRAVÉ MOZKOVÉ HEMISFÉRY – SKUPINA 2 - pokročilí</dc:title>
  <dc:creator>PC</dc:creator>
  <cp:lastModifiedBy>PC</cp:lastModifiedBy>
  <cp:revision>28</cp:revision>
  <dcterms:created xsi:type="dcterms:W3CDTF">2016-11-26T19:58:15Z</dcterms:created>
  <dcterms:modified xsi:type="dcterms:W3CDTF">2017-02-01T19:40:56Z</dcterms:modified>
</cp:coreProperties>
</file>