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3"/>
  </p:sldMasterIdLst>
  <p:sldIdLst>
    <p:sldId id="256" r:id="rId4"/>
    <p:sldId id="257" r:id="rId5"/>
    <p:sldId id="263" r:id="rId6"/>
    <p:sldId id="258" r:id="rId7"/>
    <p:sldId id="259" r:id="rId8"/>
    <p:sldId id="260" r:id="rId9"/>
    <p:sldId id="261" r:id="rId10"/>
    <p:sldId id="262" r:id="rId11"/>
    <p:sldId id="264" r:id="rId12"/>
    <p:sldId id="265" r:id="rId13"/>
    <p:sldId id="266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3A6221-D54A-457B-8880-EEFB1F34050A}" v="24" dt="2024-03-21T13:20:18.184"/>
    <p1510:client id="{E3372481-B8DE-4886-8520-90B3D40B6512}" v="132" dt="2024-03-20T07:37:39.204"/>
    <p1510:client id="{F99D42BF-4CF6-4687-AC81-5A0F70B277A6}" v="1261" dt="2024-03-20T10:49:08.1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microsoft.com/office/2016/11/relationships/changesInfo" Target="changesInfos/changesInfo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vlíčková Lucie" userId="S::lhavlickova@zscernos.cz::3a0d5789-59a7-48ed-b382-c55c41ee2300" providerId="AD" clId="Web-{C53A6221-D54A-457B-8880-EEFB1F34050A}"/>
    <pc:docChg chg="modSld">
      <pc:chgData name="Havlíčková Lucie" userId="S::lhavlickova@zscernos.cz::3a0d5789-59a7-48ed-b382-c55c41ee2300" providerId="AD" clId="Web-{C53A6221-D54A-457B-8880-EEFB1F34050A}" dt="2024-03-21T13:20:18.184" v="23" actId="20577"/>
      <pc:docMkLst>
        <pc:docMk/>
      </pc:docMkLst>
      <pc:sldChg chg="modSp">
        <pc:chgData name="Havlíčková Lucie" userId="S::lhavlickova@zscernos.cz::3a0d5789-59a7-48ed-b382-c55c41ee2300" providerId="AD" clId="Web-{C53A6221-D54A-457B-8880-EEFB1F34050A}" dt="2024-03-21T13:20:18.184" v="23" actId="20577"/>
        <pc:sldMkLst>
          <pc:docMk/>
          <pc:sldMk cId="3921951078" sldId="266"/>
        </pc:sldMkLst>
        <pc:spChg chg="mod">
          <ac:chgData name="Havlíčková Lucie" userId="S::lhavlickova@zscernos.cz::3a0d5789-59a7-48ed-b382-c55c41ee2300" providerId="AD" clId="Web-{C53A6221-D54A-457B-8880-EEFB1F34050A}" dt="2024-03-21T13:20:18.184" v="23" actId="20577"/>
          <ac:spMkLst>
            <pc:docMk/>
            <pc:sldMk cId="3921951078" sldId="266"/>
            <ac:spMk id="3" creationId="{659FBD69-0ABA-2899-E9D3-B0A3CA8F6C1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8423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396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1265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508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4039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8769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469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139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109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582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20387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1286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3296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85373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12410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99615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2973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077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YW480y20XT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>
                <a:latin typeface="Sagona Book"/>
                <a:ea typeface="Calibri Light"/>
                <a:cs typeface="Calibri Light"/>
              </a:rPr>
              <a:t>Jan Žižka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>
                <a:ea typeface="Calibri"/>
                <a:cs typeface="Calibri"/>
              </a:rPr>
              <a:t>Kačka, Meda, </a:t>
            </a:r>
            <a:r>
              <a:rPr lang="cs-CZ" err="1">
                <a:ea typeface="Calibri"/>
                <a:cs typeface="Calibri"/>
              </a:rPr>
              <a:t>Izi</a:t>
            </a:r>
            <a:r>
              <a:rPr lang="cs-CZ">
                <a:ea typeface="Calibri"/>
                <a:cs typeface="Calibri"/>
              </a:rPr>
              <a:t>, Štěpán 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9523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C583AAC-0A31-1AF9-E3D4-2CDDC96F4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cs-CZ" sz="4000">
                <a:ea typeface="Calibri Light"/>
                <a:cs typeface="Calibri Light"/>
              </a:rPr>
              <a:t>Kdy se narodil Jan Žižka</a:t>
            </a:r>
            <a:endParaRPr lang="cs-CZ" sz="400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43573A9-DEA6-9759-B18E-FC95CDDC22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>
                <a:ea typeface="Calibri"/>
                <a:cs typeface="Calibri"/>
              </a:rPr>
              <a:t>Narodil se 1360 v Trocnově nedaleko Přelouče.</a:t>
            </a:r>
          </a:p>
          <a:p>
            <a:r>
              <a:rPr lang="cs-CZ">
                <a:ea typeface="Calibri"/>
                <a:cs typeface="Calibri"/>
              </a:rPr>
              <a:t>Datum úmrtí 11.října 1424</a:t>
            </a:r>
          </a:p>
          <a:p>
            <a:endParaRPr lang="cs-CZ" sz="2000">
              <a:ea typeface="Calibri"/>
              <a:cs typeface="Calibri"/>
            </a:endParaRPr>
          </a:p>
          <a:p>
            <a:endParaRPr lang="cs-CZ" sz="2000">
              <a:ea typeface="Calibri"/>
              <a:cs typeface="Calibri"/>
            </a:endParaRPr>
          </a:p>
          <a:p>
            <a:endParaRPr lang="cs-CZ" sz="2000">
              <a:ea typeface="Calibri"/>
              <a:cs typeface="Calibri"/>
            </a:endParaRPr>
          </a:p>
        </p:txBody>
      </p:sp>
      <p:pic>
        <p:nvPicPr>
          <p:cNvPr id="5" name="Picture 4" descr="Detail narození dítěte k vytvoření ruky">
            <a:extLst>
              <a:ext uri="{FF2B5EF4-FFF2-40B4-BE49-F238E27FC236}">
                <a16:creationId xmlns:a16="http://schemas.microsoft.com/office/drawing/2014/main" id="{E66A5DC8-067E-EE6F-DB70-28EFB52E01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31" r="23455" b="-3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372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8166578C-4316-4C10-89C0-CBAD8BCB6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 useBgFill="1">
          <p:nvSpPr>
            <p:cNvPr id="10" name="Rectangle 9">
              <a:extLst>
                <a:ext uri="{FF2B5EF4-FFF2-40B4-BE49-F238E27FC236}">
                  <a16:creationId xmlns:a16="http://schemas.microsoft.com/office/drawing/2014/main" id="{67EAD6BE-6743-4E5D-B371-D6D422290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B5A21397-70AD-4B22-B332-41C5E2CA89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0"/>
              <a:ext cx="12188825" cy="6856215"/>
              <a:chOff x="0" y="0"/>
              <a:chExt cx="12188825" cy="6856215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576B637C-5B6A-4B3F-951A-42C0E88B520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12188825" cy="6856214"/>
              </a:xfrm>
              <a:prstGeom prst="rect">
                <a:avLst/>
              </a:prstGeom>
            </p:spPr>
          </p:pic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BACFCE98-3E90-4230-9F34-423CD9A733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012" y="609600"/>
                <a:ext cx="10972800" cy="5638800"/>
              </a:xfrm>
              <a:prstGeom prst="rect">
                <a:avLst/>
              </a:prstGeom>
              <a:noFill/>
              <a:ln w="15875" cap="flat">
                <a:miter lim="800000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9B6E6422-6AEA-47B7-9770-5516483C42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1" y="76265"/>
                <a:ext cx="758952" cy="606425"/>
              </a:xfrm>
              <a:prstGeom prst="rect">
                <a:avLst/>
              </a:prstGeom>
            </p:spPr>
          </p:pic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7432F8A4-33D0-4CE5-ACBF-F9BDA7C0A91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0" y="6173526"/>
                <a:ext cx="758952" cy="606425"/>
              </a:xfrm>
              <a:prstGeom prst="rect">
                <a:avLst/>
              </a:prstGeom>
            </p:spPr>
          </p:pic>
        </p:grpSp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88242BD9-0A4C-0D3F-67BB-190E8215B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6508" y="982132"/>
            <a:ext cx="6270090" cy="1303867"/>
          </a:xfrm>
        </p:spPr>
        <p:txBody>
          <a:bodyPr>
            <a:normAutofit/>
          </a:bodyPr>
          <a:lstStyle/>
          <a:p>
            <a:r>
              <a:rPr lang="cs-CZ">
                <a:ea typeface="Calibri Light"/>
                <a:cs typeface="Calibri Light"/>
              </a:rPr>
              <a:t>Dospělost</a:t>
            </a:r>
            <a:endParaRPr lang="cs-CZ"/>
          </a:p>
        </p:txBody>
      </p:sp>
      <p:sp>
        <p:nvSpPr>
          <p:cNvPr id="25" name="Rectangle 16">
            <a:extLst>
              <a:ext uri="{FF2B5EF4-FFF2-40B4-BE49-F238E27FC236}">
                <a16:creationId xmlns:a16="http://schemas.microsoft.com/office/drawing/2014/main" id="{BC940E9A-BC73-4828-82AC-C6F5C9784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3059206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brázek 3" descr="Obsah obrázku muž, Lidská tvář, skica, Lidské vousy&#10;&#10;Popis se vygeneroval automaticky.">
            <a:extLst>
              <a:ext uri="{FF2B5EF4-FFF2-40B4-BE49-F238E27FC236}">
                <a16:creationId xmlns:a16="http://schemas.microsoft.com/office/drawing/2014/main" id="{321CCCD9-D8DA-3922-6C11-2712B0A17B8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01" r="695" b="2"/>
          <a:stretch/>
        </p:blipFill>
        <p:spPr>
          <a:xfrm>
            <a:off x="1412683" y="1410208"/>
            <a:ext cx="2433793" cy="3858780"/>
          </a:xfrm>
          <a:prstGeom prst="rect">
            <a:avLst/>
          </a:prstGeom>
        </p:spPr>
      </p:pic>
      <p:cxnSp>
        <p:nvCxnSpPr>
          <p:cNvPr id="26" name="Straight Connector 18">
            <a:extLst>
              <a:ext uri="{FF2B5EF4-FFF2-40B4-BE49-F238E27FC236}">
                <a16:creationId xmlns:a16="http://schemas.microsoft.com/office/drawing/2014/main" id="{62EBB388-E9A7-4AEA-BCD7-0922DECAF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26508" y="2400639"/>
            <a:ext cx="6270089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4CCFC4C-CB2F-47F1-DB8C-7200E556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6482" y="2556932"/>
            <a:ext cx="6260114" cy="331893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>
                <a:ea typeface="Calibri"/>
                <a:cs typeface="Calibri"/>
              </a:rPr>
              <a:t>V mládí sloužil v různých armádách, a to jak v českých, tak i cizích. Později se připojil k husitům a stal se jedním z jejich vůdců.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400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44B17FE-2E14-47B6-B5A8-4363DE7695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4E53280-E6EB-47D2-B0BB-78B772DC4B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rgbClr val="37373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44C4738-31FA-4AA4-9D3A-9B0F0B1F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accent1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611BFC71-0B0C-0595-1FC0-53BE5BDBE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Hlavní </a:t>
            </a:r>
            <a:r>
              <a:rPr lang="en-US" sz="3600" err="1">
                <a:solidFill>
                  <a:srgbClr val="FFFFFF"/>
                </a:solidFill>
              </a:rPr>
              <a:t>úspěchy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09F3F69-CB9E-4C14-8F9B-7565980C87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gradFill>
            <a:gsLst>
              <a:gs pos="0">
                <a:srgbClr val="FFFFFF"/>
              </a:gs>
              <a:gs pos="30000">
                <a:srgbClr val="FFFFFF"/>
              </a:gs>
              <a:gs pos="61000">
                <a:srgbClr val="F8F8F8"/>
              </a:gs>
              <a:gs pos="97000">
                <a:srgbClr val="E5E5E5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innerShdw blurRad="63500" dist="127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E9898A2-34F8-C654-FD80-66DC164941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0934" y="469900"/>
            <a:ext cx="6525129" cy="540596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Jan Žižka </a:t>
            </a:r>
            <a:r>
              <a:rPr lang="en-US" err="1">
                <a:solidFill>
                  <a:srgbClr val="212121"/>
                </a:solidFill>
                <a:latin typeface="Calibri"/>
                <a:cs typeface="Calibri"/>
              </a:rPr>
              <a:t>byl</a:t>
            </a: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lang="en-US" err="1">
                <a:solidFill>
                  <a:srgbClr val="212121"/>
                </a:solidFill>
                <a:latin typeface="Calibri"/>
                <a:cs typeface="Calibri"/>
              </a:rPr>
              <a:t>známý</a:t>
            </a: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 pro </a:t>
            </a:r>
            <a:r>
              <a:rPr lang="en-US" err="1">
                <a:solidFill>
                  <a:srgbClr val="212121"/>
                </a:solidFill>
                <a:latin typeface="Calibri"/>
                <a:cs typeface="Calibri"/>
              </a:rPr>
              <a:t>své</a:t>
            </a: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lang="en-US" err="1">
                <a:solidFill>
                  <a:srgbClr val="212121"/>
                </a:solidFill>
                <a:latin typeface="Calibri"/>
                <a:cs typeface="Calibri"/>
              </a:rPr>
              <a:t>geniální</a:t>
            </a: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 </a:t>
            </a:r>
            <a:r>
              <a:rPr lang="en-US" err="1">
                <a:solidFill>
                  <a:srgbClr val="212121"/>
                </a:solidFill>
                <a:latin typeface="Calibri"/>
                <a:cs typeface="Calibri"/>
              </a:rPr>
              <a:t>vojenské</a:t>
            </a: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lang="en-US" err="1">
                <a:solidFill>
                  <a:srgbClr val="212121"/>
                </a:solidFill>
                <a:latin typeface="Calibri"/>
                <a:cs typeface="Calibri"/>
              </a:rPr>
              <a:t>strategie</a:t>
            </a: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,  </a:t>
            </a:r>
            <a:r>
              <a:rPr lang="en-US" err="1">
                <a:solidFill>
                  <a:srgbClr val="212121"/>
                </a:solidFill>
                <a:latin typeface="Calibri"/>
                <a:cs typeface="Calibri"/>
              </a:rPr>
              <a:t>které</a:t>
            </a: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 mu </a:t>
            </a:r>
            <a:r>
              <a:rPr lang="en-US" err="1">
                <a:solidFill>
                  <a:srgbClr val="212121"/>
                </a:solidFill>
                <a:latin typeface="Calibri"/>
                <a:cs typeface="Calibri"/>
              </a:rPr>
              <a:t>pomohly</a:t>
            </a: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lang="en-US" err="1">
                <a:solidFill>
                  <a:srgbClr val="212121"/>
                </a:solidFill>
                <a:latin typeface="Calibri"/>
                <a:cs typeface="Calibri"/>
              </a:rPr>
              <a:t>vést</a:t>
            </a: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lang="en-US" err="1">
                <a:solidFill>
                  <a:srgbClr val="212121"/>
                </a:solidFill>
                <a:latin typeface="Calibri"/>
                <a:cs typeface="Calibri"/>
              </a:rPr>
              <a:t>husity</a:t>
            </a: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 k </a:t>
            </a:r>
            <a:r>
              <a:rPr lang="en-US" err="1">
                <a:solidFill>
                  <a:srgbClr val="212121"/>
                </a:solidFill>
                <a:latin typeface="Calibri"/>
                <a:cs typeface="Calibri"/>
              </a:rPr>
              <a:t>mnoha</a:t>
            </a: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lang="en-US" err="1">
                <a:solidFill>
                  <a:srgbClr val="212121"/>
                </a:solidFill>
                <a:latin typeface="Calibri"/>
                <a:cs typeface="Calibri"/>
              </a:rPr>
              <a:t>vítěztvím</a:t>
            </a: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lang="en-US" err="1">
                <a:solidFill>
                  <a:srgbClr val="212121"/>
                </a:solidFill>
                <a:latin typeface="Calibri"/>
                <a:cs typeface="Calibri"/>
              </a:rPr>
              <a:t>nad</a:t>
            </a: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lang="en-US" err="1">
                <a:solidFill>
                  <a:srgbClr val="212121"/>
                </a:solidFill>
                <a:latin typeface="Calibri"/>
                <a:cs typeface="Calibri"/>
              </a:rPr>
              <a:t>silnějšími</a:t>
            </a: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lang="en-US" err="1">
                <a:solidFill>
                  <a:srgbClr val="212121"/>
                </a:solidFill>
                <a:latin typeface="Calibri"/>
                <a:cs typeface="Calibri"/>
              </a:rPr>
              <a:t>vojsky</a:t>
            </a: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lang="en-US" err="1">
                <a:solidFill>
                  <a:srgbClr val="212121"/>
                </a:solidFill>
                <a:latin typeface="Calibri"/>
                <a:cs typeface="Calibri"/>
              </a:rPr>
              <a:t>katolické</a:t>
            </a: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lang="en-US" err="1">
                <a:solidFill>
                  <a:srgbClr val="212121"/>
                </a:solidFill>
                <a:latin typeface="Calibri"/>
                <a:cs typeface="Calibri"/>
              </a:rPr>
              <a:t>církve</a:t>
            </a: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 a </a:t>
            </a:r>
            <a:r>
              <a:rPr lang="en-US" err="1">
                <a:solidFill>
                  <a:srgbClr val="212121"/>
                </a:solidFill>
                <a:latin typeface="Calibri"/>
                <a:cs typeface="Calibri"/>
              </a:rPr>
              <a:t>šlechty</a:t>
            </a:r>
            <a:r>
              <a:rPr lang="en-US">
                <a:solidFill>
                  <a:srgbClr val="212121"/>
                </a:solidFill>
                <a:latin typeface="Calibri"/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39199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1488DB6F-238F-4BEF-B28F-87D9F674A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 useBgFill="1">
          <p:nvSpPr>
            <p:cNvPr id="10" name="Rectangle 9">
              <a:extLst>
                <a:ext uri="{FF2B5EF4-FFF2-40B4-BE49-F238E27FC236}">
                  <a16:creationId xmlns:a16="http://schemas.microsoft.com/office/drawing/2014/main" id="{DD071421-D153-4C0F-A43D-77AF883B34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E871F7D8-217E-4113-83FA-FFAC54BE7F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0"/>
              <a:ext cx="12188825" cy="6856215"/>
              <a:chOff x="0" y="0"/>
              <a:chExt cx="12188825" cy="6856215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AE6B31E5-D515-487D-98AE-A3251F2F16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12188825" cy="6856214"/>
              </a:xfrm>
              <a:prstGeom prst="rect">
                <a:avLst/>
              </a:prstGeom>
            </p:spPr>
          </p:pic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8DFB339C-7306-4C4B-A75F-5BEE240BA26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012" y="609600"/>
                <a:ext cx="10972800" cy="5638800"/>
              </a:xfrm>
              <a:prstGeom prst="rect">
                <a:avLst/>
              </a:prstGeom>
              <a:noFill/>
              <a:ln w="15875" cap="flat">
                <a:miter lim="800000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A1202C9E-12FB-4368-AD4E-40992C25144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1" y="76265"/>
                <a:ext cx="758952" cy="606425"/>
              </a:xfrm>
              <a:prstGeom prst="rect">
                <a:avLst/>
              </a:prstGeom>
            </p:spPr>
          </p:pic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F3E08DAB-0254-426B-80D4-79EF92845E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0" y="6173526"/>
                <a:ext cx="758952" cy="606425"/>
              </a:xfrm>
              <a:prstGeom prst="rect">
                <a:avLst/>
              </a:prstGeom>
            </p:spPr>
          </p:pic>
        </p:grpSp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0AB85060-313F-50A5-F597-675D6F330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412" y="982132"/>
            <a:ext cx="4802185" cy="1303867"/>
          </a:xfrm>
        </p:spPr>
        <p:txBody>
          <a:bodyPr>
            <a:normAutofit/>
          </a:bodyPr>
          <a:lstStyle/>
          <a:p>
            <a:r>
              <a:rPr lang="cs-CZ">
                <a:ea typeface="Calibri Light"/>
                <a:cs typeface="Calibri Light"/>
              </a:rPr>
              <a:t>Vedení vojsk</a:t>
            </a:r>
            <a:endParaRPr lang="cs-CZ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B796F99-70AC-4221-AB20-DFE9599613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3" y="1092200"/>
            <a:ext cx="4517009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brázek 3" descr="Obsah obrázku sekera, nářadí, zbraň, sekyra&#10;&#10;Popis se vygeneroval automaticky.">
            <a:extLst>
              <a:ext uri="{FF2B5EF4-FFF2-40B4-BE49-F238E27FC236}">
                <a16:creationId xmlns:a16="http://schemas.microsoft.com/office/drawing/2014/main" id="{A25DCDEA-4EC6-4928-1594-FF9E9FC2439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740" r="17865" b="2"/>
          <a:stretch/>
        </p:blipFill>
        <p:spPr>
          <a:xfrm>
            <a:off x="1412683" y="1410208"/>
            <a:ext cx="3876801" cy="3858780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017F138-68A9-4F3F-B240-D26602C26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4412" y="2400639"/>
            <a:ext cx="480218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C9B78C1-472E-61A7-9032-1113850C2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4412" y="2556932"/>
            <a:ext cx="4802184" cy="331893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>
                <a:ea typeface="Calibri"/>
                <a:cs typeface="Calibri"/>
              </a:rPr>
              <a:t>Jan Žižka vedl husiti pomocí strategií jako vozová hradba, což byla inovativní forma boje využívající vozové a jízdní hradby k obraně a</a:t>
            </a:r>
          </a:p>
          <a:p>
            <a:pPr marL="0" indent="0">
              <a:buNone/>
            </a:pPr>
            <a:r>
              <a:rPr lang="cs-CZ">
                <a:ea typeface="Calibri"/>
                <a:cs typeface="Calibri"/>
              </a:rPr>
              <a:t> Útoku.</a:t>
            </a:r>
          </a:p>
        </p:txBody>
      </p:sp>
    </p:spTree>
    <p:extLst>
      <p:ext uri="{BB962C8B-B14F-4D97-AF65-F5344CB8AC3E}">
        <p14:creationId xmlns:p14="http://schemas.microsoft.com/office/powerpoint/2010/main" val="2529163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7E4F490-FA76-4FF0-B36A-72B01E1175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5C8C51A-4ECF-4857-8298-6C8334C7F8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741C46E-A2A6-4DF0-84BD-502A2E56D0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sq">
            <a:solidFill>
              <a:srgbClr val="FFFFFF">
                <a:alpha val="80000"/>
              </a:srgbClr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FBED87A6-18DF-33FB-6EA4-7BDD00F4A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/>
          </a:bodyPr>
          <a:lstStyle/>
          <a:p>
            <a:r>
              <a:rPr lang="cs-CZ">
                <a:solidFill>
                  <a:srgbClr val="FFFFFF"/>
                </a:solidFill>
                <a:ea typeface="Calibri Light"/>
                <a:cs typeface="Calibri Light"/>
              </a:rPr>
              <a:t>Slepotou </a:t>
            </a:r>
            <a:br>
              <a:rPr lang="cs-CZ">
                <a:solidFill>
                  <a:srgbClr val="FFFFFF"/>
                </a:solidFill>
                <a:ea typeface="Calibri Light"/>
                <a:cs typeface="Calibri Light"/>
              </a:rPr>
            </a:br>
            <a:endParaRPr lang="cs-CZ">
              <a:solidFill>
                <a:srgbClr val="FFFFFF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7CE4C0A-D88E-41BB-8F06-8C0E2604BC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1F1D46C-0673-BCDD-9101-DA4E285061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0360" y="469900"/>
            <a:ext cx="5953630" cy="54059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>
                <a:solidFill>
                  <a:schemeClr val="tx1"/>
                </a:solidFill>
                <a:ea typeface="Calibri"/>
                <a:cs typeface="Calibri"/>
              </a:rPr>
              <a:t>Během jedné z bitev Jan Žižka přišel o zrak, ale i přesto pokračoval ve ve vedení vojska a dosáhl významný vojenských úspěchů.</a:t>
            </a:r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4276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8">
            <a:extLst>
              <a:ext uri="{FF2B5EF4-FFF2-40B4-BE49-F238E27FC236}">
                <a16:creationId xmlns:a16="http://schemas.microsoft.com/office/drawing/2014/main" id="{1488DB6F-238F-4BEF-B28F-87D9F674A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 useBgFill="1">
          <p:nvSpPr>
            <p:cNvPr id="10" name="Rectangle 9">
              <a:extLst>
                <a:ext uri="{FF2B5EF4-FFF2-40B4-BE49-F238E27FC236}">
                  <a16:creationId xmlns:a16="http://schemas.microsoft.com/office/drawing/2014/main" id="{DD071421-D153-4C0F-A43D-77AF883B34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E871F7D8-217E-4113-83FA-FFAC54BE7F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0"/>
              <a:ext cx="12188825" cy="6856215"/>
              <a:chOff x="0" y="0"/>
              <a:chExt cx="12188825" cy="6856215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AE6B31E5-D515-487D-98AE-A3251F2F16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12188825" cy="6856214"/>
              </a:xfrm>
              <a:prstGeom prst="rect">
                <a:avLst/>
              </a:prstGeom>
            </p:spPr>
          </p:pic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8DFB339C-7306-4C4B-A75F-5BEE240BA26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012" y="609600"/>
                <a:ext cx="10972800" cy="5638800"/>
              </a:xfrm>
              <a:prstGeom prst="rect">
                <a:avLst/>
              </a:prstGeom>
              <a:noFill/>
              <a:ln w="15875" cap="flat">
                <a:miter lim="800000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A1202C9E-12FB-4368-AD4E-40992C25144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1" y="76265"/>
                <a:ext cx="758952" cy="606425"/>
              </a:xfrm>
              <a:prstGeom prst="rect">
                <a:avLst/>
              </a:prstGeom>
            </p:spPr>
          </p:pic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F3E08DAB-0254-426B-80D4-79EF92845E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0" y="6173526"/>
                <a:ext cx="758952" cy="606425"/>
              </a:xfrm>
              <a:prstGeom prst="rect">
                <a:avLst/>
              </a:prstGeom>
            </p:spPr>
          </p:pic>
        </p:grpSp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65CD5A9C-971B-1AF1-BC9F-61892ED7A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412" y="982132"/>
            <a:ext cx="4802185" cy="1303867"/>
          </a:xfrm>
        </p:spPr>
        <p:txBody>
          <a:bodyPr>
            <a:normAutofit/>
          </a:bodyPr>
          <a:lstStyle/>
          <a:p>
            <a:r>
              <a:rPr lang="cs-CZ">
                <a:ea typeface="Calibri Light"/>
                <a:cs typeface="Calibri Light"/>
              </a:rPr>
              <a:t>Husitské války </a:t>
            </a:r>
            <a:endParaRPr lang="cs-CZ"/>
          </a:p>
        </p:txBody>
      </p:sp>
      <p:sp>
        <p:nvSpPr>
          <p:cNvPr id="25" name="Rectangle 16">
            <a:extLst>
              <a:ext uri="{FF2B5EF4-FFF2-40B4-BE49-F238E27FC236}">
                <a16:creationId xmlns:a16="http://schemas.microsoft.com/office/drawing/2014/main" id="{9B796F99-70AC-4221-AB20-DFE9599613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3" y="1092200"/>
            <a:ext cx="4517009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brázek 3" descr="Obsah obrázku skica, kresba, umění, ilustrace&#10;&#10;Popis se vygeneroval automaticky.">
            <a:extLst>
              <a:ext uri="{FF2B5EF4-FFF2-40B4-BE49-F238E27FC236}">
                <a16:creationId xmlns:a16="http://schemas.microsoft.com/office/drawing/2014/main" id="{BC4B9B88-D65C-3F07-B0E6-F90A59005E6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836" r="18702" b="2"/>
          <a:stretch/>
        </p:blipFill>
        <p:spPr>
          <a:xfrm>
            <a:off x="1412683" y="1410208"/>
            <a:ext cx="3876801" cy="3858780"/>
          </a:xfrm>
          <a:prstGeom prst="rect">
            <a:avLst/>
          </a:prstGeom>
        </p:spPr>
      </p:pic>
      <p:cxnSp>
        <p:nvCxnSpPr>
          <p:cNvPr id="26" name="Straight Connector 18">
            <a:extLst>
              <a:ext uri="{FF2B5EF4-FFF2-40B4-BE49-F238E27FC236}">
                <a16:creationId xmlns:a16="http://schemas.microsoft.com/office/drawing/2014/main" id="{3017F138-68A9-4F3F-B240-D26602C26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4412" y="2400639"/>
            <a:ext cx="480218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FB70650-6FE8-7D9F-EBF5-56290D520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4412" y="2556932"/>
            <a:ext cx="4802184" cy="331893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s-CZ">
                <a:ea typeface="Calibri"/>
                <a:cs typeface="Calibri"/>
              </a:rPr>
              <a:t>Jan Žižka hrál klíčovou roli v období husitských válek, když husité bojovali za uznání svobodného vyznání a výry a politické nezávislosti vůči katolické církvi a císařství.</a:t>
            </a:r>
          </a:p>
        </p:txBody>
      </p:sp>
    </p:spTree>
    <p:extLst>
      <p:ext uri="{BB962C8B-B14F-4D97-AF65-F5344CB8AC3E}">
        <p14:creationId xmlns:p14="http://schemas.microsoft.com/office/powerpoint/2010/main" val="14961584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1927CE4-FA1F-6FA1-91C1-C23DAC536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ea typeface="Calibri Light"/>
                <a:cs typeface="Calibri Light"/>
              </a:rPr>
              <a:t>dědictví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43D70EA-266A-D5EA-8891-27922251A6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>
                <a:ea typeface="Calibri"/>
                <a:cs typeface="Calibri"/>
              </a:rPr>
              <a:t>Jan Žižka je do dnes považován za symbol odvahy, statečnosti a vojenského génia. Jeho dědictví přetrvává v České kultuře a historii. 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8319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CDF08B-B160-B978-D592-FB5B5B3B8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ea typeface="Calibri Light"/>
                <a:cs typeface="Calibri Light"/>
              </a:rPr>
              <a:t>Významné pro Čechy 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279B09F-E91C-15BF-288F-F70D98B057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>
                <a:ea typeface="Calibri"/>
                <a:cs typeface="Calibri"/>
              </a:rPr>
              <a:t>Jan Žižka je považován z nejvýznamnějších voje vůdců českých dějin. Vedl husitské vojsko během husitských válek, kdy byl schopen porazit mnohem početnější nepřátelské vojsko.</a:t>
            </a:r>
            <a:endParaRPr lang="cs-CZ"/>
          </a:p>
        </p:txBody>
      </p:sp>
      <p:pic>
        <p:nvPicPr>
          <p:cNvPr id="4" name="Obrázek 3" descr="Obsah obrázku kresba, skica, ilustrace, umění&#10;&#10;Popis se vygeneroval automaticky.">
            <a:extLst>
              <a:ext uri="{FF2B5EF4-FFF2-40B4-BE49-F238E27FC236}">
                <a16:creationId xmlns:a16="http://schemas.microsoft.com/office/drawing/2014/main" id="{2E259A6E-8A6F-6552-923D-393234FF4E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7817" y="3424694"/>
            <a:ext cx="5344046" cy="278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7023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93D88E-3ADD-F5C7-55F4-486B592C0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ea typeface="Calibri Light"/>
                <a:cs typeface="Calibri Light"/>
              </a:rPr>
              <a:t>Malí testík na konec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73C4348-3D21-4BF8-78B3-B1A97B28BB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>
                <a:ea typeface="Calibri"/>
                <a:cs typeface="Calibri"/>
              </a:rPr>
              <a:t>Jaká byla poslední bitva Jana Žižky?</a:t>
            </a:r>
          </a:p>
          <a:p>
            <a:r>
              <a:rPr lang="cs-CZ">
                <a:ea typeface="Calibri"/>
                <a:cs typeface="Calibri"/>
              </a:rPr>
              <a:t>Jaké zbraně se v té době používali vyjmenuj alespoň 4</a:t>
            </a:r>
          </a:p>
          <a:p>
            <a:r>
              <a:rPr lang="cs-CZ">
                <a:ea typeface="Calibri"/>
                <a:cs typeface="Calibri"/>
              </a:rPr>
              <a:t>Kdy se narodil?</a:t>
            </a:r>
          </a:p>
          <a:p>
            <a:r>
              <a:rPr lang="cs-CZ">
                <a:ea typeface="Calibri"/>
                <a:cs typeface="Calibri"/>
              </a:rPr>
              <a:t>Kdy zemřel?</a:t>
            </a:r>
          </a:p>
        </p:txBody>
      </p:sp>
    </p:spTree>
    <p:extLst>
      <p:ext uri="{BB962C8B-B14F-4D97-AF65-F5344CB8AC3E}">
        <p14:creationId xmlns:p14="http://schemas.microsoft.com/office/powerpoint/2010/main" val="13900449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5604E06-DF9D-4C49-8314-4F0307BD5E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5875" cap="flat" cmpd="sng" algn="ctr">
            <a:noFill/>
            <a:prstDash val="solid"/>
          </a:ln>
          <a:effectLst/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166AD8-180F-4585-8444-D6E3F1B037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1795" y="643468"/>
            <a:ext cx="10905066" cy="5571065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extrusionH="76200" contourW="12700">
            <a:bevelT w="19050" h="0" prst="coolSlant"/>
            <a:extrusionClr>
              <a:schemeClr val="accent3">
                <a:lumMod val="50000"/>
              </a:schemeClr>
            </a:extrusionClr>
            <a:contourClr>
              <a:schemeClr val="tx2">
                <a:lumMod val="75000"/>
                <a:lumOff val="2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419DD48-144F-4836-9C0F-7A3BFC28A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4524" y="809244"/>
            <a:ext cx="10579608" cy="5239512"/>
          </a:xfrm>
          <a:prstGeom prst="rect">
            <a:avLst/>
          </a:prstGeom>
          <a:ln w="15875">
            <a:noFill/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1B430EAB-44C2-CE3F-958D-1C632C8BC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1508760"/>
            <a:ext cx="2918458" cy="3840480"/>
          </a:xfrm>
        </p:spPr>
        <p:txBody>
          <a:bodyPr>
            <a:normAutofit/>
          </a:bodyPr>
          <a:lstStyle/>
          <a:p>
            <a:r>
              <a:rPr lang="cs-CZ">
                <a:solidFill>
                  <a:schemeClr val="tx1"/>
                </a:solidFill>
                <a:ea typeface="Calibri Light"/>
                <a:cs typeface="Calibri Light"/>
              </a:rPr>
              <a:t>Děkujeme za pozornost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4379797-D651-47FF-942A-A38CFE97E5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6219" y="1508760"/>
            <a:ext cx="0" cy="3840480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59FBD69-0ABA-2899-E9D3-B0A3CA8F6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7279" y="1508760"/>
            <a:ext cx="5989317" cy="384048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z="2000" dirty="0">
                <a:solidFill>
                  <a:schemeClr val="tx1"/>
                </a:solidFill>
                <a:cs typeface="Calibri"/>
              </a:rPr>
              <a:t>IZI, KAČKA, MEDA A STĚPÁN </a:t>
            </a:r>
          </a:p>
          <a:p>
            <a:pPr>
              <a:buSzPct val="114999"/>
            </a:pPr>
            <a:r>
              <a:rPr lang="cs-CZ" sz="2000">
                <a:solidFill>
                  <a:schemeClr val="tx1"/>
                </a:solidFill>
                <a:cs typeface="Calibri"/>
              </a:rPr>
              <a:t>Video na zopakování učiva</a:t>
            </a:r>
            <a:endParaRPr lang="cs-CZ" sz="2000" dirty="0">
              <a:solidFill>
                <a:schemeClr val="tx1"/>
              </a:solidFill>
              <a:cs typeface="Calibri"/>
            </a:endParaRPr>
          </a:p>
          <a:p>
            <a:pPr>
              <a:buSzPct val="114999"/>
            </a:pPr>
            <a:r>
              <a:rPr lang="cs-CZ" sz="2000" dirty="0">
                <a:solidFill>
                  <a:schemeClr val="tx1"/>
                </a:solidFill>
                <a:ea typeface="+mn-lt"/>
                <a:cs typeface="+mn-lt"/>
                <a:hlinkClick r:id="rId2"/>
              </a:rPr>
              <a:t>Jak dokázal Jan Žižka velet husitům úplně slepý? (youtube.com)</a:t>
            </a:r>
            <a:endParaRPr lang="cs-CZ" sz="2000" dirty="0">
              <a:solidFill>
                <a:schemeClr val="tx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219510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57E9425FA46EE42AA1979D286988C78" ma:contentTypeVersion="11" ma:contentTypeDescription="Vytvoří nový dokument" ma:contentTypeScope="" ma:versionID="0118f49e8f2da56d0a77b2095ac8d9ba">
  <xsd:schema xmlns:xsd="http://www.w3.org/2001/XMLSchema" xmlns:xs="http://www.w3.org/2001/XMLSchema" xmlns:p="http://schemas.microsoft.com/office/2006/metadata/properties" xmlns:ns2="d9e514d0-573b-49ae-84dd-2a5f4905a978" xmlns:ns3="694f001e-ed5f-4bb0-ac60-44e0988eaa1f" targetNamespace="http://schemas.microsoft.com/office/2006/metadata/properties" ma:root="true" ma:fieldsID="95cbcfe4a78d26aeaf0198188bccb675" ns2:_="" ns3:_="">
    <xsd:import namespace="d9e514d0-573b-49ae-84dd-2a5f4905a978"/>
    <xsd:import namespace="694f001e-ed5f-4bb0-ac60-44e0988eaa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e514d0-573b-49ae-84dd-2a5f4905a97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Značky obrázků" ma:readOnly="false" ma:fieldId="{5cf76f15-5ced-4ddc-b409-7134ff3c332f}" ma:taxonomyMulti="true" ma:sspId="faa06b2c-4de2-48e9-8310-c71eaf01790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4f001e-ed5f-4bb0-ac60-44e0988eaa1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76714ca-4606-451e-9843-64e394831b8e}" ma:internalName="TaxCatchAll" ma:showField="CatchAllData" ma:web="694f001e-ed5f-4bb0-ac60-44e0988eaa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DC1172-1FAE-4F8C-9E85-F8306EC91E1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255AAD4-B9CC-4875-8EAB-5109C80EC4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9e514d0-573b-49ae-84dd-2a5f4905a978"/>
    <ds:schemaRef ds:uri="694f001e-ed5f-4bb0-ac60-44e0988eaa1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Širokoúhlá obrazovka</PresentationFormat>
  <Slides>11</Slides>
  <Notes>0</Notes>
  <HiddenSlides>0</HiddenSlide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Organic</vt:lpstr>
      <vt:lpstr>Jan Žižka</vt:lpstr>
      <vt:lpstr>Kdy se narodil Jan Žižka</vt:lpstr>
      <vt:lpstr>Dospělost</vt:lpstr>
      <vt:lpstr>Hlavní úspěchy</vt:lpstr>
      <vt:lpstr>Vedení vojsk</vt:lpstr>
      <vt:lpstr>Slepotou  </vt:lpstr>
      <vt:lpstr>Husitské války </vt:lpstr>
      <vt:lpstr>dědictví</vt:lpstr>
      <vt:lpstr>Významné pro Čechy </vt:lpstr>
      <vt:lpstr>Malí testík na konec</vt:lpstr>
      <vt:lpstr>Děkujeme za pozornost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revision>4</cp:revision>
  <dcterms:created xsi:type="dcterms:W3CDTF">2024-03-20T07:24:57Z</dcterms:created>
  <dcterms:modified xsi:type="dcterms:W3CDTF">2024-03-21T13:20:26Z</dcterms:modified>
</cp:coreProperties>
</file>