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4" r:id="rId4"/>
    <p:sldId id="266" r:id="rId5"/>
    <p:sldId id="268" r:id="rId6"/>
    <p:sldId id="269" r:id="rId7"/>
    <p:sldId id="270" r:id="rId8"/>
    <p:sldId id="260" r:id="rId9"/>
    <p:sldId id="263" r:id="rId10"/>
    <p:sldId id="262" r:id="rId11"/>
    <p:sldId id="259" r:id="rId12"/>
    <p:sldId id="267" r:id="rId13"/>
    <p:sldId id="271" r:id="rId14"/>
    <p:sldId id="272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můžete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189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044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9362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170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3855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063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1648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6095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918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009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6850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59EF1-FEE6-4FB3-9CE1-8B666FABE7C5}" type="datetimeFigureOut">
              <a:rPr lang="cs-CZ" smtClean="0"/>
              <a:t>19.10.2023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F6F1A-A528-48FD-835B-091CF546DAF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4113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QqvE41jGkY" TargetMode="External"/><Relationship Id="rId2" Type="http://schemas.openxmlformats.org/officeDocument/2006/relationships/hyperlink" Target="http://www.youtube.com/watch?v=hQqvE41jGk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W3iVALCmJL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s</a:t>
            </a:r>
            <a:r>
              <a:rPr lang="cs-CZ" b="1" dirty="0" smtClean="0"/>
              <a:t>tarověká Indie</a:t>
            </a:r>
            <a:r>
              <a:rPr lang="cs-CZ" b="1" dirty="0"/>
              <a:t/>
            </a:r>
            <a:br>
              <a:rPr lang="cs-CZ" b="1" dirty="0"/>
            </a:br>
            <a:r>
              <a:rPr lang="cs-CZ" sz="4000" b="1" dirty="0"/>
              <a:t>(</a:t>
            </a:r>
            <a:r>
              <a:rPr lang="cs-CZ" sz="4000" dirty="0" smtClean="0"/>
              <a:t>500let př.n.l.) </a:t>
            </a:r>
            <a:r>
              <a:rPr lang="cs-CZ" dirty="0" smtClean="0"/>
              <a:t>– </a:t>
            </a:r>
            <a:r>
              <a:rPr lang="cs-CZ" sz="4000" dirty="0" smtClean="0"/>
              <a:t>u nás jsou Keltové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971108"/>
            <a:ext cx="9144000" cy="1286691"/>
          </a:xfrm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                                                Taj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Mahal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dirty="0" smtClean="0"/>
              <a:t>– perla Indie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- další z divů světa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2425" y="2804160"/>
            <a:ext cx="4878705" cy="3525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249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yšlenková mapa Indie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70498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/>
              <a:t>i</a:t>
            </a:r>
            <a:r>
              <a:rPr lang="cs-CZ" sz="2400" dirty="0" smtClean="0"/>
              <a:t>ndické řeky – řeka Indus a Ganga</a:t>
            </a:r>
          </a:p>
          <a:p>
            <a:r>
              <a:rPr lang="cs-CZ" sz="2400" dirty="0"/>
              <a:t>n</a:t>
            </a:r>
            <a:r>
              <a:rPr lang="cs-CZ" sz="2400" dirty="0" smtClean="0"/>
              <a:t>áboženství buddhismus a hinduismus</a:t>
            </a:r>
          </a:p>
          <a:p>
            <a:r>
              <a:rPr lang="cs-CZ" sz="2400" dirty="0"/>
              <a:t>c</a:t>
            </a:r>
            <a:r>
              <a:rPr lang="cs-CZ" sz="2400" dirty="0" smtClean="0"/>
              <a:t>hrámy a svatyně, sochy</a:t>
            </a:r>
          </a:p>
          <a:p>
            <a:r>
              <a:rPr lang="cs-CZ" sz="2400" dirty="0"/>
              <a:t>i</a:t>
            </a:r>
            <a:r>
              <a:rPr lang="cs-CZ" sz="2400" dirty="0" smtClean="0"/>
              <a:t>ndické společenské třídy neboli kasty</a:t>
            </a:r>
          </a:p>
          <a:p>
            <a:r>
              <a:rPr lang="cs-CZ" sz="2400" dirty="0" smtClean="0"/>
              <a:t>Buddha 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osvátné zvíře kráva - nejedí hovězí</a:t>
            </a:r>
          </a:p>
          <a:p>
            <a:r>
              <a:rPr lang="cs-CZ" sz="2400" dirty="0"/>
              <a:t>o</a:t>
            </a:r>
            <a:r>
              <a:rPr lang="cs-CZ" sz="2400" dirty="0" smtClean="0"/>
              <a:t>bchod s kořením</a:t>
            </a:r>
          </a:p>
          <a:p>
            <a:r>
              <a:rPr lang="cs-CZ" sz="2400" dirty="0"/>
              <a:t>r</a:t>
            </a:r>
            <a:r>
              <a:rPr lang="cs-CZ" sz="2400" dirty="0" smtClean="0"/>
              <a:t>ozvoj vzdělanosti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505075"/>
            <a:ext cx="5183188" cy="3617051"/>
          </a:xfrm>
        </p:spPr>
      </p:pic>
    </p:spTree>
    <p:extLst>
      <p:ext uri="{BB962C8B-B14F-4D97-AF65-F5344CB8AC3E}">
        <p14:creationId xmlns:p14="http://schemas.microsoft.com/office/powerpoint/2010/main" val="23282000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apa Indie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288869"/>
            <a:ext cx="5257800" cy="1216206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Rozloha země je poměrně velká a je 3,3milion metrů čtverečních km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východě, na jihu a na západě je poloostrov propláchnut Bengálským zálivem, </a:t>
            </a:r>
            <a:r>
              <a:rPr lang="cs-CZ" dirty="0" smtClean="0"/>
              <a:t>Arabským </a:t>
            </a:r>
            <a:r>
              <a:rPr lang="cs-CZ" dirty="0"/>
              <a:t>mořem. </a:t>
            </a:r>
            <a:endParaRPr lang="cs-CZ" dirty="0" smtClean="0"/>
          </a:p>
          <a:p>
            <a:r>
              <a:rPr lang="cs-CZ" dirty="0" smtClean="0"/>
              <a:t>Hlavní řeky Indie jsou Ganga a Indus, podle Indus se Indie jmenuje 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88" y="2505075"/>
            <a:ext cx="5157787" cy="4191816"/>
          </a:xfrm>
        </p:spPr>
      </p:pic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tarověká Indie</a:t>
            </a:r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7588" y="2505075"/>
            <a:ext cx="5312227" cy="4191816"/>
          </a:xfr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382" y="95794"/>
            <a:ext cx="2514328" cy="2151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1401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09641"/>
          </a:xfrm>
        </p:spPr>
        <p:txBody>
          <a:bodyPr>
            <a:noAutofit/>
          </a:bodyPr>
          <a:lstStyle/>
          <a:p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17714"/>
            <a:ext cx="10935789" cy="6514012"/>
          </a:xfrm>
        </p:spPr>
      </p:pic>
    </p:spTree>
    <p:extLst>
      <p:ext uri="{BB962C8B-B14F-4D97-AF65-F5344CB8AC3E}">
        <p14:creationId xmlns:p14="http://schemas.microsoft.com/office/powerpoint/2010/main" val="2756561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Vývoj civilizace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Indií protékají dvě velké řeky – Ganga a Indus (název Indie).</a:t>
            </a:r>
          </a:p>
          <a:p>
            <a:r>
              <a:rPr lang="cs-CZ" dirty="0"/>
              <a:t>p</a:t>
            </a:r>
            <a:r>
              <a:rPr lang="cs-CZ" dirty="0" smtClean="0"/>
              <a:t>rvní civilizace se rozvinula podél řeky Indus</a:t>
            </a:r>
          </a:p>
          <a:p>
            <a:r>
              <a:rPr lang="cs-CZ" dirty="0" smtClean="0"/>
              <a:t>jednalo se o </a:t>
            </a:r>
            <a:r>
              <a:rPr lang="cs-CZ" dirty="0" err="1" smtClean="0"/>
              <a:t>harappskou</a:t>
            </a:r>
            <a:r>
              <a:rPr lang="cs-CZ" dirty="0" smtClean="0"/>
              <a:t> kulturu a </a:t>
            </a:r>
            <a:r>
              <a:rPr lang="cs-CZ" dirty="0" err="1" smtClean="0"/>
              <a:t>mohendžodárskou</a:t>
            </a:r>
            <a:r>
              <a:rPr lang="cs-CZ" dirty="0" smtClean="0"/>
              <a:t> kulturu (podle měst </a:t>
            </a:r>
            <a:r>
              <a:rPr lang="cs-CZ" dirty="0" err="1" smtClean="0"/>
              <a:t>Harappa</a:t>
            </a:r>
            <a:r>
              <a:rPr lang="cs-CZ" dirty="0" smtClean="0"/>
              <a:t> a </a:t>
            </a:r>
            <a:r>
              <a:rPr lang="cs-CZ" dirty="0" err="1" smtClean="0"/>
              <a:t>Mohendžodáro</a:t>
            </a:r>
            <a:r>
              <a:rPr lang="cs-CZ" dirty="0" smtClean="0"/>
              <a:t>)</a:t>
            </a:r>
          </a:p>
          <a:p>
            <a:r>
              <a:rPr lang="cs-CZ" dirty="0"/>
              <a:t>p</a:t>
            </a:r>
            <a:r>
              <a:rPr lang="cs-CZ" dirty="0" smtClean="0"/>
              <a:t>ozději ale došlo k úpadku civilizace a nakonec i k jejímu zániku</a:t>
            </a:r>
          </a:p>
          <a:p>
            <a:r>
              <a:rPr lang="cs-CZ" dirty="0" smtClean="0"/>
              <a:t>Kolem roku 1500 př. n. l. vpadly do Indie kmeny, které se nazývaly </a:t>
            </a:r>
            <a:r>
              <a:rPr lang="cs-CZ" dirty="0" err="1" smtClean="0"/>
              <a:t>Árjové</a:t>
            </a:r>
            <a:endParaRPr lang="cs-CZ" dirty="0"/>
          </a:p>
          <a:p>
            <a:r>
              <a:rPr lang="cs-CZ" dirty="0" smtClean="0"/>
              <a:t>Nově přistěhovalé kmeny se usadily v povodí řeky Gangy a vytvořily jednotný stát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886" y="0"/>
            <a:ext cx="4688114" cy="182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5784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</a:t>
            </a:r>
            <a:r>
              <a:rPr lang="cs-CZ" dirty="0" smtClean="0"/>
              <a:t>polečnost rozdělena na kasty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Společnost rozdělena na kasty</a:t>
            </a:r>
            <a:r>
              <a:rPr lang="cs-CZ" dirty="0"/>
              <a:t/>
            </a:r>
            <a:br>
              <a:rPr lang="cs-CZ" dirty="0"/>
            </a:br>
            <a:r>
              <a:rPr lang="cs-CZ" sz="4000" dirty="0" smtClean="0"/>
              <a:t>1.kněze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>2.válečníky</a:t>
            </a:r>
            <a:br>
              <a:rPr lang="cs-CZ" sz="4000" dirty="0" smtClean="0"/>
            </a:br>
            <a:r>
              <a:rPr lang="cs-CZ" sz="4000" dirty="0" smtClean="0"/>
              <a:t>3.obchodníky</a:t>
            </a:r>
            <a:r>
              <a:rPr lang="cs-CZ" sz="4000" dirty="0"/>
              <a:t>, řemeslníky a </a:t>
            </a:r>
            <a:r>
              <a:rPr lang="cs-CZ" sz="4000" dirty="0" smtClean="0"/>
              <a:t>zemědělce 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sz="4000" dirty="0" smtClean="0"/>
              <a:t>4.služebníky </a:t>
            </a:r>
            <a:r>
              <a:rPr lang="cs-CZ" sz="4000" dirty="0"/>
              <a:t>a </a:t>
            </a:r>
            <a:r>
              <a:rPr lang="cs-CZ" sz="4000" dirty="0" smtClean="0"/>
              <a:t>dělníky</a:t>
            </a:r>
            <a:r>
              <a:rPr lang="cs-CZ" sz="4000" dirty="0"/>
              <a:t/>
            </a:r>
            <a:br>
              <a:rPr lang="cs-CZ" sz="4000" dirty="0"/>
            </a:br>
            <a:endParaRPr lang="cs-CZ" sz="4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3475" y="3439887"/>
            <a:ext cx="2514600" cy="3317965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74" y="3985262"/>
            <a:ext cx="4493624" cy="277259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29" y="4244794"/>
            <a:ext cx="1876425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059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ozvoj vzdělanosti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Indové přispěli k rozvoji vzdělanosti</a:t>
            </a:r>
          </a:p>
          <a:p>
            <a:r>
              <a:rPr lang="cs-CZ" dirty="0" smtClean="0"/>
              <a:t>Indové vymysleli číslice, které do Evropy rozšířili Arabové - říkáme jim proto ARABSKÉ ČÍSLICE. </a:t>
            </a:r>
          </a:p>
          <a:p>
            <a:r>
              <a:rPr lang="cs-CZ" dirty="0" smtClean="0"/>
              <a:t>Tyto číslice používáme dodnes. (1, 2, 3...</a:t>
            </a:r>
          </a:p>
          <a:p>
            <a:r>
              <a:rPr lang="cs-CZ" dirty="0" smtClean="0"/>
              <a:t>Jako první počítali Indové s NULOU. </a:t>
            </a:r>
          </a:p>
          <a:p>
            <a:r>
              <a:rPr lang="cs-CZ" dirty="0" smtClean="0"/>
              <a:t>Indové objevili to, že se Země otáčí kolem své osy a proč dochází k zatmění Měsíce.</a:t>
            </a:r>
          </a:p>
          <a:p>
            <a:r>
              <a:rPr lang="cs-CZ" dirty="0" smtClean="0"/>
              <a:t>Písmo  </a:t>
            </a:r>
            <a:r>
              <a:rPr lang="cs-CZ" dirty="0" smtClean="0"/>
              <a:t>- psali se védy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11" y="171858"/>
            <a:ext cx="2401389" cy="195738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81" y="4874487"/>
            <a:ext cx="4514850" cy="1824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486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NÁBOŽENTSVÍ</a:t>
            </a:r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200" b="1" u="sng" dirty="0" smtClean="0"/>
              <a:t/>
            </a:r>
            <a:br>
              <a:rPr lang="cs-CZ" sz="3200" b="1" u="sng" dirty="0" smtClean="0"/>
            </a:b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HINDUISMUS</a:t>
            </a:r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V</a:t>
            </a:r>
            <a:r>
              <a:rPr lang="cs-CZ" b="1" dirty="0" smtClean="0"/>
              <a:t>íra v reinkarnaci </a:t>
            </a:r>
            <a:r>
              <a:rPr lang="cs-CZ" dirty="0" smtClean="0"/>
              <a:t>= víra, že po smrti se lidé rodí v novém těle, záleží však na předchozím životě, bude - </a:t>
            </a:r>
            <a:r>
              <a:rPr lang="cs-CZ" dirty="0" err="1" smtClean="0"/>
              <a:t>li</a:t>
            </a:r>
            <a:r>
              <a:rPr lang="cs-CZ" dirty="0" smtClean="0"/>
              <a:t> jejich nový život lepší, či horší. </a:t>
            </a:r>
          </a:p>
          <a:p>
            <a:r>
              <a:rPr lang="cs-CZ" dirty="0"/>
              <a:t> </a:t>
            </a:r>
            <a:r>
              <a:rPr lang="cs-CZ" dirty="0" smtClean="0"/>
              <a:t>více bohů, např. trojice: </a:t>
            </a:r>
            <a:r>
              <a:rPr lang="cs-CZ" b="1" dirty="0" err="1" smtClean="0"/>
              <a:t>Brahma</a:t>
            </a:r>
            <a:r>
              <a:rPr lang="cs-CZ" dirty="0" smtClean="0"/>
              <a:t> (</a:t>
            </a:r>
            <a:r>
              <a:rPr lang="cs-CZ" dirty="0" smtClean="0"/>
              <a:t>stvoření), </a:t>
            </a:r>
            <a:r>
              <a:rPr lang="cs-CZ" b="1" dirty="0" smtClean="0"/>
              <a:t>Višnu a Šiva</a:t>
            </a:r>
            <a:endParaRPr lang="cs-CZ" dirty="0" smtClean="0"/>
          </a:p>
          <a:p>
            <a:r>
              <a:rPr lang="cs-CZ" dirty="0"/>
              <a:t>Podle legendy byl </a:t>
            </a:r>
            <a:r>
              <a:rPr lang="cs-CZ" b="1" dirty="0"/>
              <a:t>Buddha</a:t>
            </a:r>
            <a:r>
              <a:rPr lang="cs-CZ" dirty="0"/>
              <a:t> bílým slonem v jednom ze svých minulých životů, tedy dříve, než se narodil jako indický princ </a:t>
            </a:r>
            <a:r>
              <a:rPr lang="cs-CZ" dirty="0" err="1"/>
              <a:t>Siddhárth</a:t>
            </a:r>
            <a:r>
              <a:rPr lang="cs-CZ" dirty="0"/>
              <a:t> </a:t>
            </a:r>
            <a:r>
              <a:rPr lang="cs-CZ" dirty="0" err="1"/>
              <a:t>Gautam</a:t>
            </a:r>
            <a:r>
              <a:rPr lang="cs-CZ" dirty="0"/>
              <a:t>. </a:t>
            </a:r>
            <a:r>
              <a:rPr lang="cs-CZ"/>
              <a:t>V podobě bílého slona vstoupil do lůna své matky královny Maji, což si věštci vyložili jako znamení, že Maja porodí výjimečného člověka.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2938" y="90316"/>
            <a:ext cx="2213882" cy="17178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029" y="4911634"/>
            <a:ext cx="3779520" cy="1854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157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u="sng" dirty="0" smtClean="0"/>
              <a:t>Náboženství </a:t>
            </a:r>
            <a:endParaRPr lang="cs-CZ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BUDDHISMUS – nový pohled na věc</a:t>
            </a:r>
            <a:endParaRPr lang="cs-CZ" b="1" dirty="0" smtClean="0"/>
          </a:p>
          <a:p>
            <a:r>
              <a:rPr lang="cs-CZ" dirty="0" smtClean="0"/>
              <a:t>místo etiky (neboli mravní pravidla </a:t>
            </a:r>
            <a:r>
              <a:rPr lang="cs-CZ" dirty="0" smtClean="0">
                <a:sym typeface="Wingdings" panose="05000000000000000000" pitchFamily="2" charset="2"/>
              </a:rPr>
              <a:t>) </a:t>
            </a:r>
            <a:r>
              <a:rPr lang="cs-CZ" dirty="0" smtClean="0"/>
              <a:t>a tradic se zabývali lidskou myslí</a:t>
            </a:r>
          </a:p>
          <a:p>
            <a:r>
              <a:rPr lang="cs-CZ" dirty="0" err="1" smtClean="0"/>
              <a:t>f</a:t>
            </a:r>
            <a:r>
              <a:rPr lang="cs-CZ" dirty="0" err="1"/>
              <a:t>i</a:t>
            </a:r>
            <a:r>
              <a:rPr lang="cs-CZ" dirty="0" err="1" smtClean="0"/>
              <a:t>lizofie</a:t>
            </a:r>
            <a:r>
              <a:rPr lang="cs-CZ" dirty="0" smtClean="0"/>
              <a:t> (neboli láska k moudrosti) buddhismu přetrvává dodnes</a:t>
            </a:r>
          </a:p>
          <a:p>
            <a:r>
              <a:rPr lang="cs-CZ" dirty="0"/>
              <a:t>d</a:t>
            </a:r>
            <a:r>
              <a:rPr lang="cs-CZ" dirty="0" smtClean="0"/>
              <a:t>ůležité jsou meditace (neboli zastavit se, dýchat, odpočívat a vnitřním zrakem se zamyslet nad např. svým dnem)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275" y="4223656"/>
            <a:ext cx="3544388" cy="263434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0"/>
            <a:ext cx="3886200" cy="228994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748" y="4655504"/>
            <a:ext cx="2114550" cy="205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2181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Příběh Buddhy a vzniku náboženství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Sidharta</a:t>
            </a:r>
            <a:r>
              <a:rPr lang="cs-CZ" dirty="0" smtClean="0"/>
              <a:t> meditoval </a:t>
            </a:r>
            <a:r>
              <a:rPr lang="cs-CZ" b="1" dirty="0" err="1" smtClean="0"/>
              <a:t>Mahabodhi</a:t>
            </a:r>
            <a:r>
              <a:rPr lang="cs-CZ" b="1" dirty="0" smtClean="0"/>
              <a:t> </a:t>
            </a:r>
            <a:r>
              <a:rPr lang="cs-CZ" b="1" dirty="0" err="1" smtClean="0"/>
              <a:t>Chinese</a:t>
            </a:r>
            <a:r>
              <a:rPr lang="cs-CZ" b="1" dirty="0" smtClean="0"/>
              <a:t> Temple</a:t>
            </a:r>
          </a:p>
          <a:p>
            <a:r>
              <a:rPr lang="cs-CZ" dirty="0" smtClean="0"/>
              <a:t>hledal zde odpověď, proč lidé </a:t>
            </a:r>
            <a:r>
              <a:rPr lang="cs-CZ" dirty="0" smtClean="0"/>
              <a:t>trpí</a:t>
            </a:r>
          </a:p>
          <a:p>
            <a:r>
              <a:rPr lang="cs-CZ" dirty="0"/>
              <a:t>zakladatelem tohoto náboženství byl to princ Buddha, starověký princ, který pocítil změnu sama sebe </a:t>
            </a:r>
            <a:endParaRPr lang="cs-CZ" dirty="0" smtClean="0"/>
          </a:p>
          <a:p>
            <a:r>
              <a:rPr lang="cs-CZ" dirty="0" smtClean="0"/>
              <a:t>dosáhl </a:t>
            </a:r>
            <a:r>
              <a:rPr lang="cs-CZ" b="1" dirty="0" err="1" smtClean="0"/>
              <a:t>nirvani</a:t>
            </a:r>
            <a:r>
              <a:rPr lang="cs-CZ" dirty="0" smtClean="0"/>
              <a:t> neboli osvícení</a:t>
            </a:r>
          </a:p>
          <a:p>
            <a:r>
              <a:rPr lang="cs-CZ" dirty="0" smtClean="0"/>
              <a:t>Toto místo je kolébkou BUDDHISMU</a:t>
            </a:r>
          </a:p>
          <a:p>
            <a:r>
              <a:rPr lang="cs-CZ" dirty="0" smtClean="0"/>
              <a:t>Buddha </a:t>
            </a:r>
            <a:r>
              <a:rPr lang="cs-CZ" dirty="0" smtClean="0"/>
              <a:t>se stal učitelem, že ovládáním svých tužeb se člověk může stát jejich pánem, </a:t>
            </a:r>
            <a:r>
              <a:rPr lang="cs-CZ" b="1" dirty="0" smtClean="0"/>
              <a:t>nepovažoval se za </a:t>
            </a:r>
            <a:r>
              <a:rPr lang="cs-CZ" b="1" dirty="0" smtClean="0"/>
              <a:t>boha</a:t>
            </a:r>
          </a:p>
          <a:p>
            <a:r>
              <a:rPr lang="cs-CZ" b="1" dirty="0" smtClean="0"/>
              <a:t>Buddha znamená osvícený</a:t>
            </a:r>
            <a:endParaRPr lang="cs-CZ" b="1" dirty="0" smtClean="0"/>
          </a:p>
          <a:p>
            <a:pPr marL="0" indent="0">
              <a:buNone/>
            </a:pPr>
            <a:endParaRPr lang="cs-CZ" b="1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b="1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554" y="1306285"/>
            <a:ext cx="3831771" cy="2551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76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</a:t>
            </a:r>
            <a:r>
              <a:rPr lang="cs-CZ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principi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života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</a:p>
          <a:p>
            <a:r>
              <a:rPr lang="cs-CZ" dirty="0"/>
              <a:t>p</a:t>
            </a:r>
            <a:r>
              <a:rPr lang="cs-CZ" dirty="0" smtClean="0"/>
              <a:t>odle Buddhy jsou pouze hlavní </a:t>
            </a:r>
            <a:r>
              <a:rPr lang="cs-CZ" dirty="0" err="1" smtClean="0"/>
              <a:t>principi</a:t>
            </a:r>
            <a:r>
              <a:rPr lang="cs-CZ" dirty="0" smtClean="0"/>
              <a:t> života: 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1. víra v život samotného Buddhy </a:t>
            </a:r>
            <a:r>
              <a:rPr lang="cs-CZ" dirty="0" smtClean="0"/>
              <a:t>(neboli za svůj život je zodpovědný každý sám, nikdo jiný za to nenese odpovědnost 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2. víra v sebe samého </a:t>
            </a:r>
            <a:r>
              <a:rPr lang="cs-CZ" dirty="0" smtClean="0"/>
              <a:t>( každý je svým pánem a vládcem 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3. víra v posvátnost učení </a:t>
            </a:r>
            <a:r>
              <a:rPr lang="cs-CZ" dirty="0" smtClean="0"/>
              <a:t>( moudrost je základem spokojeného života)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err="1" smtClean="0"/>
              <a:t>Buddovo</a:t>
            </a:r>
            <a:r>
              <a:rPr lang="cs-CZ" b="1" dirty="0" smtClean="0"/>
              <a:t> učení – DARMA – to je také učení, které říká: „ Chovej se tak, abys nikomu nezpůsoboval bolest a měj rád sám sebe“</a:t>
            </a:r>
          </a:p>
          <a:p>
            <a:pPr>
              <a:buFontTx/>
              <a:buChar char="-"/>
            </a:pPr>
            <a:r>
              <a:rPr lang="cs-CZ" b="1" dirty="0" smtClean="0"/>
              <a:t>člověk dostal podle Buddhy tři dary: DAR NAROZENÍ</a:t>
            </a:r>
          </a:p>
          <a:p>
            <a:pPr marL="0" indent="0">
              <a:buNone/>
            </a:pPr>
            <a:r>
              <a:rPr lang="cs-CZ" b="1" dirty="0" smtClean="0"/>
              <a:t>                                                                       DAR ŽIVOTA</a:t>
            </a:r>
          </a:p>
          <a:p>
            <a:pPr>
              <a:buFontTx/>
              <a:buChar char="-"/>
            </a:pPr>
            <a:r>
              <a:rPr lang="cs-CZ" b="1" dirty="0" smtClean="0"/>
              <a:t>                                                                    DAR UČENÍ 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8342" y="226422"/>
            <a:ext cx="4074522" cy="220326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0254" y="4977317"/>
            <a:ext cx="3395766" cy="153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08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Zemědělství a obchod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Lidé pěstovali </a:t>
            </a:r>
            <a:r>
              <a:rPr lang="cs-CZ" dirty="0" err="1" smtClean="0"/>
              <a:t>pěstovali</a:t>
            </a:r>
            <a:r>
              <a:rPr lang="cs-CZ" dirty="0" smtClean="0"/>
              <a:t> obilí, luštěniny, datle, bavlník.</a:t>
            </a:r>
          </a:p>
          <a:p>
            <a:r>
              <a:rPr lang="cs-CZ" dirty="0" smtClean="0"/>
              <a:t>Chovali ovce, kozy, koně. Kráva je v Indii posvátné zvíře</a:t>
            </a:r>
          </a:p>
          <a:p>
            <a:r>
              <a:rPr lang="cs-CZ" dirty="0" smtClean="0"/>
              <a:t>Rozvinuté bylo hlavně zemědělství a obchod především s kořením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69" y="3393984"/>
            <a:ext cx="6858000" cy="346401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694" y="3902075"/>
            <a:ext cx="3152775" cy="240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60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Děkuji za </a:t>
            </a:r>
            <a:r>
              <a:rPr lang="cs-CZ" dirty="0" smtClean="0"/>
              <a:t>pozornost</a:t>
            </a:r>
            <a:br>
              <a:rPr lang="cs-CZ" dirty="0" smtClean="0"/>
            </a:br>
            <a:r>
              <a:rPr lang="cs-CZ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na obrátku jsou Himaláje </a:t>
            </a:r>
            <a:r>
              <a:rPr lang="cs-CZ" dirty="0" smtClean="0">
                <a:sym typeface="Wingdings" panose="05000000000000000000" pitchFamily="2" charset="2"/>
              </a:rPr>
              <a:t>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168" y="2037234"/>
            <a:ext cx="6173061" cy="3797509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530" y="121920"/>
            <a:ext cx="3009470" cy="403206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88" y="3492500"/>
            <a:ext cx="2722880" cy="336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1988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Ještě videa o stroj času Indie </a:t>
            </a:r>
            <a:r>
              <a:rPr lang="cs-CZ" dirty="0" smtClean="0">
                <a:sym typeface="Wingdings" panose="05000000000000000000" pitchFamily="2" charset="2"/>
              </a:rPr>
              <a:t>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https://www.youtube.com/watch?v=hQqvE41jGkY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hlinkClick r:id="rId4"/>
              </a:rPr>
              <a:t>https://www.youtube.com/watch?v=W3iVALCmJLk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0427047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670</Words>
  <Application>Microsoft Office PowerPoint</Application>
  <PresentationFormat>Širokoúhlá obrazovka</PresentationFormat>
  <Paragraphs>82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Wingdings</vt:lpstr>
      <vt:lpstr>Motiv Office</vt:lpstr>
      <vt:lpstr>starověká Indie (500let př.n.l.) – u nás jsou Keltové </vt:lpstr>
      <vt:lpstr>myšlenková mapa Indie</vt:lpstr>
      <vt:lpstr>mapa Indie</vt:lpstr>
      <vt:lpstr>.</vt:lpstr>
      <vt:lpstr>Vývoj civilizace</vt:lpstr>
      <vt:lpstr>společnost rozdělena na kasty     Společnost rozdělena na kasty 1.kněze 2.válečníky 3.obchodníky, řemeslníky a zemědělce  4.služebníky a dělníky </vt:lpstr>
      <vt:lpstr>rozvoj vzdělanosti</vt:lpstr>
      <vt:lpstr>NÁBOŽENTSVÍ  HINDUISMUS</vt:lpstr>
      <vt:lpstr>Náboženství </vt:lpstr>
      <vt:lpstr>Příběh Buddhy a vzniku náboženství</vt:lpstr>
      <vt:lpstr>3 principi života</vt:lpstr>
      <vt:lpstr>Zemědělství a obchod</vt:lpstr>
      <vt:lpstr>Děkuji za pozornost   - na obrátku jsou Himaláje </vt:lpstr>
      <vt:lpstr>Ještě videa o stroj času Indie 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starověká Indie</dc:title>
  <dc:creator>Lucie Havlíčková</dc:creator>
  <cp:lastModifiedBy>Lucie Havlíčková</cp:lastModifiedBy>
  <cp:revision>23</cp:revision>
  <dcterms:created xsi:type="dcterms:W3CDTF">2023-10-18T01:24:53Z</dcterms:created>
  <dcterms:modified xsi:type="dcterms:W3CDTF">2023-10-18T23:42:58Z</dcterms:modified>
</cp:coreProperties>
</file>