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0" r:id="rId6"/>
    <p:sldId id="261" r:id="rId7"/>
    <p:sldId id="265" r:id="rId8"/>
    <p:sldId id="266" r:id="rId9"/>
    <p:sldId id="267" r:id="rId10"/>
    <p:sldId id="268" r:id="rId11"/>
    <p:sldId id="269" r:id="rId12"/>
    <p:sldId id="270" r:id="rId13"/>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8698" autoAdjust="0"/>
  </p:normalViewPr>
  <p:slideViewPr>
    <p:cSldViewPr snapToGrid="0">
      <p:cViewPr varScale="1">
        <p:scale>
          <a:sx n="78" d="100"/>
          <a:sy n="78" d="100"/>
        </p:scale>
        <p:origin x="87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smtClean="0"/>
              <a:t>Kliknutím lze upravit styl.</a:t>
            </a:r>
            <a:endParaRPr lang="cs-CZ"/>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smtClean="0"/>
              <a:t>Kliknutím můžete upravit styl předlohy.</a:t>
            </a:r>
            <a:endParaRPr lang="cs-CZ"/>
          </a:p>
        </p:txBody>
      </p:sp>
      <p:sp>
        <p:nvSpPr>
          <p:cNvPr id="4" name="Zástupný symbol pro datum 3"/>
          <p:cNvSpPr>
            <a:spLocks noGrp="1"/>
          </p:cNvSpPr>
          <p:nvPr>
            <p:ph type="dt" sz="half" idx="10"/>
          </p:nvPr>
        </p:nvSpPr>
        <p:spPr/>
        <p:txBody>
          <a:bodyPr/>
          <a:lstStyle/>
          <a:p>
            <a:fld id="{73D77B43-A978-40F5-A303-4444CF0B4040}" type="datetimeFigureOut">
              <a:rPr lang="cs-CZ" smtClean="0"/>
              <a:t>19.11.2023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3485537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3D77B43-A978-40F5-A303-4444CF0B4040}" type="datetimeFigureOut">
              <a:rPr lang="cs-CZ" smtClean="0"/>
              <a:t>19.11.2023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920180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smtClean="0"/>
              <a:t>Kliknutím lze upravit styl.</a:t>
            </a:r>
            <a:endParaRPr lang="cs-CZ"/>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smtClean="0"/>
              <a:t>Upravte styly předlohy textu.</a:t>
            </a:r>
          </a:p>
        </p:txBody>
      </p:sp>
      <p:sp>
        <p:nvSpPr>
          <p:cNvPr id="4" name="Zástupný symbol pro datum 3"/>
          <p:cNvSpPr>
            <a:spLocks noGrp="1"/>
          </p:cNvSpPr>
          <p:nvPr>
            <p:ph type="dt" sz="half" idx="10"/>
          </p:nvPr>
        </p:nvSpPr>
        <p:spPr/>
        <p:txBody>
          <a:bodyPr/>
          <a:lstStyle/>
          <a:p>
            <a:fld id="{73D77B43-A978-40F5-A303-4444CF0B4040}" type="datetimeFigureOut">
              <a:rPr lang="cs-CZ" smtClean="0"/>
              <a:t>19.11.2023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3442336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838200" y="1825625"/>
            <a:ext cx="5181600" cy="4351338"/>
          </a:xfrm>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6172200" y="1825625"/>
            <a:ext cx="5181600" cy="4351338"/>
          </a:xfrm>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73D77B43-A978-40F5-A303-4444CF0B4040}" type="datetimeFigureOut">
              <a:rPr lang="cs-CZ" smtClean="0"/>
              <a:t>19.11.2023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3444563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smtClean="0"/>
              <a:t>Kliknutím lze upravit styl.</a:t>
            </a:r>
            <a:endParaRPr lang="cs-CZ"/>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Upravte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Upravte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73D77B43-A978-40F5-A303-4444CF0B4040}" type="datetimeFigureOut">
              <a:rPr lang="cs-CZ" smtClean="0"/>
              <a:t>19.11.2023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3849469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73D77B43-A978-40F5-A303-4444CF0B4040}" type="datetimeFigureOut">
              <a:rPr lang="cs-CZ" smtClean="0"/>
              <a:t>19.11.2023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3963321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3D77B43-A978-40F5-A303-4444CF0B4040}" type="datetimeFigureOut">
              <a:rPr lang="cs-CZ" smtClean="0"/>
              <a:t>19.11.2023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2061562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smtClean="0"/>
              <a:t>Kliknutím lze upravit styl.</a:t>
            </a:r>
            <a:endParaRPr lang="cs-CZ"/>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Upravte styly předlohy textu.</a:t>
            </a:r>
          </a:p>
        </p:txBody>
      </p:sp>
      <p:sp>
        <p:nvSpPr>
          <p:cNvPr id="5" name="Zástupný symbol pro datum 4"/>
          <p:cNvSpPr>
            <a:spLocks noGrp="1"/>
          </p:cNvSpPr>
          <p:nvPr>
            <p:ph type="dt" sz="half" idx="10"/>
          </p:nvPr>
        </p:nvSpPr>
        <p:spPr/>
        <p:txBody>
          <a:bodyPr/>
          <a:lstStyle/>
          <a:p>
            <a:fld id="{73D77B43-A978-40F5-A303-4444CF0B4040}" type="datetimeFigureOut">
              <a:rPr lang="cs-CZ" smtClean="0"/>
              <a:t>19.11.2023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35661907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smtClean="0"/>
              <a:t>Kliknutím lze upravit styl.</a:t>
            </a:r>
            <a:endParaRPr lang="cs-CZ"/>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smtClean="0"/>
              <a:t>Upravte styly předlohy textu.</a:t>
            </a:r>
          </a:p>
        </p:txBody>
      </p:sp>
      <p:sp>
        <p:nvSpPr>
          <p:cNvPr id="5" name="Zástupný symbol pro datum 4"/>
          <p:cNvSpPr>
            <a:spLocks noGrp="1"/>
          </p:cNvSpPr>
          <p:nvPr>
            <p:ph type="dt" sz="half" idx="10"/>
          </p:nvPr>
        </p:nvSpPr>
        <p:spPr/>
        <p:txBody>
          <a:bodyPr/>
          <a:lstStyle/>
          <a:p>
            <a:fld id="{73D77B43-A978-40F5-A303-4444CF0B4040}" type="datetimeFigureOut">
              <a:rPr lang="cs-CZ" smtClean="0"/>
              <a:t>19.11.2023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3157558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3D77B43-A978-40F5-A303-4444CF0B4040}" type="datetimeFigureOut">
              <a:rPr lang="cs-CZ" smtClean="0"/>
              <a:t>19.11.2023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2746281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3D77B43-A978-40F5-A303-4444CF0B4040}" type="datetimeFigureOut">
              <a:rPr lang="cs-CZ" smtClean="0"/>
              <a:t>19.11.2023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63884AC-C162-46CB-AA95-45B7CCD2D509}" type="slidenum">
              <a:rPr lang="cs-CZ" smtClean="0"/>
              <a:t>‹#›</a:t>
            </a:fld>
            <a:endParaRPr lang="cs-CZ"/>
          </a:p>
        </p:txBody>
      </p:sp>
    </p:spTree>
    <p:extLst>
      <p:ext uri="{BB962C8B-B14F-4D97-AF65-F5344CB8AC3E}">
        <p14:creationId xmlns:p14="http://schemas.microsoft.com/office/powerpoint/2010/main" val="26033853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smtClean="0"/>
              <a:t>Upravte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77B43-A978-40F5-A303-4444CF0B4040}" type="datetimeFigureOut">
              <a:rPr lang="cs-CZ" smtClean="0"/>
              <a:t>19.11.2023</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3884AC-C162-46CB-AA95-45B7CCD2D509}" type="slidenum">
              <a:rPr lang="cs-CZ" smtClean="0"/>
              <a:t>‹#›</a:t>
            </a:fld>
            <a:endParaRPr lang="cs-CZ"/>
          </a:p>
        </p:txBody>
      </p:sp>
    </p:spTree>
    <p:extLst>
      <p:ext uri="{BB962C8B-B14F-4D97-AF65-F5344CB8AC3E}">
        <p14:creationId xmlns:p14="http://schemas.microsoft.com/office/powerpoint/2010/main" val="26129759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ordwall.net/cs/resource/38738484/p%c5%99%c3%adrodn%c3%ad-v%c4%9bdy/ekosyst%c3%a9m-les-poznej-rostliny" TargetMode="External"/><Relationship Id="rId3" Type="http://schemas.openxmlformats.org/officeDocument/2006/relationships/hyperlink" Target="https://wordwall.net/cs/resource/38616739/p%c5%99%c3%adrodn%c3%ad-v%c4%9bdy/ekosyst%c3%a9m-les-ozna%c4%8d-lesn%c3%ad-patra" TargetMode="External"/><Relationship Id="rId7" Type="http://schemas.openxmlformats.org/officeDocument/2006/relationships/hyperlink" Target="https://wordwall.net/cs/resource/15747948/ekosyst%C3%A9m-les-pozn%C3%A1va%C4%8Dka" TargetMode="External"/><Relationship Id="rId2" Type="http://schemas.openxmlformats.org/officeDocument/2006/relationships/hyperlink" Target="https://wordwall.net/cs/resource/13331312/ekosyst%C3%A9m-les" TargetMode="External"/><Relationship Id="rId1" Type="http://schemas.openxmlformats.org/officeDocument/2006/relationships/slideLayout" Target="../slideLayouts/slideLayout7.xml"/><Relationship Id="rId6" Type="http://schemas.openxmlformats.org/officeDocument/2006/relationships/hyperlink" Target="https://wordwall.net/cs/resource/32625519/p%c5%99%c3%adrodn%c3%ad-v%c4%9bdy/ekosyst%c3%a9m-les-%c5%beivo%c4%8dichov%c3%a9" TargetMode="External"/><Relationship Id="rId5" Type="http://schemas.openxmlformats.org/officeDocument/2006/relationships/hyperlink" Target="https://wordwall.net/cs/resource/32623817/p%c5%99%c3%adrodn%c3%ad-v%c4%9bdy/ekosyst%c3%a9m-les-rostliny" TargetMode="External"/><Relationship Id="rId10" Type="http://schemas.openxmlformats.org/officeDocument/2006/relationships/hyperlink" Target="https://wordwall.net/cs/resource/25237653/ekosyst%C3%A9m-les" TargetMode="External"/><Relationship Id="rId4" Type="http://schemas.openxmlformats.org/officeDocument/2006/relationships/hyperlink" Target="https://wordwall.net/cs/resource/23405005/p%c5%99%c3%adrodov%c4%9bda/p%c5%994-stromy-kv%c3%adz" TargetMode="External"/><Relationship Id="rId9" Type="http://schemas.openxmlformats.org/officeDocument/2006/relationships/hyperlink" Target="https://edu.ceskatelevize.cz/video/8372-les-a-jeho-vyznam"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6.jpg"/><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EKOSYSTÉM LES</a:t>
            </a:r>
            <a:endParaRPr lang="cs-CZ" dirty="0"/>
          </a:p>
        </p:txBody>
      </p:sp>
      <p:sp>
        <p:nvSpPr>
          <p:cNvPr id="3" name="Podnadpis 2"/>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341309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452847" y="618309"/>
            <a:ext cx="7348300" cy="5355312"/>
          </a:xfrm>
          <a:prstGeom prst="rect">
            <a:avLst/>
          </a:prstGeom>
        </p:spPr>
        <p:txBody>
          <a:bodyPr wrap="square">
            <a:spAutoFit/>
          </a:bodyPr>
          <a:lstStyle/>
          <a:p>
            <a:endParaRPr lang="cs-CZ" dirty="0"/>
          </a:p>
          <a:p>
            <a:r>
              <a:rPr lang="cs-CZ" dirty="0" smtClean="0">
                <a:hlinkClick r:id="rId2"/>
              </a:rPr>
              <a:t>Ekosystém LES - Chybějící slovo (wordwall.net)</a:t>
            </a:r>
            <a:endParaRPr lang="cs-CZ" dirty="0" smtClean="0"/>
          </a:p>
          <a:p>
            <a:endParaRPr lang="cs-CZ" dirty="0"/>
          </a:p>
          <a:p>
            <a:r>
              <a:rPr lang="cs-CZ" dirty="0" smtClean="0">
                <a:hlinkClick r:id="rId3"/>
              </a:rPr>
              <a:t>Ekosystém les – označ lesní patra - Označený diagram (wordwall.net)</a:t>
            </a:r>
            <a:endParaRPr lang="cs-CZ" dirty="0" smtClean="0"/>
          </a:p>
          <a:p>
            <a:endParaRPr lang="cs-CZ" dirty="0"/>
          </a:p>
          <a:p>
            <a:r>
              <a:rPr lang="cs-CZ" dirty="0" smtClean="0">
                <a:hlinkClick r:id="rId4"/>
              </a:rPr>
              <a:t>PŘ4: Stromy - - Kvíz (wordwall.net)</a:t>
            </a:r>
            <a:endParaRPr lang="cs-CZ" dirty="0" smtClean="0"/>
          </a:p>
          <a:p>
            <a:endParaRPr lang="cs-CZ" dirty="0"/>
          </a:p>
          <a:p>
            <a:r>
              <a:rPr lang="cs-CZ" dirty="0" smtClean="0">
                <a:hlinkClick r:id="rId5"/>
              </a:rPr>
              <a:t>Ekosystém les - rostliny - Kvíz (wordwall.net)</a:t>
            </a:r>
            <a:endParaRPr lang="cs-CZ" dirty="0" smtClean="0"/>
          </a:p>
          <a:p>
            <a:endParaRPr lang="cs-CZ" dirty="0"/>
          </a:p>
          <a:p>
            <a:r>
              <a:rPr lang="cs-CZ" dirty="0" smtClean="0">
                <a:hlinkClick r:id="rId6"/>
              </a:rPr>
              <a:t>Ekosystém les - živočichové - Kvíz (wordwall.net)</a:t>
            </a:r>
            <a:endParaRPr lang="cs-CZ" dirty="0" smtClean="0"/>
          </a:p>
          <a:p>
            <a:endParaRPr lang="cs-CZ" dirty="0"/>
          </a:p>
          <a:p>
            <a:r>
              <a:rPr lang="cs-CZ" dirty="0" smtClean="0">
                <a:hlinkClick r:id="rId7"/>
              </a:rPr>
              <a:t>ekosystém les - </a:t>
            </a:r>
            <a:r>
              <a:rPr lang="cs-CZ" dirty="0" err="1" smtClean="0">
                <a:hlinkClick r:id="rId7"/>
              </a:rPr>
              <a:t>poznávačka</a:t>
            </a:r>
            <a:r>
              <a:rPr lang="cs-CZ" dirty="0" smtClean="0">
                <a:hlinkClick r:id="rId7"/>
              </a:rPr>
              <a:t> - Náhodné karty (wordwall.net)</a:t>
            </a:r>
            <a:endParaRPr lang="cs-CZ" dirty="0" smtClean="0"/>
          </a:p>
          <a:p>
            <a:endParaRPr lang="cs-CZ" dirty="0"/>
          </a:p>
          <a:p>
            <a:r>
              <a:rPr lang="cs-CZ" dirty="0" smtClean="0">
                <a:hlinkClick r:id="rId8"/>
              </a:rPr>
              <a:t>Ekosystém les - poznej rostliny - Najít shodu (wordwall.net)</a:t>
            </a:r>
            <a:endParaRPr lang="cs-CZ" dirty="0" smtClean="0"/>
          </a:p>
          <a:p>
            <a:endParaRPr lang="cs-CZ" dirty="0"/>
          </a:p>
          <a:p>
            <a:endParaRPr lang="cs-CZ" dirty="0" smtClean="0"/>
          </a:p>
          <a:p>
            <a:r>
              <a:rPr lang="cs-CZ" dirty="0" smtClean="0"/>
              <a:t>VIDEO: </a:t>
            </a:r>
            <a:r>
              <a:rPr lang="cs-CZ" dirty="0" smtClean="0">
                <a:hlinkClick r:id="rId9"/>
              </a:rPr>
              <a:t>Les a jeho význam - ČT </a:t>
            </a:r>
            <a:r>
              <a:rPr lang="cs-CZ" dirty="0" err="1" smtClean="0">
                <a:hlinkClick r:id="rId9"/>
              </a:rPr>
              <a:t>edu</a:t>
            </a:r>
            <a:r>
              <a:rPr lang="cs-CZ" dirty="0" smtClean="0">
                <a:hlinkClick r:id="rId9"/>
              </a:rPr>
              <a:t> - Česká televize (ceskatelevize.cz)</a:t>
            </a:r>
            <a:endParaRPr lang="cs-CZ" dirty="0" smtClean="0"/>
          </a:p>
          <a:p>
            <a:endParaRPr lang="cs-CZ" dirty="0"/>
          </a:p>
          <a:p>
            <a:r>
              <a:rPr lang="cs-CZ" dirty="0" smtClean="0"/>
              <a:t>Bingo: </a:t>
            </a:r>
            <a:r>
              <a:rPr lang="cs-CZ" dirty="0" smtClean="0">
                <a:hlinkClick r:id="rId10"/>
              </a:rPr>
              <a:t>Ekosystém les - Otevřít krabici (wordwall.net)</a:t>
            </a:r>
            <a:endParaRPr lang="cs-CZ" dirty="0"/>
          </a:p>
        </p:txBody>
      </p:sp>
    </p:spTree>
    <p:extLst>
      <p:ext uri="{BB962C8B-B14F-4D97-AF65-F5344CB8AC3E}">
        <p14:creationId xmlns:p14="http://schemas.microsoft.com/office/powerpoint/2010/main" val="4171546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87383" y="209005"/>
            <a:ext cx="11678194" cy="4524315"/>
          </a:xfrm>
          <a:prstGeom prst="rect">
            <a:avLst/>
          </a:prstGeom>
        </p:spPr>
        <p:txBody>
          <a:bodyPr wrap="square">
            <a:spAutoFit/>
          </a:bodyPr>
          <a:lstStyle/>
          <a:p>
            <a:r>
              <a:rPr lang="cs-CZ" b="1" i="0" dirty="0" smtClean="0">
                <a:solidFill>
                  <a:srgbClr val="000000"/>
                </a:solidFill>
                <a:effectLst/>
                <a:latin typeface="Geneva"/>
              </a:rPr>
              <a:t>BIOSFÉRA</a:t>
            </a:r>
            <a:endParaRPr lang="cs-CZ" dirty="0" smtClean="0">
              <a:solidFill>
                <a:srgbClr val="000000"/>
              </a:solidFill>
              <a:latin typeface="Geneva"/>
            </a:endParaRPr>
          </a:p>
          <a:p>
            <a:endParaRPr lang="cs-CZ" dirty="0" smtClean="0">
              <a:solidFill>
                <a:srgbClr val="000000"/>
              </a:solidFill>
              <a:latin typeface="Geneva"/>
            </a:endParaRPr>
          </a:p>
          <a:p>
            <a:r>
              <a:rPr lang="cs-CZ" b="0" i="0" dirty="0" smtClean="0">
                <a:solidFill>
                  <a:srgbClr val="000000"/>
                </a:solidFill>
                <a:effectLst/>
                <a:latin typeface="Geneva"/>
              </a:rPr>
              <a:t>Je živá část planety, místo výskytu živých organismů, zasahuje do většiny dalších zemských "obalů„ tz</a:t>
            </a:r>
            <a:r>
              <a:rPr lang="cs-CZ" dirty="0" smtClean="0">
                <a:solidFill>
                  <a:srgbClr val="000000"/>
                </a:solidFill>
                <a:latin typeface="Geneva"/>
              </a:rPr>
              <a:t>n.</a:t>
            </a:r>
            <a:r>
              <a:rPr lang="cs-CZ" b="0" i="0" dirty="0" smtClean="0">
                <a:solidFill>
                  <a:srgbClr val="000000"/>
                </a:solidFill>
                <a:effectLst/>
                <a:latin typeface="Geneva"/>
              </a:rPr>
              <a:t> </a:t>
            </a:r>
            <a:r>
              <a:rPr lang="cs-CZ" b="1" i="0" dirty="0" smtClean="0">
                <a:solidFill>
                  <a:srgbClr val="000000"/>
                </a:solidFill>
                <a:effectLst/>
                <a:latin typeface="Geneva"/>
              </a:rPr>
              <a:t>biosféra</a:t>
            </a:r>
            <a:r>
              <a:rPr lang="cs-CZ" b="0" i="0" dirty="0" smtClean="0">
                <a:solidFill>
                  <a:srgbClr val="000000"/>
                </a:solidFill>
                <a:effectLst/>
                <a:latin typeface="Geneva"/>
              </a:rPr>
              <a:t>, je oživený prostor planety Země. </a:t>
            </a:r>
            <a:r>
              <a:rPr lang="cs-CZ" dirty="0" smtClean="0">
                <a:latin typeface="Geneva"/>
              </a:rPr>
              <a:t>Biosféra je část planety Země, kde se vyskytují nějaké formy života. </a:t>
            </a:r>
            <a:r>
              <a:rPr lang="cs-CZ" i="1" dirty="0" smtClean="0">
                <a:latin typeface="Geneva"/>
              </a:rPr>
              <a:t>Zahrnuje:</a:t>
            </a:r>
            <a:endParaRPr lang="cs-CZ" b="0" i="1" dirty="0" smtClean="0">
              <a:solidFill>
                <a:srgbClr val="000000"/>
              </a:solidFill>
              <a:effectLst/>
              <a:latin typeface="Geneva"/>
            </a:endParaRPr>
          </a:p>
          <a:p>
            <a:endParaRPr lang="cs-CZ" dirty="0" smtClean="0">
              <a:solidFill>
                <a:srgbClr val="000000"/>
              </a:solidFill>
              <a:latin typeface="Geneva"/>
            </a:endParaRPr>
          </a:p>
          <a:p>
            <a:r>
              <a:rPr lang="cs-CZ" b="1" i="0" dirty="0" smtClean="0">
                <a:solidFill>
                  <a:srgbClr val="000000"/>
                </a:solidFill>
                <a:effectLst/>
                <a:latin typeface="Geneva"/>
              </a:rPr>
              <a:t>atmosféru</a:t>
            </a:r>
            <a:r>
              <a:rPr lang="cs-CZ" b="0" i="0" dirty="0" smtClean="0">
                <a:solidFill>
                  <a:srgbClr val="000000"/>
                </a:solidFill>
                <a:effectLst/>
                <a:latin typeface="Geneva"/>
              </a:rPr>
              <a:t> (je vzdušným obalem Země)</a:t>
            </a:r>
          </a:p>
          <a:p>
            <a:endParaRPr lang="cs-CZ" dirty="0">
              <a:solidFill>
                <a:srgbClr val="000000"/>
              </a:solidFill>
              <a:latin typeface="Geneva"/>
            </a:endParaRPr>
          </a:p>
          <a:p>
            <a:r>
              <a:rPr lang="cs-CZ" b="1" dirty="0" smtClean="0">
                <a:solidFill>
                  <a:srgbClr val="000000"/>
                </a:solidFill>
                <a:latin typeface="Geneva"/>
              </a:rPr>
              <a:t>h</a:t>
            </a:r>
            <a:r>
              <a:rPr lang="cs-CZ" b="1" i="0" dirty="0" smtClean="0">
                <a:solidFill>
                  <a:srgbClr val="000000"/>
                </a:solidFill>
                <a:effectLst/>
                <a:latin typeface="Geneva"/>
              </a:rPr>
              <a:t>ydrosféru (</a:t>
            </a:r>
            <a:r>
              <a:rPr lang="cs-CZ" b="0" i="0" dirty="0" smtClean="0">
                <a:solidFill>
                  <a:srgbClr val="000000"/>
                </a:solidFill>
                <a:effectLst/>
                <a:latin typeface="Geneva"/>
              </a:rPr>
              <a:t>zahrnuje vodu v její plynné, kapalné i tuhé fázi) </a:t>
            </a:r>
          </a:p>
          <a:p>
            <a:endParaRPr lang="cs-CZ" dirty="0">
              <a:solidFill>
                <a:srgbClr val="000000"/>
              </a:solidFill>
              <a:latin typeface="Geneva"/>
            </a:endParaRPr>
          </a:p>
          <a:p>
            <a:r>
              <a:rPr lang="cs-CZ" b="1" i="0" dirty="0" smtClean="0">
                <a:solidFill>
                  <a:srgbClr val="000000"/>
                </a:solidFill>
                <a:effectLst/>
                <a:latin typeface="Geneva"/>
              </a:rPr>
              <a:t>litosféra</a:t>
            </a:r>
            <a:r>
              <a:rPr lang="cs-CZ" b="0" i="0" dirty="0" smtClean="0">
                <a:solidFill>
                  <a:srgbClr val="000000"/>
                </a:solidFill>
                <a:effectLst/>
                <a:latin typeface="Geneva"/>
              </a:rPr>
              <a:t> (zahrnuje horninové prostředí planety)</a:t>
            </a:r>
          </a:p>
          <a:p>
            <a:endParaRPr lang="cs-CZ" dirty="0">
              <a:solidFill>
                <a:srgbClr val="000000"/>
              </a:solidFill>
              <a:latin typeface="Geneva"/>
            </a:endParaRPr>
          </a:p>
          <a:p>
            <a:r>
              <a:rPr lang="cs-CZ" b="1" i="0" dirty="0" err="1" smtClean="0">
                <a:solidFill>
                  <a:srgbClr val="000000"/>
                </a:solidFill>
                <a:effectLst/>
                <a:latin typeface="Geneva"/>
              </a:rPr>
              <a:t>pedosféra</a:t>
            </a:r>
            <a:r>
              <a:rPr lang="cs-CZ" b="0" i="0" dirty="0" smtClean="0">
                <a:solidFill>
                  <a:srgbClr val="000000"/>
                </a:solidFill>
                <a:effectLst/>
                <a:latin typeface="Geneva"/>
              </a:rPr>
              <a:t> vzniká</a:t>
            </a:r>
            <a:r>
              <a:rPr lang="cs-CZ" b="0" i="0" dirty="0" smtClean="0">
                <a:solidFill>
                  <a:srgbClr val="000000"/>
                </a:solidFill>
                <a:effectLst/>
                <a:latin typeface="Geneva"/>
              </a:rPr>
              <a:t> interakcí těchto fází ( neboli půda) </a:t>
            </a:r>
            <a:r>
              <a:rPr lang="cs-CZ" dirty="0" smtClean="0"/>
              <a:t/>
            </a:r>
            <a:br>
              <a:rPr lang="cs-CZ" dirty="0" smtClean="0"/>
            </a:br>
            <a:endParaRPr lang="cs-CZ" dirty="0" smtClean="0"/>
          </a:p>
          <a:p>
            <a:endParaRPr lang="cs-CZ" dirty="0"/>
          </a:p>
          <a:p>
            <a:endParaRPr lang="cs-CZ" dirty="0"/>
          </a:p>
        </p:txBody>
      </p:sp>
      <p:pic>
        <p:nvPicPr>
          <p:cNvPr id="3" name="Obráze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3440" y="3866606"/>
            <a:ext cx="9265920" cy="3100251"/>
          </a:xfrm>
          <a:prstGeom prst="rect">
            <a:avLst/>
          </a:prstGeom>
        </p:spPr>
      </p:pic>
    </p:spTree>
    <p:extLst>
      <p:ext uri="{BB962C8B-B14F-4D97-AF65-F5344CB8AC3E}">
        <p14:creationId xmlns:p14="http://schemas.microsoft.com/office/powerpoint/2010/main" val="27318802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17714" y="322217"/>
            <a:ext cx="8926286" cy="3970318"/>
          </a:xfrm>
          <a:prstGeom prst="rect">
            <a:avLst/>
          </a:prstGeom>
        </p:spPr>
        <p:txBody>
          <a:bodyPr wrap="square">
            <a:spAutoFit/>
          </a:bodyPr>
          <a:lstStyle/>
          <a:p>
            <a:r>
              <a:rPr lang="cs-CZ" b="1" i="0" dirty="0" smtClean="0">
                <a:solidFill>
                  <a:srgbClr val="111111"/>
                </a:solidFill>
                <a:effectLst/>
                <a:latin typeface="Roboto"/>
              </a:rPr>
              <a:t>Lesní ekosystém</a:t>
            </a:r>
            <a:r>
              <a:rPr lang="cs-CZ" b="0" i="0" dirty="0" smtClean="0">
                <a:solidFill>
                  <a:srgbClr val="111111"/>
                </a:solidFill>
                <a:effectLst/>
                <a:latin typeface="Roboto"/>
              </a:rPr>
              <a:t> </a:t>
            </a:r>
          </a:p>
          <a:p>
            <a:endParaRPr lang="cs-CZ" dirty="0">
              <a:solidFill>
                <a:srgbClr val="111111"/>
              </a:solidFill>
              <a:latin typeface="Roboto"/>
            </a:endParaRPr>
          </a:p>
          <a:p>
            <a:r>
              <a:rPr lang="cs-CZ" dirty="0" smtClean="0">
                <a:solidFill>
                  <a:srgbClr val="111111"/>
                </a:solidFill>
                <a:latin typeface="Roboto"/>
              </a:rPr>
              <a:t>M</a:t>
            </a:r>
            <a:r>
              <a:rPr lang="cs-CZ" b="0" i="0" dirty="0" smtClean="0">
                <a:solidFill>
                  <a:srgbClr val="111111"/>
                </a:solidFill>
                <a:effectLst/>
                <a:latin typeface="Roboto"/>
              </a:rPr>
              <a:t>ůžeme definovat jako místo v krajině, kterému dominují především stromy a je tvořeno živými organismy (mikroorganismy, rostlinami a živočichy), které interagují mezi sebou navzájem a také s okolním prostředím. Součástí lesního ekosystému jsou i mrtvé organismy v různém stádiu rozkladu.</a:t>
            </a:r>
          </a:p>
          <a:p>
            <a:pPr marL="285750" indent="-285750">
              <a:buFont typeface="Arial" panose="020B0604020202020204" pitchFamily="34" charset="0"/>
              <a:buChar char="•"/>
            </a:pPr>
            <a:r>
              <a:rPr lang="cs-CZ" b="1" dirty="0" smtClean="0">
                <a:latin typeface="Roboto"/>
              </a:rPr>
              <a:t>V</a:t>
            </a:r>
            <a:r>
              <a:rPr lang="cs-CZ" b="1" dirty="0">
                <a:latin typeface="Roboto"/>
              </a:rPr>
              <a:t> každém ekosystému je možné rozlišit výrazné potravní a energetické </a:t>
            </a:r>
            <a:r>
              <a:rPr lang="cs-CZ" b="1" dirty="0" smtClean="0">
                <a:latin typeface="Roboto"/>
              </a:rPr>
              <a:t>vazby.</a:t>
            </a:r>
          </a:p>
          <a:p>
            <a:pPr marL="285750" indent="-285750">
              <a:buFont typeface="Arial" panose="020B0604020202020204" pitchFamily="34" charset="0"/>
              <a:buChar char="•"/>
            </a:pPr>
            <a:r>
              <a:rPr lang="cs-CZ" b="1" dirty="0" smtClean="0">
                <a:latin typeface="Roboto"/>
              </a:rPr>
              <a:t>Všechny </a:t>
            </a:r>
            <a:r>
              <a:rPr lang="cs-CZ" b="1" dirty="0">
                <a:latin typeface="Roboto"/>
              </a:rPr>
              <a:t>složky ekosystému jsou vzájemně propojeny výměnou, resp. koloběhem látek a tokem </a:t>
            </a:r>
            <a:r>
              <a:rPr lang="cs-CZ" b="1" dirty="0" smtClean="0">
                <a:latin typeface="Roboto"/>
              </a:rPr>
              <a:t>energie.</a:t>
            </a:r>
          </a:p>
          <a:p>
            <a:pPr marL="285750" indent="-285750">
              <a:buFont typeface="Arial" panose="020B0604020202020204" pitchFamily="34" charset="0"/>
              <a:buChar char="•"/>
            </a:pPr>
            <a:r>
              <a:rPr lang="cs-CZ" dirty="0" smtClean="0">
                <a:latin typeface="Roboto"/>
              </a:rPr>
              <a:t>Nejvýznamnější </a:t>
            </a:r>
            <a:r>
              <a:rPr lang="cs-CZ" dirty="0">
                <a:latin typeface="Roboto"/>
              </a:rPr>
              <a:t>funkcí lesního ekosystému je tvorba biomasy, která je výsledným produktem fotosyntézy. Množství vytvořené biomasy závisí především na celkové ploše listů a na efektivnosti fotosyntézy. </a:t>
            </a:r>
            <a:r>
              <a:rPr lang="cs-CZ" dirty="0" smtClean="0">
                <a:latin typeface="Roboto"/>
              </a:rPr>
              <a:t/>
            </a:r>
            <a:br>
              <a:rPr lang="cs-CZ" dirty="0" smtClean="0">
                <a:latin typeface="Roboto"/>
              </a:rPr>
            </a:br>
            <a:r>
              <a:rPr lang="cs-CZ" dirty="0" smtClean="0"/>
              <a:t/>
            </a:r>
            <a:br>
              <a:rPr lang="cs-CZ" dirty="0" smtClean="0"/>
            </a:br>
            <a:endParaRPr lang="cs-CZ" dirty="0"/>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4194" y="3666309"/>
            <a:ext cx="8090263" cy="3191691"/>
          </a:xfrm>
          <a:prstGeom prst="rect">
            <a:avLst/>
          </a:prstGeom>
        </p:spPr>
      </p:pic>
    </p:spTree>
    <p:extLst>
      <p:ext uri="{BB962C8B-B14F-4D97-AF65-F5344CB8AC3E}">
        <p14:creationId xmlns:p14="http://schemas.microsoft.com/office/powerpoint/2010/main" val="3904672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26423" y="304801"/>
            <a:ext cx="9701348" cy="6740307"/>
          </a:xfrm>
          <a:prstGeom prst="rect">
            <a:avLst/>
          </a:prstGeom>
        </p:spPr>
        <p:txBody>
          <a:bodyPr wrap="square">
            <a:spAutoFit/>
          </a:bodyPr>
          <a:lstStyle/>
          <a:p>
            <a:r>
              <a:rPr lang="cs-CZ" b="1" i="0" dirty="0" smtClean="0">
                <a:solidFill>
                  <a:srgbClr val="444444"/>
                </a:solidFill>
                <a:effectLst/>
                <a:latin typeface="Roboto"/>
              </a:rPr>
              <a:t>Biomasa</a:t>
            </a:r>
            <a:r>
              <a:rPr lang="cs-CZ" b="0" i="0" dirty="0" smtClean="0">
                <a:solidFill>
                  <a:srgbClr val="444444"/>
                </a:solidFill>
                <a:effectLst/>
                <a:latin typeface="Roboto"/>
              </a:rPr>
              <a:t> </a:t>
            </a:r>
          </a:p>
          <a:p>
            <a:endParaRPr lang="cs-CZ" dirty="0">
              <a:solidFill>
                <a:srgbClr val="444444"/>
              </a:solidFill>
              <a:latin typeface="Roboto"/>
            </a:endParaRPr>
          </a:p>
          <a:p>
            <a:r>
              <a:rPr lang="cs-CZ" dirty="0" smtClean="0">
                <a:solidFill>
                  <a:srgbClr val="444444"/>
                </a:solidFill>
                <a:latin typeface="Roboto"/>
              </a:rPr>
              <a:t>J</a:t>
            </a:r>
            <a:r>
              <a:rPr lang="cs-CZ" b="0" i="0" dirty="0" smtClean="0">
                <a:solidFill>
                  <a:srgbClr val="444444"/>
                </a:solidFill>
                <a:effectLst/>
                <a:latin typeface="Roboto"/>
              </a:rPr>
              <a:t>e to souhrn látek tvořících těla všech organismů, jak rostlin, bakterií, sinic a hub, tak i živočichů. Odhaduje se, že veškerá biomasa na Zemi obsahuje 550 </a:t>
            </a:r>
            <a:r>
              <a:rPr lang="cs-CZ" b="0" i="0" dirty="0" err="1" smtClean="0">
                <a:solidFill>
                  <a:srgbClr val="444444"/>
                </a:solidFill>
                <a:effectLst/>
                <a:latin typeface="Roboto"/>
              </a:rPr>
              <a:t>gigatun</a:t>
            </a:r>
            <a:r>
              <a:rPr lang="cs-CZ" b="0" i="0" dirty="0" smtClean="0">
                <a:solidFill>
                  <a:srgbClr val="444444"/>
                </a:solidFill>
                <a:effectLst/>
                <a:latin typeface="Roboto"/>
              </a:rPr>
              <a:t> uhlíku. Tímto pojmem tak často označujeme rostlinnou biomasu využitelnou i pro energetické účely. Energie biomasy má tedy převážně svůj prapůvod ve slunečním záření a fotosyntéze, a proto se jedná o obnovitelný zdroj energie. ( </a:t>
            </a:r>
            <a:r>
              <a:rPr lang="cs-CZ" b="0" i="1" dirty="0" smtClean="0">
                <a:solidFill>
                  <a:srgbClr val="444444"/>
                </a:solidFill>
                <a:effectLst/>
                <a:latin typeface="Roboto"/>
              </a:rPr>
              <a:t>neobnovitelné energetické zdroje jsou paliva – ropa, uhlí a zemní plyn ) </a:t>
            </a:r>
          </a:p>
          <a:p>
            <a:endParaRPr lang="cs-CZ" dirty="0">
              <a:solidFill>
                <a:srgbClr val="444444"/>
              </a:solidFill>
              <a:latin typeface="Roboto"/>
            </a:endParaRPr>
          </a:p>
          <a:p>
            <a:r>
              <a:rPr lang="cs-CZ" b="1" dirty="0"/>
              <a:t>Jaké jsou typy obnovitelných energií a jak fungují</a:t>
            </a:r>
          </a:p>
          <a:p>
            <a:r>
              <a:rPr lang="cs-CZ" b="1" dirty="0"/>
              <a:t>1) Solární energie</a:t>
            </a:r>
          </a:p>
          <a:p>
            <a:r>
              <a:rPr lang="cs-CZ" b="1" dirty="0" smtClean="0"/>
              <a:t>2</a:t>
            </a:r>
            <a:r>
              <a:rPr lang="cs-CZ" b="1" dirty="0"/>
              <a:t>) Větrná energie</a:t>
            </a:r>
          </a:p>
          <a:p>
            <a:r>
              <a:rPr lang="cs-CZ" b="1" dirty="0" smtClean="0"/>
              <a:t>3</a:t>
            </a:r>
            <a:r>
              <a:rPr lang="cs-CZ" b="1" dirty="0"/>
              <a:t>) Vodní energie</a:t>
            </a:r>
          </a:p>
          <a:p>
            <a:r>
              <a:rPr lang="cs-CZ" b="1" dirty="0" smtClean="0"/>
              <a:t>4) </a:t>
            </a:r>
            <a:r>
              <a:rPr lang="cs-CZ" b="1" dirty="0"/>
              <a:t>Energie z biomasy</a:t>
            </a:r>
          </a:p>
          <a:p>
            <a:r>
              <a:rPr lang="cs-CZ" dirty="0">
                <a:latin typeface="Roboto"/>
              </a:rPr>
              <a:t>Jedná se o přeměnu pevného paliva z rostlinných materiálů na elektřinu. Biomasa sice v zásadě zahrnuje spalování organických materiálů za účelem výroby elektřiny, ale v dnešní době se jedná o mnohem čistší a energeticky účinnější proces. Přeměnou zemědělského, průmyslového a domácího odpadu na pevné, kapalné a plynné palivo vyrábí biomasa elektřinu s mnohem nižšími ekonomickými a ekologickými náklady</a:t>
            </a:r>
            <a:r>
              <a:rPr lang="cs-CZ" dirty="0" smtClean="0">
                <a:latin typeface="Roboto"/>
              </a:rPr>
              <a:t>.</a:t>
            </a:r>
          </a:p>
          <a:p>
            <a:endParaRPr lang="cs-CZ" dirty="0"/>
          </a:p>
          <a:p>
            <a:endParaRPr lang="cs-CZ" dirty="0" smtClean="0"/>
          </a:p>
          <a:p>
            <a:endParaRPr lang="cs-CZ" dirty="0"/>
          </a:p>
          <a:p>
            <a:endParaRPr lang="cs-CZ" dirty="0"/>
          </a:p>
          <a:p>
            <a:endParaRPr lang="cs-CZ" dirty="0"/>
          </a:p>
        </p:txBody>
      </p:sp>
    </p:spTree>
    <p:extLst>
      <p:ext uri="{BB962C8B-B14F-4D97-AF65-F5344CB8AC3E}">
        <p14:creationId xmlns:p14="http://schemas.microsoft.com/office/powerpoint/2010/main" val="25664503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9200" y="876300"/>
            <a:ext cx="3849189" cy="3059974"/>
          </a:xfrm>
          <a:prstGeom prst="rect">
            <a:avLst/>
          </a:prstGeom>
        </p:spPr>
      </p:pic>
      <p:pic>
        <p:nvPicPr>
          <p:cNvPr id="3" name="Obráze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6602" y="1072787"/>
            <a:ext cx="4495800" cy="2667000"/>
          </a:xfrm>
          <a:prstGeom prst="rect">
            <a:avLst/>
          </a:prstGeom>
        </p:spPr>
      </p:pic>
      <p:pic>
        <p:nvPicPr>
          <p:cNvPr id="4" name="Obrázek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8739" y="4241074"/>
            <a:ext cx="3789317" cy="2003516"/>
          </a:xfrm>
          <a:prstGeom prst="rect">
            <a:avLst/>
          </a:prstGeom>
        </p:spPr>
      </p:pic>
      <p:pic>
        <p:nvPicPr>
          <p:cNvPr id="5" name="Obrázek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34742" y="4040777"/>
            <a:ext cx="4137659" cy="2203813"/>
          </a:xfrm>
          <a:prstGeom prst="rect">
            <a:avLst/>
          </a:prstGeom>
        </p:spPr>
      </p:pic>
    </p:spTree>
    <p:extLst>
      <p:ext uri="{BB962C8B-B14F-4D97-AF65-F5344CB8AC3E}">
        <p14:creationId xmlns:p14="http://schemas.microsoft.com/office/powerpoint/2010/main" val="23451285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POTRAVINOVÉ ŘETĚZCE</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10194" y="1576252"/>
            <a:ext cx="9988731" cy="5281748"/>
          </a:xfrm>
        </p:spPr>
      </p:pic>
    </p:spTree>
    <p:extLst>
      <p:ext uri="{BB962C8B-B14F-4D97-AF65-F5344CB8AC3E}">
        <p14:creationId xmlns:p14="http://schemas.microsoft.com/office/powerpoint/2010/main" val="2523781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3474" y="679269"/>
            <a:ext cx="10911840" cy="5921828"/>
          </a:xfrm>
          <a:prstGeom prst="rect">
            <a:avLst/>
          </a:prstGeom>
        </p:spPr>
      </p:pic>
    </p:spTree>
    <p:extLst>
      <p:ext uri="{BB962C8B-B14F-4D97-AF65-F5344CB8AC3E}">
        <p14:creationId xmlns:p14="http://schemas.microsoft.com/office/powerpoint/2010/main" val="14261553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1257" y="261257"/>
            <a:ext cx="10920549" cy="6313714"/>
          </a:xfrm>
          <a:prstGeom prst="rect">
            <a:avLst/>
          </a:prstGeom>
        </p:spPr>
      </p:pic>
    </p:spTree>
    <p:extLst>
      <p:ext uri="{BB962C8B-B14F-4D97-AF65-F5344CB8AC3E}">
        <p14:creationId xmlns:p14="http://schemas.microsoft.com/office/powerpoint/2010/main" val="34792873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799" y="243840"/>
            <a:ext cx="9045678" cy="6412599"/>
          </a:xfrm>
          <a:prstGeom prst="rect">
            <a:avLst/>
          </a:prstGeom>
        </p:spPr>
      </p:pic>
    </p:spTree>
    <p:extLst>
      <p:ext uri="{BB962C8B-B14F-4D97-AF65-F5344CB8AC3E}">
        <p14:creationId xmlns:p14="http://schemas.microsoft.com/office/powerpoint/2010/main" val="902389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7587" y="186813"/>
            <a:ext cx="10736826" cy="6518787"/>
          </a:xfrm>
          <a:prstGeom prst="rect">
            <a:avLst/>
          </a:prstGeom>
        </p:spPr>
      </p:pic>
    </p:spTree>
    <p:extLst>
      <p:ext uri="{BB962C8B-B14F-4D97-AF65-F5344CB8AC3E}">
        <p14:creationId xmlns:p14="http://schemas.microsoft.com/office/powerpoint/2010/main" val="1176317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137652" y="265471"/>
            <a:ext cx="11897032" cy="6186309"/>
          </a:xfrm>
          <a:prstGeom prst="rect">
            <a:avLst/>
          </a:prstGeom>
        </p:spPr>
        <p:txBody>
          <a:bodyPr wrap="square">
            <a:spAutoFit/>
          </a:bodyPr>
          <a:lstStyle/>
          <a:p>
            <a:r>
              <a:rPr lang="cs-CZ" b="1" i="0" dirty="0" smtClean="0">
                <a:solidFill>
                  <a:srgbClr val="111111"/>
                </a:solidFill>
                <a:effectLst>
                  <a:outerShdw blurRad="38100" dist="38100" dir="2700000" algn="tl">
                    <a:srgbClr val="000000">
                      <a:alpha val="43137"/>
                    </a:srgbClr>
                  </a:outerShdw>
                </a:effectLst>
                <a:latin typeface="Roboto"/>
              </a:rPr>
              <a:t>ZAJÍMAVOST</a:t>
            </a:r>
          </a:p>
          <a:p>
            <a:endParaRPr lang="cs-CZ" b="1" dirty="0">
              <a:solidFill>
                <a:srgbClr val="111111"/>
              </a:solidFill>
              <a:latin typeface="Roboto"/>
            </a:endParaRPr>
          </a:p>
          <a:p>
            <a:r>
              <a:rPr lang="cs-CZ" b="1" i="0" dirty="0" smtClean="0">
                <a:solidFill>
                  <a:srgbClr val="111111"/>
                </a:solidFill>
                <a:effectLst/>
                <a:latin typeface="Roboto"/>
              </a:rPr>
              <a:t>PROČ JEHLIČNATÉ STROMY NA ZIMU NEOPADÁVAJÍ</a:t>
            </a:r>
          </a:p>
          <a:p>
            <a:endParaRPr lang="cs-CZ" b="0" i="0" dirty="0" smtClean="0">
              <a:solidFill>
                <a:srgbClr val="111111"/>
              </a:solidFill>
              <a:effectLst/>
              <a:latin typeface="Roboto"/>
            </a:endParaRPr>
          </a:p>
          <a:p>
            <a:r>
              <a:rPr lang="cs-CZ" b="0" i="0" dirty="0" smtClean="0">
                <a:solidFill>
                  <a:srgbClr val="111111"/>
                </a:solidFill>
                <a:effectLst/>
                <a:latin typeface="Roboto"/>
              </a:rPr>
              <a:t>A proč se to děje zrovna u jehličnatých stromů a ne u listnatých? Jehličnaté stromy najdeme hlavně ve výše položených místech, kde je větší zima. Tam, kde je chladněji, hrozí nebezpečí, že se </a:t>
            </a:r>
            <a:r>
              <a:rPr lang="cs-CZ" b="1" i="0" dirty="0" smtClean="0">
                <a:solidFill>
                  <a:srgbClr val="111111"/>
                </a:solidFill>
                <a:effectLst/>
                <a:latin typeface="Roboto"/>
              </a:rPr>
              <a:t>voda uvnitř stromů přemění na led a utvoří bublinky, které zabrání vodu s živinami rozvést po celém těle stromu</a:t>
            </a:r>
            <a:r>
              <a:rPr lang="cs-CZ" b="0" i="0" dirty="0" smtClean="0">
                <a:solidFill>
                  <a:srgbClr val="111111"/>
                </a:solidFill>
                <a:effectLst/>
                <a:latin typeface="Roboto"/>
              </a:rPr>
              <a:t>.</a:t>
            </a:r>
          </a:p>
          <a:p>
            <a:endParaRPr lang="cs-CZ" dirty="0">
              <a:solidFill>
                <a:srgbClr val="111111"/>
              </a:solidFill>
              <a:latin typeface="Roboto"/>
            </a:endParaRPr>
          </a:p>
          <a:p>
            <a:pPr fontAlgn="base"/>
            <a:r>
              <a:rPr lang="cs-CZ" dirty="0">
                <a:latin typeface="Roboto"/>
              </a:rPr>
              <a:t>Přesto ale v lese najdeme hodně stromů, které zůstávají hezky zelené i přes zimu. To jsou stromy jehličnaté. Místo velkých plochých listů mají na větvích malé pichlavé jehličky, které sice také opadávají, ale ne naráz. Stromy jako smrk, jedle nebo borovice totiž jehličky obměňují postupně, jako tašky na střeše, a proto nikdy jehličnany nikdy nezůstanou celé holé. A proč se to děje zrovna u jehličnatých stromů a ne u listnatých?</a:t>
            </a:r>
          </a:p>
          <a:p>
            <a:pPr fontAlgn="base"/>
            <a:r>
              <a:rPr lang="cs-CZ" dirty="0" smtClean="0">
                <a:latin typeface="Roboto"/>
              </a:rPr>
              <a:t>Uvnitř </a:t>
            </a:r>
            <a:r>
              <a:rPr lang="cs-CZ" dirty="0">
                <a:latin typeface="Roboto"/>
              </a:rPr>
              <a:t>jehličnanů koluje rostlinná šťáva, která je plná cukru a podobá se sirupu, a proto nezamrzá tak jednoduše jako voda a dokáže živiny rozvést i při nízkých teplotách.</a:t>
            </a:r>
          </a:p>
          <a:p>
            <a:pPr fontAlgn="base"/>
            <a:r>
              <a:rPr lang="cs-CZ" dirty="0">
                <a:latin typeface="Roboto"/>
              </a:rPr>
              <a:t>Ale i mezi jehličnatými stromy se najdou výjimky. Třeba modřín se chová jako listnatý strom a také shodí své měkké jehličky naráz, jelikož tuto sirupovitou tekutinu nemá</a:t>
            </a:r>
            <a:r>
              <a:rPr lang="cs-CZ" dirty="0" smtClean="0">
                <a:latin typeface="Roboto"/>
              </a:rPr>
              <a:t>.</a:t>
            </a:r>
          </a:p>
          <a:p>
            <a:pPr fontAlgn="base"/>
            <a:endParaRPr lang="cs-CZ" dirty="0">
              <a:latin typeface="Roboto"/>
            </a:endParaRPr>
          </a:p>
          <a:p>
            <a:pPr fontAlgn="base"/>
            <a:endParaRPr lang="cs-CZ" dirty="0" smtClean="0">
              <a:latin typeface="Roboto"/>
            </a:endParaRPr>
          </a:p>
          <a:p>
            <a:pPr fontAlgn="base"/>
            <a:endParaRPr lang="cs-CZ" dirty="0">
              <a:latin typeface="Roboto"/>
            </a:endParaRPr>
          </a:p>
          <a:p>
            <a:pPr fontAlgn="base"/>
            <a:endParaRPr lang="cs-CZ" dirty="0" smtClean="0">
              <a:latin typeface="Roboto"/>
            </a:endParaRPr>
          </a:p>
          <a:p>
            <a:pPr fontAlgn="base"/>
            <a:r>
              <a:rPr lang="cs-CZ" dirty="0" smtClean="0">
                <a:effectLst>
                  <a:outerShdw blurRad="38100" dist="38100" dir="2700000" algn="tl">
                    <a:srgbClr val="000000">
                      <a:alpha val="43137"/>
                    </a:srgbClr>
                  </a:outerShdw>
                </a:effectLst>
                <a:latin typeface="Roboto"/>
              </a:rPr>
              <a:t>DĚKUJI ZA POZORNOST, SNAD JSTE O NĚCO CHYTŘEJŠÍ </a:t>
            </a:r>
            <a:r>
              <a:rPr lang="cs-CZ" dirty="0" smtClean="0">
                <a:effectLst>
                  <a:outerShdw blurRad="38100" dist="38100" dir="2700000" algn="tl">
                    <a:srgbClr val="000000">
                      <a:alpha val="43137"/>
                    </a:srgbClr>
                  </a:outerShdw>
                </a:effectLst>
                <a:latin typeface="Roboto"/>
                <a:sym typeface="Wingdings" panose="05000000000000000000" pitchFamily="2" charset="2"/>
              </a:rPr>
              <a:t></a:t>
            </a:r>
            <a:endParaRPr lang="cs-CZ" dirty="0">
              <a:effectLst>
                <a:outerShdw blurRad="38100" dist="38100" dir="2700000" algn="tl">
                  <a:srgbClr val="000000">
                    <a:alpha val="43137"/>
                  </a:srgbClr>
                </a:outerShdw>
              </a:effectLst>
              <a:latin typeface="Roboto"/>
            </a:endParaRPr>
          </a:p>
          <a:p>
            <a:endParaRPr lang="cs-CZ"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30915166"/>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107</TotalTime>
  <Words>694</Words>
  <Application>Microsoft Office PowerPoint</Application>
  <PresentationFormat>Širokoúhlá obrazovka</PresentationFormat>
  <Paragraphs>65</Paragraphs>
  <Slides>12</Slides>
  <Notes>0</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12</vt:i4>
      </vt:variant>
    </vt:vector>
  </HeadingPairs>
  <TitlesOfParts>
    <vt:vector size="19" baseType="lpstr">
      <vt:lpstr>Arial</vt:lpstr>
      <vt:lpstr>Calibri</vt:lpstr>
      <vt:lpstr>Calibri Light</vt:lpstr>
      <vt:lpstr>Geneva</vt:lpstr>
      <vt:lpstr>Roboto</vt:lpstr>
      <vt:lpstr>Wingdings</vt:lpstr>
      <vt:lpstr>Motiv Office</vt:lpstr>
      <vt:lpstr>EKOSYSTÉM LES</vt:lpstr>
      <vt:lpstr>Prezentace aplikace PowerPoint</vt:lpstr>
      <vt:lpstr>Prezentace aplikace PowerPoint</vt:lpstr>
      <vt:lpstr>Prezentace aplikace PowerPoint</vt:lpstr>
      <vt:lpstr>Prezentace aplikace PowerPoint</vt:lpstr>
      <vt:lpstr>Prezentace aplikace PowerPoint</vt:lpstr>
      <vt:lpstr>POTRAVINOVÉ ŘETĚZCE</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ek</dc:title>
  <dc:creator>Lucie Havlíčková</dc:creator>
  <cp:lastModifiedBy>Lucie Havlíčková</cp:lastModifiedBy>
  <cp:revision>13</cp:revision>
  <dcterms:created xsi:type="dcterms:W3CDTF">2023-11-19T15:12:23Z</dcterms:created>
  <dcterms:modified xsi:type="dcterms:W3CDTF">2023-11-19T16:59:54Z</dcterms:modified>
</cp:coreProperties>
</file>