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88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C0DC8F-5DB6-EDEF-654D-86C62F6566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2EC0169-7777-8ADA-367D-3C60DF89CD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3053CE-9B85-D732-2068-65284B046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1FB52C9-888A-4DD2-F6B1-7654483D6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3A72911-5CD7-0D75-AF27-E1E5D5FAB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905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4E786D-60D9-F73F-F032-0BEA33F08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F739586-23C5-C3FC-F40E-35E5ABCAB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D8A47C5-8521-679F-517B-DAEB20CB6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D352A41-5DA7-89EA-F05E-6812C6861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5F4638-0CD1-8A2A-4F86-24028BCD2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874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EFD227-9132-5B13-6FAA-B14CC9DC9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1051D61-2F76-375F-746C-D9F34E3A0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5262EDB-1B5F-3D41-B3E8-10A21404CA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A520374-AB10-8E1A-C0A1-86BD114DE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7AD6138-D841-4258-4E12-059BE02C1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7597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B7BC4A-3A56-7455-AB0D-9BC2B4A8B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E1E005D-4FA8-B04E-562C-EF53D5E66F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14C74563-1FD3-F3F1-ED93-1317CD23A8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70ACF07-1D58-D5A6-108D-FF2946079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C980F20-ED92-1293-388D-E71AE0597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09ACD60-C171-D9F5-F3F3-D5C95E9BD4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255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6AC46E-F941-7E87-96F6-0E137FBBF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AC43BCF-BD85-65A8-1C53-7F0FE8EE2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2A44276-881A-2C06-E1D5-01A680380B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0C79D99-721C-51D1-6B3D-24EE15CD93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DB1D0FA-A742-E1B9-3F93-EFF07433371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1A9E383-AD2B-A0B6-C61F-98E79D6ED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80D3386-54CF-9C30-6444-19E99B628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E0CB7BA-3EF2-B2BD-2F57-063B8A8E9E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1110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ED8D2D-60AC-E921-EE10-77FB4CC869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D7CAAE7-31BC-3C61-8611-283D7A8DE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4810C8F-42F7-01B7-0768-DBC3F8C31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BA8DDE9E-FA35-CE57-AF0D-98FA79896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47526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62C680A-01CB-CCB2-25FC-834ECC302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A4F0AF7-A45D-E657-A766-959F265AD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2006DF1D-91A0-A8E3-BAE0-E0EC13198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6226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0F36F8-6AD4-0CF2-5CF7-A63CA1A4B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CEF156-5A0B-753F-B63A-BCE9C0DFE5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1D9F581B-6D3D-10E6-CF30-EC8570D9DC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4FF8EDB-4D24-77F1-1738-6F11EC2106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92DBFDD-F205-F11E-3B33-112341FB5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1140EA84-6D36-DDD6-AB81-6169AA5D5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921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87F612-2DA3-BEE5-7AA1-D8D4FF87B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88D2542-615A-023C-3687-69183D1CA8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09805F8-2B80-F887-0DAF-655454A07DA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E10238E-3178-70B6-1EF9-793898BF8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46F8E8E-814C-A2EC-9EA6-9C9FD2E65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63481A6-34D3-32A1-DA2B-4C018DD47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2281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6D9B14-DE66-10EA-AD77-B481708AC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96AA23B-BE0B-B174-8DE1-8FD96E93CF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38DB3F1-E07C-D322-7A40-F2FCA4950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8F118DB-3B74-3B3B-9787-A7F15A9036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91BACD9-0E93-2443-C9BC-07C9A25F8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50459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4DCCA23-C570-1837-3232-F9EE45E474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4ED651D-0E0E-0E59-9BB2-E33B7BB204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010087-6D0C-0290-7732-A9EBC424C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54A6C29-7FE2-A59E-8838-8355FACAA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0173C9-74C8-A4B0-682C-2BAE91257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782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971782C7-966A-BD64-6215-E9E161E1B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85EEB88D-EB0F-ADB8-6B25-55FC9D8151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F83C14-03B9-F471-941C-C5AFB3E2FA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403276-BDCF-44C7-9252-5E637867146B}" type="datetimeFigureOut">
              <a:rPr lang="cs-CZ" smtClean="0"/>
              <a:t>17.03.2026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C1DDED-6F5F-FFD8-013A-3343279A53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DE4A261-3690-4206-E078-154516869A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8D534F-3784-444E-A08F-C8CACB81C0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9384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ECFF21-3C97-DB82-C228-07B76D9ABF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Vatikán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28F6E17-9A5B-2560-8402-2519122884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Jan Adamec, 5.D</a:t>
            </a:r>
          </a:p>
          <a:p>
            <a:r>
              <a:rPr lang="cs-CZ" dirty="0"/>
              <a:t>17.3. 2026</a:t>
            </a:r>
          </a:p>
        </p:txBody>
      </p:sp>
    </p:spTree>
    <p:extLst>
      <p:ext uri="{BB962C8B-B14F-4D97-AF65-F5344CB8AC3E}">
        <p14:creationId xmlns:p14="http://schemas.microsoft.com/office/powerpoint/2010/main" val="1119460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925A37-47DD-DB47-DAA6-C84266E6D5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informace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9808FD-7746-642A-60AA-A05EB6984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544695"/>
          </a:xfrm>
        </p:spPr>
        <p:txBody>
          <a:bodyPr>
            <a:noAutofit/>
          </a:bodyPr>
          <a:lstStyle/>
          <a:p>
            <a:r>
              <a:rPr lang="cs-CZ" dirty="0"/>
              <a:t>Stát v Římě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Nejmenší stát na světě (0,49km2)</a:t>
            </a:r>
          </a:p>
          <a:p>
            <a:r>
              <a:rPr lang="cs-CZ" dirty="0"/>
              <a:t>Obyvatelé: 900</a:t>
            </a:r>
          </a:p>
          <a:p>
            <a:pPr lvl="1"/>
            <a:r>
              <a:rPr lang="cs-CZ" sz="2800" dirty="0"/>
              <a:t>1,3 miliardy</a:t>
            </a:r>
          </a:p>
          <a:p>
            <a:pPr lvl="1"/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6A01A7F-4FF2-D646-138D-3917A90CD30F}"/>
              </a:ext>
            </a:extLst>
          </p:cNvPr>
          <p:cNvSpPr txBox="1"/>
          <p:nvPr/>
        </p:nvSpPr>
        <p:spPr>
          <a:xfrm>
            <a:off x="7853260" y="4364616"/>
            <a:ext cx="3419061" cy="14928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/>
            </a:lvl1pPr>
            <a:lvl2pPr marL="685800" lvl="1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indent="0">
              <a:buNone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Černošice: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9 km2 (22x míň)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7700 (9x míň)</a:t>
            </a:r>
          </a:p>
          <a:p>
            <a:pPr marL="0" indent="0">
              <a:buNone/>
            </a:pPr>
            <a:r>
              <a:rPr lang="cs-CZ" dirty="0">
                <a:solidFill>
                  <a:schemeClr val="bg2">
                    <a:lumMod val="50000"/>
                  </a:schemeClr>
                </a:solidFill>
              </a:rPr>
              <a:t>170.000x víc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F1612FAF-E594-D772-921A-1D8EB5E65E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7198" y="1892896"/>
            <a:ext cx="3439005" cy="2638793"/>
          </a:xfrm>
          <a:prstGeom prst="rect">
            <a:avLst/>
          </a:prstGeom>
        </p:spPr>
      </p:pic>
      <p:sp>
        <p:nvSpPr>
          <p:cNvPr id="7" name="Ovál 6">
            <a:extLst>
              <a:ext uri="{FF2B5EF4-FFF2-40B4-BE49-F238E27FC236}">
                <a16:creationId xmlns:a16="http://schemas.microsoft.com/office/drawing/2014/main" id="{25DF34E1-8E0E-281B-237E-9C5049D45FBC}"/>
              </a:ext>
            </a:extLst>
          </p:cNvPr>
          <p:cNvSpPr/>
          <p:nvPr/>
        </p:nvSpPr>
        <p:spPr>
          <a:xfrm>
            <a:off x="11470640" y="1775381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678E91DD-CF9A-474B-D03F-26D75CAA2685}"/>
              </a:ext>
            </a:extLst>
          </p:cNvPr>
          <p:cNvSpPr/>
          <p:nvPr/>
        </p:nvSpPr>
        <p:spPr>
          <a:xfrm>
            <a:off x="11470640" y="4913037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vál 8">
            <a:extLst>
              <a:ext uri="{FF2B5EF4-FFF2-40B4-BE49-F238E27FC236}">
                <a16:creationId xmlns:a16="http://schemas.microsoft.com/office/drawing/2014/main" id="{35DA39FE-A471-E646-6E07-05E3635D5853}"/>
              </a:ext>
            </a:extLst>
          </p:cNvPr>
          <p:cNvSpPr/>
          <p:nvPr/>
        </p:nvSpPr>
        <p:spPr>
          <a:xfrm>
            <a:off x="11470640" y="5659459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3377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6E825-8567-7B0C-76B4-D6CE0BDC4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BE2F29-732C-191B-8F9B-8F8C8DB42D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55"/>
            <a:ext cx="10515600" cy="1325563"/>
          </a:xfrm>
        </p:spPr>
        <p:txBody>
          <a:bodyPr/>
          <a:lstStyle/>
          <a:p>
            <a:r>
              <a:rPr lang="cs-CZ" dirty="0"/>
              <a:t>Název a  symboly Vatikánu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1516692-BD86-7E92-1767-93E466E184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6724"/>
            <a:ext cx="11150600" cy="4351338"/>
          </a:xfrm>
        </p:spPr>
        <p:txBody>
          <a:bodyPr/>
          <a:lstStyle/>
          <a:p>
            <a:r>
              <a:rPr lang="cs-CZ" dirty="0"/>
              <a:t>Název:</a:t>
            </a:r>
          </a:p>
          <a:p>
            <a:pPr lvl="1"/>
            <a:r>
              <a:rPr lang="cs-CZ" dirty="0"/>
              <a:t>Podle pahorku </a:t>
            </a:r>
            <a:r>
              <a:rPr lang="cs-CZ" dirty="0" err="1"/>
              <a:t>Vates</a:t>
            </a:r>
            <a:r>
              <a:rPr lang="cs-CZ" dirty="0"/>
              <a:t> = Věštec (kdysi zde věštírna)</a:t>
            </a:r>
          </a:p>
          <a:p>
            <a:pPr lvl="1"/>
            <a:r>
              <a:rPr lang="cs-CZ" dirty="0"/>
              <a:t>Nyní </a:t>
            </a:r>
            <a:r>
              <a:rPr lang="it-IT" dirty="0"/>
              <a:t>Stato della Città del Vaticano</a:t>
            </a:r>
            <a:r>
              <a:rPr lang="cs-CZ" dirty="0"/>
              <a:t> (italsky)</a:t>
            </a:r>
          </a:p>
          <a:p>
            <a:pPr lvl="1"/>
            <a:endParaRPr lang="cs-CZ" dirty="0"/>
          </a:p>
          <a:p>
            <a:pPr marL="228600" lvl="1">
              <a:spcBef>
                <a:spcPts val="1000"/>
              </a:spcBef>
            </a:pPr>
            <a:r>
              <a:rPr lang="cs-CZ" sz="2800" dirty="0"/>
              <a:t>Znak a vlajka:					Symbol (budova):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0E652D0-4176-9E19-68B5-28C2B8D368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8524" y="3937833"/>
            <a:ext cx="4016815" cy="2198807"/>
          </a:xfrm>
          <a:prstGeom prst="rect">
            <a:avLst/>
          </a:prstGeom>
        </p:spPr>
      </p:pic>
      <p:pic>
        <p:nvPicPr>
          <p:cNvPr id="2052" name="Picture 4" descr="Bazilika Sv. Petra ve Vatikánu - informace a vstupné 2025 |  levnocestovani.cz">
            <a:extLst>
              <a:ext uri="{FF2B5EF4-FFF2-40B4-BE49-F238E27FC236}">
                <a16:creationId xmlns:a16="http://schemas.microsoft.com/office/drawing/2014/main" id="{735A175B-9CD9-55E1-595A-2F66B3F2CC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680" y="3754522"/>
            <a:ext cx="4649470" cy="3103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ál 6">
            <a:extLst>
              <a:ext uri="{FF2B5EF4-FFF2-40B4-BE49-F238E27FC236}">
                <a16:creationId xmlns:a16="http://schemas.microsoft.com/office/drawing/2014/main" id="{F7A7169E-D151-B086-318A-CD7B68F57D19}"/>
              </a:ext>
            </a:extLst>
          </p:cNvPr>
          <p:cNvSpPr/>
          <p:nvPr/>
        </p:nvSpPr>
        <p:spPr>
          <a:xfrm>
            <a:off x="11592800" y="1818979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AB65C5D5-2FB6-EA07-263E-9F9C76F730E9}"/>
              </a:ext>
            </a:extLst>
          </p:cNvPr>
          <p:cNvSpPr/>
          <p:nvPr/>
        </p:nvSpPr>
        <p:spPr>
          <a:xfrm>
            <a:off x="203200" y="4013539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71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DF03C7-F816-FD32-075D-0A99D92FB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360" y="212725"/>
            <a:ext cx="10515600" cy="1325563"/>
          </a:xfrm>
        </p:spPr>
        <p:txBody>
          <a:bodyPr/>
          <a:lstStyle/>
          <a:p>
            <a:r>
              <a:rPr lang="cs-CZ" dirty="0"/>
              <a:t>Statní zřízení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231DCA-0237-D981-1B98-BAE7A3888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4040" y="1822450"/>
            <a:ext cx="6209982" cy="4351338"/>
          </a:xfrm>
        </p:spPr>
        <p:txBody>
          <a:bodyPr/>
          <a:lstStyle/>
          <a:p>
            <a:r>
              <a:rPr lang="cs-CZ" dirty="0"/>
              <a:t>Nezávislost na Itálii: 1929</a:t>
            </a:r>
          </a:p>
          <a:p>
            <a:endParaRPr lang="cs-CZ" dirty="0"/>
          </a:p>
          <a:p>
            <a:r>
              <a:rPr lang="cs-CZ" dirty="0"/>
              <a:t>Vládne papež (teokracie – jako Írán </a:t>
            </a:r>
            <a:r>
              <a:rPr lang="cs-CZ" dirty="0">
                <a:sym typeface="Wingdings" panose="05000000000000000000" pitchFamily="2" charset="2"/>
              </a:rPr>
              <a:t> </a:t>
            </a:r>
            <a:r>
              <a:rPr lang="cs-CZ" dirty="0"/>
              <a:t>) – 9 papežů od 1929 (Lev XIV.)</a:t>
            </a:r>
          </a:p>
          <a:p>
            <a:pPr lvl="1"/>
            <a:r>
              <a:rPr lang="cs-CZ" dirty="0"/>
              <a:t>2</a:t>
            </a:r>
            <a:r>
              <a:rPr lang="cs-CZ" b="1" dirty="0"/>
              <a:t>67</a:t>
            </a:r>
            <a:r>
              <a:rPr lang="cs-CZ" dirty="0"/>
              <a:t> papežů od sv. Petra + 30 vzdoropapežů</a:t>
            </a:r>
          </a:p>
          <a:p>
            <a:endParaRPr lang="cs-CZ" dirty="0"/>
          </a:p>
          <a:p>
            <a:r>
              <a:rPr lang="cs-CZ" dirty="0"/>
              <a:t>Papež: veškerá moc (výkonná + zákonodárná + soudní)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F9397AF2-0B52-B960-D745-F80B3721E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182" y="1825625"/>
            <a:ext cx="4963478" cy="3308985"/>
          </a:xfrm>
          <a:prstGeom prst="rect">
            <a:avLst/>
          </a:prstGeom>
        </p:spPr>
      </p:pic>
      <p:sp>
        <p:nvSpPr>
          <p:cNvPr id="6" name="Ovál 5">
            <a:extLst>
              <a:ext uri="{FF2B5EF4-FFF2-40B4-BE49-F238E27FC236}">
                <a16:creationId xmlns:a16="http://schemas.microsoft.com/office/drawing/2014/main" id="{457ACCAA-BA43-957B-C229-C044CF1F7ED7}"/>
              </a:ext>
            </a:extLst>
          </p:cNvPr>
          <p:cNvSpPr/>
          <p:nvPr/>
        </p:nvSpPr>
        <p:spPr>
          <a:xfrm>
            <a:off x="142360" y="2926419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330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62C854-2C72-CC6A-066A-1ABC5B609E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1160" y="117475"/>
            <a:ext cx="10515600" cy="1325563"/>
          </a:xfrm>
        </p:spPr>
        <p:txBody>
          <a:bodyPr/>
          <a:lstStyle/>
          <a:p>
            <a:r>
              <a:rPr lang="cs-CZ" dirty="0"/>
              <a:t>Ekonomika a mezinárodní vztahy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3F1BA51-BD01-1E9F-8CC9-75CD3F5827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1160" y="1314510"/>
            <a:ext cx="10515600" cy="4351338"/>
          </a:xfrm>
        </p:spPr>
        <p:txBody>
          <a:bodyPr/>
          <a:lstStyle/>
          <a:p>
            <a:r>
              <a:rPr lang="cs-CZ" dirty="0"/>
              <a:t>Zdroj příjmů: </a:t>
            </a:r>
            <a:r>
              <a:rPr lang="cs-CZ" b="1" dirty="0"/>
              <a:t>dary</a:t>
            </a:r>
            <a:r>
              <a:rPr lang="cs-CZ" dirty="0"/>
              <a:t>, suvenýry, vstupné, známky – nic nevyrábí!</a:t>
            </a:r>
          </a:p>
          <a:p>
            <a:r>
              <a:rPr lang="cs-CZ" dirty="0"/>
              <a:t>Nemá daně ani cla</a:t>
            </a:r>
          </a:p>
          <a:p>
            <a:r>
              <a:rPr lang="cs-CZ" dirty="0"/>
              <a:t>Nemá vlastní měnu (eura – i když není v EU – jako Černá Hora…)</a:t>
            </a:r>
          </a:p>
          <a:p>
            <a:r>
              <a:rPr lang="cs-CZ" dirty="0"/>
              <a:t>Nemá vlastní jazyk (italština)</a:t>
            </a:r>
          </a:p>
          <a:p>
            <a:r>
              <a:rPr lang="cs-CZ" dirty="0"/>
              <a:t>Není členem OSN (pozorovatel jako stát Palestina)</a:t>
            </a:r>
          </a:p>
          <a:p>
            <a:r>
              <a:rPr lang="cs-CZ" dirty="0"/>
              <a:t>Má vlastní armádu? Tak napůl 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A3D83F91-DE17-7A5C-365B-827C1D44C0ED}"/>
              </a:ext>
            </a:extLst>
          </p:cNvPr>
          <p:cNvSpPr/>
          <p:nvPr/>
        </p:nvSpPr>
        <p:spPr>
          <a:xfrm>
            <a:off x="11592800" y="1365409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17D6BFCE-6431-600F-EF31-2302D1EC3491}"/>
              </a:ext>
            </a:extLst>
          </p:cNvPr>
          <p:cNvSpPr/>
          <p:nvPr/>
        </p:nvSpPr>
        <p:spPr>
          <a:xfrm>
            <a:off x="11592800" y="3398520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>
            <a:extLst>
              <a:ext uri="{FF2B5EF4-FFF2-40B4-BE49-F238E27FC236}">
                <a16:creationId xmlns:a16="http://schemas.microsoft.com/office/drawing/2014/main" id="{7CA150B2-25D0-2F3C-883E-8E74D4CF2DCE}"/>
              </a:ext>
            </a:extLst>
          </p:cNvPr>
          <p:cNvSpPr/>
          <p:nvPr/>
        </p:nvSpPr>
        <p:spPr>
          <a:xfrm>
            <a:off x="11592800" y="2428579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52CBB66-73A4-A490-B5C5-4BF57B6AB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34" y="4343619"/>
            <a:ext cx="3664585" cy="2431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6AB89D94-A31C-E6E1-1F40-03F1596CB0D7}"/>
              </a:ext>
            </a:extLst>
          </p:cNvPr>
          <p:cNvSpPr txBox="1"/>
          <p:nvPr/>
        </p:nvSpPr>
        <p:spPr>
          <a:xfrm>
            <a:off x="5125959" y="4589382"/>
            <a:ext cx="275336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Švýcarská garda:</a:t>
            </a:r>
          </a:p>
          <a:p>
            <a:r>
              <a:rPr lang="cs-CZ" dirty="0"/>
              <a:t>Nejmenší (110 mužů)</a:t>
            </a:r>
          </a:p>
          <a:p>
            <a:r>
              <a:rPr lang="cs-CZ" dirty="0"/>
              <a:t>Nejfotografovanější</a:t>
            </a:r>
          </a:p>
          <a:p>
            <a:r>
              <a:rPr lang="cs-CZ" dirty="0"/>
              <a:t>Nejbarevnější</a:t>
            </a:r>
          </a:p>
          <a:p>
            <a:r>
              <a:rPr lang="cs-CZ" dirty="0"/>
              <a:t>Nejstarší (500 let)</a:t>
            </a:r>
          </a:p>
          <a:p>
            <a:r>
              <a:rPr lang="cs-CZ" dirty="0"/>
              <a:t>Švýcar 19-30 let, 174+ cm</a:t>
            </a:r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065768C4-2261-B898-BC15-7845D81077F2}"/>
              </a:ext>
            </a:extLst>
          </p:cNvPr>
          <p:cNvSpPr/>
          <p:nvPr/>
        </p:nvSpPr>
        <p:spPr>
          <a:xfrm>
            <a:off x="11602840" y="3916702"/>
            <a:ext cx="396000" cy="396000"/>
          </a:xfrm>
          <a:prstGeom prst="ellips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633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65726-EDEC-4145-D879-9DDC85B3B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A2457C-13CA-5E36-6EBF-F9CC97B90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4520" y="5278755"/>
            <a:ext cx="10515600" cy="1325563"/>
          </a:xfrm>
        </p:spPr>
        <p:txBody>
          <a:bodyPr/>
          <a:lstStyle/>
          <a:p>
            <a:pPr algn="ctr"/>
            <a:r>
              <a:rPr lang="cs-CZ" dirty="0"/>
              <a:t>Děkuji za pozornost</a:t>
            </a:r>
          </a:p>
        </p:txBody>
      </p:sp>
      <p:pic>
        <p:nvPicPr>
          <p:cNvPr id="4098" name="Picture 2" descr="GIFy na téma Vatican | Tenor">
            <a:extLst>
              <a:ext uri="{FF2B5EF4-FFF2-40B4-BE49-F238E27FC236}">
                <a16:creationId xmlns:a16="http://schemas.microsoft.com/office/drawing/2014/main" id="{B0793ADD-8926-06DE-D6B1-81092BCC7D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303" y="589280"/>
            <a:ext cx="4578033" cy="457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66170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209</Words>
  <Application>Microsoft Office PowerPoint</Application>
  <PresentationFormat>Širokoúhlá obrazovka</PresentationFormat>
  <Paragraphs>45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Wingdings</vt:lpstr>
      <vt:lpstr>Motiv Office</vt:lpstr>
      <vt:lpstr>Vatikán</vt:lpstr>
      <vt:lpstr>Základní informace</vt:lpstr>
      <vt:lpstr>Název a  symboly Vatikánu</vt:lpstr>
      <vt:lpstr>Statní zřízení</vt:lpstr>
      <vt:lpstr>Ekonomika a mezinárodní vztahy</vt:lpstr>
      <vt:lpstr>Děkuji za pozornost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Adamcová</dc:creator>
  <cp:lastModifiedBy>Havlíčková Lucie</cp:lastModifiedBy>
  <cp:revision>2</cp:revision>
  <dcterms:created xsi:type="dcterms:W3CDTF">2026-03-15T18:38:56Z</dcterms:created>
  <dcterms:modified xsi:type="dcterms:W3CDTF">2026-03-17T15:30:47Z</dcterms:modified>
</cp:coreProperties>
</file>