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Masters/slideMaster1.xml" ContentType="application/vnd.openxmlformats-officedocument.presentationml.slideMaster+xml"/>
  <Override PartName="/ppt/slideLayouts/slideLayout8.xml" ContentType="application/vnd.openxmlformats-officedocument.presentationml.slideLayout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1.xml" ContentType="application/vnd.openxmlformats-officedocument.them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ableStyles.xml" ContentType="application/vnd.openxmlformats-officedocument.presentationml.tableStyles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4" autoAdjust="0"/>
    <p:restoredTop sz="94660"/>
  </p:normalViewPr>
  <p:slideViewPr>
    <p:cSldViewPr snapToGrid="0">
      <p:cViewPr varScale="1">
        <p:scale>
          <a:sx n="90" d="100"/>
          <a:sy n="90" d="100"/>
        </p:scale>
        <p:origin x="576" y="9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18" Type="http://schemas.openxmlformats.org/officeDocument/2006/relationships/customXml" Target="../customXml/item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customXml" Target="../customXml/item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customXml" Target="../customXml/item3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lze upravit styl předlohy.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9681D-FCDC-4FD9-91D3-F70525CDD1A6}" type="datetimeFigureOut">
              <a:rPr lang="cs-CZ" smtClean="0"/>
              <a:t>25.04.2021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53990-0C92-4C47-8456-69AECEAA2F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35887556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9681D-FCDC-4FD9-91D3-F70525CDD1A6}" type="datetimeFigureOut">
              <a:rPr lang="cs-CZ" smtClean="0"/>
              <a:t>25.04.2021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53990-0C92-4C47-8456-69AECEAA2F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03349545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9681D-FCDC-4FD9-91D3-F70525CDD1A6}" type="datetimeFigureOut">
              <a:rPr lang="cs-CZ" smtClean="0"/>
              <a:t>25.04.2021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53990-0C92-4C47-8456-69AECEAA2F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530224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9681D-FCDC-4FD9-91D3-F70525CDD1A6}" type="datetimeFigureOut">
              <a:rPr lang="cs-CZ" smtClean="0"/>
              <a:t>25.04.2021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53990-0C92-4C47-8456-69AECEAA2F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571932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9681D-FCDC-4FD9-91D3-F70525CDD1A6}" type="datetimeFigureOut">
              <a:rPr lang="cs-CZ" smtClean="0"/>
              <a:t>25.04.2021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53990-0C92-4C47-8456-69AECEAA2F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417399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9681D-FCDC-4FD9-91D3-F70525CDD1A6}" type="datetimeFigureOut">
              <a:rPr lang="cs-CZ" smtClean="0"/>
              <a:t>25.04.2021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53990-0C92-4C47-8456-69AECEAA2F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52910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9681D-FCDC-4FD9-91D3-F70525CDD1A6}" type="datetimeFigureOut">
              <a:rPr lang="cs-CZ" smtClean="0"/>
              <a:t>25.04.2021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53990-0C92-4C47-8456-69AECEAA2F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770031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9681D-FCDC-4FD9-91D3-F70525CDD1A6}" type="datetimeFigureOut">
              <a:rPr lang="cs-CZ" smtClean="0"/>
              <a:t>25.04.2021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53990-0C92-4C47-8456-69AECEAA2F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873969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9681D-FCDC-4FD9-91D3-F70525CDD1A6}" type="datetimeFigureOut">
              <a:rPr lang="cs-CZ" smtClean="0"/>
              <a:t>25.04.2021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53990-0C92-4C47-8456-69AECEAA2F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20500322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9681D-FCDC-4FD9-91D3-F70525CDD1A6}" type="datetimeFigureOut">
              <a:rPr lang="cs-CZ" smtClean="0"/>
              <a:t>25.04.2021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53990-0C92-4C47-8456-69AECEAA2F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00897876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DB9681D-FCDC-4FD9-91D3-F70525CDD1A6}" type="datetimeFigureOut">
              <a:rPr lang="cs-CZ" smtClean="0"/>
              <a:t>25.04.2021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E53990-0C92-4C47-8456-69AECEAA2F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8188111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Kliknutím lze upravit styly předlohy textu.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DB9681D-FCDC-4FD9-91D3-F70525CDD1A6}" type="datetimeFigureOut">
              <a:rPr lang="cs-CZ" smtClean="0"/>
              <a:t>25.04.2021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E53990-0C92-4C47-8456-69AECEAA2F24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732013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8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8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8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jupigo.com/" TargetMode="External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/>
              <a:t>Můj oblíbený hrad v České republice</a:t>
            </a: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cs-CZ" dirty="0"/>
              <a:t>Hrad Kost</a:t>
            </a:r>
          </a:p>
          <a:p>
            <a:r>
              <a:rPr lang="cs-CZ" sz="1600" dirty="0"/>
              <a:t>Kristýna Ráblová</a:t>
            </a:r>
          </a:p>
        </p:txBody>
      </p:sp>
    </p:spTree>
    <p:extLst>
      <p:ext uri="{BB962C8B-B14F-4D97-AF65-F5344CB8AC3E}">
        <p14:creationId xmlns:p14="http://schemas.microsoft.com/office/powerpoint/2010/main" val="30661673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1)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pPr marL="342900" indent="-342900">
              <a:buAutoNum type="arabicPeriod"/>
            </a:pPr>
            <a:r>
              <a:rPr lang="cs-CZ" dirty="0"/>
              <a:t>Hrad začal stavět roku 1349 Beneš mladší z </a:t>
            </a:r>
            <a:r>
              <a:rPr lang="cs-CZ" dirty="0" err="1"/>
              <a:t>Vartemberka</a:t>
            </a:r>
            <a:r>
              <a:rPr lang="cs-CZ" dirty="0"/>
              <a:t>. Stavbu dokončili jeho synové Petr a Markvart z </a:t>
            </a:r>
            <a:r>
              <a:rPr lang="cs-CZ" dirty="0" err="1"/>
              <a:t>Vartemberka</a:t>
            </a:r>
            <a:r>
              <a:rPr lang="cs-CZ" dirty="0"/>
              <a:t>. Koncem 14. století byla na nádvoří vystavěna kaple Panny Marie, kde jsou cenné gotické malby. Hrad se dále dědil nebo si jej kupovali bohatí páni.</a:t>
            </a:r>
          </a:p>
          <a:p>
            <a:pPr marL="342900" indent="-342900">
              <a:buAutoNum type="arabicPeriod"/>
            </a:pPr>
            <a:r>
              <a:rPr lang="cs-CZ" dirty="0"/>
              <a:t>Významní panovníci a šlechtici</a:t>
            </a:r>
          </a:p>
          <a:p>
            <a:pPr>
              <a:spcBef>
                <a:spcPts val="0"/>
              </a:spcBef>
            </a:pPr>
            <a:r>
              <a:rPr lang="cs-CZ" dirty="0"/>
              <a:t>        - Mikuláš Zajíc z </a:t>
            </a:r>
            <a:r>
              <a:rPr lang="cs-CZ" dirty="0" err="1"/>
              <a:t>Házmburku</a:t>
            </a:r>
            <a:endParaRPr lang="cs-CZ" dirty="0"/>
          </a:p>
          <a:p>
            <a:pPr>
              <a:spcBef>
                <a:spcPts val="0"/>
              </a:spcBef>
            </a:pPr>
            <a:r>
              <a:rPr lang="cs-CZ" dirty="0"/>
              <a:t>        - Páni ze </a:t>
            </a:r>
            <a:r>
              <a:rPr lang="cs-CZ" dirty="0" err="1"/>
              <a:t>Šelmberka</a:t>
            </a:r>
            <a:endParaRPr lang="cs-CZ" dirty="0"/>
          </a:p>
          <a:p>
            <a:pPr>
              <a:spcBef>
                <a:spcPts val="0"/>
              </a:spcBef>
            </a:pPr>
            <a:r>
              <a:rPr lang="cs-CZ" dirty="0"/>
              <a:t>        - knížata z </a:t>
            </a:r>
            <a:r>
              <a:rPr lang="cs-CZ" dirty="0" err="1"/>
              <a:t>Lobkovitz</a:t>
            </a:r>
            <a:endParaRPr lang="cs-CZ" dirty="0"/>
          </a:p>
          <a:p>
            <a:pPr>
              <a:spcBef>
                <a:spcPts val="0"/>
              </a:spcBef>
            </a:pPr>
            <a:r>
              <a:rPr lang="cs-CZ" dirty="0"/>
              <a:t>        - vévoda Albrecht z Valdštejna</a:t>
            </a:r>
          </a:p>
          <a:p>
            <a:pPr>
              <a:spcBef>
                <a:spcPts val="0"/>
              </a:spcBef>
            </a:pPr>
            <a:r>
              <a:rPr lang="cs-CZ" dirty="0"/>
              <a:t>        - Václav Kazimír Netolický</a:t>
            </a:r>
          </a:p>
          <a:p>
            <a:pPr>
              <a:spcBef>
                <a:spcPts val="0"/>
              </a:spcBef>
            </a:pPr>
            <a:r>
              <a:rPr lang="cs-CZ" dirty="0"/>
              <a:t>        - italsko-český rod dal </a:t>
            </a:r>
            <a:r>
              <a:rPr lang="cs-CZ" dirty="0" err="1"/>
              <a:t>Borgo</a:t>
            </a:r>
            <a:r>
              <a:rPr lang="cs-CZ" dirty="0"/>
              <a:t>-Netolický </a:t>
            </a:r>
          </a:p>
        </p:txBody>
      </p:sp>
      <p:sp>
        <p:nvSpPr>
          <p:cNvPr id="8" name="Zástupný obsah 7">
            <a:extLst>
              <a:ext uri="{FF2B5EF4-FFF2-40B4-BE49-F238E27FC236}">
                <a16:creationId xmlns:a16="http://schemas.microsoft.com/office/drawing/2014/main" id="{491508F4-C2C2-47CA-921D-3A3E4DAE46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sz="2800" dirty="0"/>
              <a:t>  vévoda Albrecht z Valdštejna</a:t>
            </a:r>
          </a:p>
          <a:p>
            <a:endParaRPr lang="cs-CZ" dirty="0"/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7DA964C5-3019-451A-A9B2-4EBB07E9331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901423" y="1523897"/>
            <a:ext cx="2923599" cy="380067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614702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2)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cs-CZ" dirty="0"/>
              <a:t>Hrad Kost je v gotickém slohu a stojí v údolí na pískovcové skále. Ze tří stran byly vybudovány rybníky a dva z nich jsou dodnes. Když by se protrhly hráze rybníků, hrad by byl těžko přístupný nepřátelům. </a:t>
            </a:r>
          </a:p>
          <a:p>
            <a:r>
              <a:rPr lang="cs-CZ" dirty="0"/>
              <a:t>Hrad se skládá z jedné velké bílé věže, jedné červené kulaté věže, sobotecké brány, </a:t>
            </a:r>
            <a:r>
              <a:rPr lang="cs-CZ" dirty="0" err="1"/>
              <a:t>tutnovské</a:t>
            </a:r>
            <a:r>
              <a:rPr lang="cs-CZ" dirty="0"/>
              <a:t> brány, kaple sv. Anny, z několik paláců a sálů, kamenného mostu. </a:t>
            </a:r>
          </a:p>
        </p:txBody>
      </p:sp>
      <p:sp>
        <p:nvSpPr>
          <p:cNvPr id="8" name="Zástupný obsah 7">
            <a:extLst>
              <a:ext uri="{FF2B5EF4-FFF2-40B4-BE49-F238E27FC236}">
                <a16:creationId xmlns:a16="http://schemas.microsoft.com/office/drawing/2014/main" id="{372FB0C1-27C2-4FBF-9EB8-8E093477453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       Kaple sv. Anny 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10" name="Obrázek 9">
            <a:extLst>
              <a:ext uri="{FF2B5EF4-FFF2-40B4-BE49-F238E27FC236}">
                <a16:creationId xmlns:a16="http://schemas.microsoft.com/office/drawing/2014/main" id="{78D62806-EC49-4D60-9E55-21339F1C849B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85683" y="1731473"/>
            <a:ext cx="4565700" cy="304528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74044385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3)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          černá kuchyně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cs-CZ" dirty="0"/>
              <a:t>Je to jeden z nejzachovalejších středověkých hradů u nás. </a:t>
            </a:r>
          </a:p>
          <a:p>
            <a:r>
              <a:rPr lang="cs-CZ" dirty="0"/>
              <a:t>V šedesátých letech minulého století byl kompletně zrekonstruován i uvnitř. </a:t>
            </a:r>
          </a:p>
          <a:p>
            <a:r>
              <a:rPr lang="cs-CZ" dirty="0"/>
              <a:t>Můžeme vidět např. mučírnu, hradní palác, černou kuchyň a krásný interiér celého hradu. </a:t>
            </a:r>
          </a:p>
          <a:p>
            <a:r>
              <a:rPr lang="cs-CZ" dirty="0"/>
              <a:t>V dnešní době se zde také konají svatby. </a:t>
            </a:r>
          </a:p>
        </p:txBody>
      </p:sp>
      <p:pic>
        <p:nvPicPr>
          <p:cNvPr id="6" name="Obrázek 5">
            <a:extLst>
              <a:ext uri="{FF2B5EF4-FFF2-40B4-BE49-F238E27FC236}">
                <a16:creationId xmlns:a16="http://schemas.microsoft.com/office/drawing/2014/main" id="{A3E8CC49-88B0-43A5-A244-A5E9F81F9EE9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422606" y="1867528"/>
            <a:ext cx="4338083" cy="289024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273513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4)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860312" y="992187"/>
            <a:ext cx="6172200" cy="4873625"/>
          </a:xfrm>
        </p:spPr>
        <p:txBody>
          <a:bodyPr/>
          <a:lstStyle/>
          <a:p>
            <a:pPr marL="0" indent="0">
              <a:buNone/>
            </a:pPr>
            <a:r>
              <a:rPr lang="cs-CZ" dirty="0"/>
              <a:t>  Hrad Kost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cs-CZ" dirty="0"/>
              <a:t>Hrad Kost je ukrytý v malebném údolí v Českém ráji v okrese Jičín. V okolí hradu se zachovaly dva původní rybníky. Z lichoběžníkové věže je vidět až k bývalé </a:t>
            </a:r>
            <a:r>
              <a:rPr lang="cs-CZ" dirty="0" err="1"/>
              <a:t>Semptické</a:t>
            </a:r>
            <a:r>
              <a:rPr lang="cs-CZ" dirty="0"/>
              <a:t> lípě. </a:t>
            </a:r>
          </a:p>
          <a:p>
            <a:endParaRPr lang="cs-CZ" dirty="0"/>
          </a:p>
          <a:p>
            <a:endParaRPr lang="cs-CZ" dirty="0"/>
          </a:p>
        </p:txBody>
      </p:sp>
      <p:pic>
        <p:nvPicPr>
          <p:cNvPr id="1026" name="Picture 2" descr="Kost (hrad) – Wikipedie">
            <a:extLst>
              <a:ext uri="{FF2B5EF4-FFF2-40B4-BE49-F238E27FC236}">
                <a16:creationId xmlns:a16="http://schemas.microsoft.com/office/drawing/2014/main" id="{FC470BE5-0705-4D09-AAAC-B2CAC2D29EC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12796" y="1749056"/>
            <a:ext cx="4012019" cy="30090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4569575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5)</a:t>
            </a: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5116216" y="859833"/>
            <a:ext cx="5874371" cy="4873625"/>
          </a:xfrm>
        </p:spPr>
        <p:txBody>
          <a:bodyPr/>
          <a:lstStyle/>
          <a:p>
            <a:pPr marL="0" indent="0">
              <a:buNone/>
            </a:pPr>
            <a:r>
              <a:rPr lang="cs-CZ" dirty="0"/>
              <a:t>    rod Kinský dal </a:t>
            </a:r>
            <a:r>
              <a:rPr lang="cs-CZ" dirty="0" err="1"/>
              <a:t>Borgo</a:t>
            </a:r>
            <a:endParaRPr lang="cs-CZ" dirty="0"/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cs-CZ" dirty="0"/>
              <a:t>Hrad sloužil jako sídlo majitelům a jeho rodinám. Bydleli zde různé hraběcí rody. Hrad nebyl nikdy dobyt, ale vždy si ho nový majitel koupil nebo se dědil. </a:t>
            </a:r>
          </a:p>
          <a:p>
            <a:r>
              <a:rPr lang="cs-CZ" dirty="0"/>
              <a:t>Posledním a současným majitelem je rod Kinský dal </a:t>
            </a:r>
            <a:r>
              <a:rPr lang="cs-CZ" dirty="0" err="1"/>
              <a:t>Borgo</a:t>
            </a:r>
            <a:r>
              <a:rPr lang="cs-CZ" dirty="0"/>
              <a:t>.</a:t>
            </a:r>
          </a:p>
        </p:txBody>
      </p:sp>
      <p:pic>
        <p:nvPicPr>
          <p:cNvPr id="1026" name="Picture 2" descr="erb kinsky1 – Rodinné výlety – kam na výlet s dětmi a rodinou">
            <a:extLst>
              <a:ext uri="{FF2B5EF4-FFF2-40B4-BE49-F238E27FC236}">
                <a16:creationId xmlns:a16="http://schemas.microsoft.com/office/drawing/2014/main" id="{A8C69753-6C78-42FC-9953-6DB2072168DD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096000" y="1544268"/>
            <a:ext cx="1947385" cy="320558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6570450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A52F1E9-6FBB-4AC7-88F5-578E7D6DA6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6)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B776A9C-B630-4FA0-9407-63A1182706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938100" y="1254790"/>
            <a:ext cx="6172200" cy="4873625"/>
          </a:xfrm>
        </p:spPr>
        <p:txBody>
          <a:bodyPr/>
          <a:lstStyle/>
          <a:p>
            <a:pPr marL="0" indent="0">
              <a:buNone/>
            </a:pPr>
            <a:r>
              <a:rPr lang="cs-CZ" dirty="0"/>
              <a:t>     Hrad Kost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24B6746D-4C60-43EB-A96D-20634CD620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4114984" cy="3811588"/>
          </a:xfrm>
        </p:spPr>
        <p:txBody>
          <a:bodyPr>
            <a:normAutofit/>
          </a:bodyPr>
          <a:lstStyle/>
          <a:p>
            <a:r>
              <a:rPr lang="cs-CZ" sz="1500" dirty="0"/>
              <a:t>Pověst o hradu Kosti - jak hrad Kost dostal jméno</a:t>
            </a:r>
          </a:p>
          <a:p>
            <a:r>
              <a:rPr lang="cs-CZ" sz="1500" dirty="0"/>
              <a:t>Když byl hrad obklíčen husitským vojevůdcem Janem Žižkou z Trocnova, tak majitelé hradu hodovali a shodili z hradeb zbytky masa s kostí, aby ukázali protivníkům, že se mají dobře a nevzdají se. A to už husité nevydrželi a odtáhli pryč. Jan Žižka jen řekl, že hrad je tvrdý jako kost a kost patří psu. Tak podle legendy vznikl název hradu a i jeho pověst o nedobytnosti. </a:t>
            </a:r>
          </a:p>
        </p:txBody>
      </p:sp>
      <p:pic>
        <p:nvPicPr>
          <p:cNvPr id="2050" name="Picture 2" descr="Hrad Kost - Vyhledejte si nejvhodnější školní výlet">
            <a:extLst>
              <a:ext uri="{FF2B5EF4-FFF2-40B4-BE49-F238E27FC236}">
                <a16:creationId xmlns:a16="http://schemas.microsoft.com/office/drawing/2014/main" id="{350442A2-2A43-4342-97AB-1C2CF7B7BFC4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5874" y="1900957"/>
            <a:ext cx="4508205" cy="30465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6326508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02626E6-08FD-4ED2-B534-3708E6D55A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/>
              <a:t>7)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ABCFFE7-ABF2-43E8-B00A-03D25B65C7B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cs-CZ" dirty="0"/>
              <a:t>   Hrad Kost velká věž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56D042BA-6B04-4C03-9D2D-44206807241B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cs-CZ" dirty="0"/>
              <a:t>Zajímavosti:</a:t>
            </a:r>
          </a:p>
          <a:p>
            <a:r>
              <a:rPr lang="cs-CZ" dirty="0"/>
              <a:t>Obytná věž má </a:t>
            </a:r>
            <a:r>
              <a:rPr lang="cs-CZ" dirty="0" err="1"/>
              <a:t>lichoběžníkův</a:t>
            </a:r>
            <a:r>
              <a:rPr lang="cs-CZ" dirty="0"/>
              <a:t> půdorys a sloužila k ochraně před střely z děl</a:t>
            </a:r>
          </a:p>
          <a:p>
            <a:r>
              <a:rPr lang="cs-CZ" dirty="0"/>
              <a:t>Dochovala se funkční gilotina z mučírny. Dnes je v mučírně přesná replika. </a:t>
            </a:r>
          </a:p>
          <a:p>
            <a:r>
              <a:rPr lang="cs-CZ" dirty="0"/>
              <a:t>Natáčelo se zde mnoho pohádek a filmů i zahraničních.</a:t>
            </a:r>
          </a:p>
          <a:p>
            <a:r>
              <a:rPr lang="cs-CZ" dirty="0"/>
              <a:t>Hrad Kost dostal název spíše po majiteli Beneši z </a:t>
            </a:r>
            <a:r>
              <a:rPr lang="cs-CZ" dirty="0" err="1"/>
              <a:t>Vartemberka</a:t>
            </a:r>
            <a:r>
              <a:rPr lang="cs-CZ" dirty="0"/>
              <a:t>, kterému říkali </a:t>
            </a:r>
            <a:r>
              <a:rPr lang="cs-CZ" dirty="0" err="1"/>
              <a:t>Benesius</a:t>
            </a:r>
            <a:r>
              <a:rPr lang="cs-CZ" dirty="0"/>
              <a:t> di </a:t>
            </a:r>
            <a:r>
              <a:rPr lang="cs-CZ" dirty="0" err="1"/>
              <a:t>Costi</a:t>
            </a:r>
            <a:r>
              <a:rPr lang="cs-CZ" dirty="0"/>
              <a:t> a pak bylo změněno na Kost. Proto pověst o Janu Žižkovi a jeho výroku je spíše jen legenda. </a:t>
            </a:r>
          </a:p>
        </p:txBody>
      </p:sp>
      <p:pic>
        <p:nvPicPr>
          <p:cNvPr id="2050" name="Picture 2" descr="věž – obrázek zařízení Hrad Kost, Sobotka - Tripadvisor">
            <a:extLst>
              <a:ext uri="{FF2B5EF4-FFF2-40B4-BE49-F238E27FC236}">
                <a16:creationId xmlns:a16="http://schemas.microsoft.com/office/drawing/2014/main" id="{9AC0CB72-65B1-4381-BB80-6DD6A65A24A7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77343" y="1658015"/>
            <a:ext cx="2857500" cy="42862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89276703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2096A5A6-D70B-49D8-9532-468D3294CD3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55884" y="457200"/>
            <a:ext cx="3932237" cy="1600200"/>
          </a:xfrm>
        </p:spPr>
        <p:txBody>
          <a:bodyPr/>
          <a:lstStyle/>
          <a:p>
            <a:r>
              <a:rPr lang="cs-CZ" dirty="0"/>
              <a:t>8)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DAA5E34C-9CC8-4F68-A27F-4D65F9040A6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82648" y="995363"/>
            <a:ext cx="6172200" cy="4873625"/>
          </a:xfrm>
        </p:spPr>
        <p:txBody>
          <a:bodyPr/>
          <a:lstStyle/>
          <a:p>
            <a:pPr marL="0" indent="0">
              <a:buNone/>
            </a:pPr>
            <a:r>
              <a:rPr lang="cs-CZ" dirty="0"/>
              <a:t>  Mapa 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3020013B-8999-4C52-A80A-303787BF239D}"/>
              </a:ext>
            </a:extLst>
          </p:cNvPr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cs-CZ" dirty="0"/>
              <a:t>Tento hrad jsem si vybrala, protože leží ve Středočeském kraji, kde bydlím. Líbí se mi, že je pěkně zachovalý a zrekonstruovaný. Leží v údolí, které je velmi krásné.  Nejvíce mě zaujala černá kuchyně. Doufám, že se tam letos podívám.</a:t>
            </a:r>
          </a:p>
        </p:txBody>
      </p:sp>
      <p:pic>
        <p:nvPicPr>
          <p:cNvPr id="3074" name="Picture 2" descr="Kontakt">
            <a:extLst>
              <a:ext uri="{FF2B5EF4-FFF2-40B4-BE49-F238E27FC236}">
                <a16:creationId xmlns:a16="http://schemas.microsoft.com/office/drawing/2014/main" id="{DDFE851B-0AD4-4B27-AD63-DAC633D2BE1F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83188" y="1701209"/>
            <a:ext cx="4507159" cy="326419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280030214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975F73F-BC59-4829-8FB8-FBAC6C810D1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35212" y="687793"/>
            <a:ext cx="648770" cy="547577"/>
          </a:xfrm>
        </p:spPr>
        <p:txBody>
          <a:bodyPr/>
          <a:lstStyle/>
          <a:p>
            <a:r>
              <a:rPr lang="cs-CZ" dirty="0"/>
              <a:t>9)</a:t>
            </a:r>
          </a:p>
        </p:txBody>
      </p:sp>
      <p:pic>
        <p:nvPicPr>
          <p:cNvPr id="6" name="Zástupný obsah 5">
            <a:extLst>
              <a:ext uri="{FF2B5EF4-FFF2-40B4-BE49-F238E27FC236}">
                <a16:creationId xmlns:a16="http://schemas.microsoft.com/office/drawing/2014/main" id="{036B0244-858C-4214-A619-837BFCA8329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02640" y="1011421"/>
            <a:ext cx="7129314" cy="5346986"/>
          </a:xfrm>
        </p:spPr>
      </p:pic>
      <p:sp>
        <p:nvSpPr>
          <p:cNvPr id="4" name="Zástupný text 3">
            <a:extLst>
              <a:ext uri="{FF2B5EF4-FFF2-40B4-BE49-F238E27FC236}">
                <a16:creationId xmlns:a16="http://schemas.microsoft.com/office/drawing/2014/main" id="{FF8D0208-4B3A-445D-B901-7F66EC494A9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4508021" y="364164"/>
            <a:ext cx="2518552" cy="547577"/>
          </a:xfrm>
        </p:spPr>
        <p:txBody>
          <a:bodyPr>
            <a:normAutofit/>
          </a:bodyPr>
          <a:lstStyle/>
          <a:p>
            <a:r>
              <a:rPr lang="cs-CZ" sz="2400" dirty="0"/>
              <a:t>Můj náčrtek hradu</a:t>
            </a:r>
          </a:p>
        </p:txBody>
      </p:sp>
    </p:spTree>
    <p:extLst>
      <p:ext uri="{BB962C8B-B14F-4D97-AF65-F5344CB8AC3E}">
        <p14:creationId xmlns:p14="http://schemas.microsoft.com/office/powerpoint/2010/main" val="25307699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B9CD710-98D6-4BEE-BE78-DED7D6C1C9E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499007" y="893135"/>
            <a:ext cx="3932237" cy="707065"/>
          </a:xfrm>
        </p:spPr>
        <p:txBody>
          <a:bodyPr>
            <a:normAutofit fontScale="90000"/>
          </a:bodyPr>
          <a:lstStyle/>
          <a:p>
            <a:r>
              <a:rPr lang="cs-CZ" dirty="0"/>
              <a:t>Kde jsem čerpala - zdroj 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AD3B2DBA-A142-4351-9622-0E6B0DCFCB04}"/>
              </a:ext>
            </a:extLst>
          </p:cNvPr>
          <p:cNvSpPr>
            <a:spLocks noGrp="1"/>
          </p:cNvSpPr>
          <p:nvPr>
            <p:ph idx="1"/>
          </p:nvPr>
        </p:nvSpPr>
        <p:spPr>
          <a:xfrm rot="10800000" flipH="1" flipV="1">
            <a:off x="6377971" y="1031173"/>
            <a:ext cx="4690522" cy="5252669"/>
          </a:xfrm>
        </p:spPr>
        <p:txBody>
          <a:bodyPr>
            <a:normAutofit/>
          </a:bodyPr>
          <a:lstStyle/>
          <a:p>
            <a:pPr marL="0" indent="0">
              <a:buNone/>
            </a:pPr>
            <a:endParaRPr lang="cs-CZ" dirty="0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F79D4A63-1712-4723-876A-25D0A84DA2D0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1633870" y="1751713"/>
            <a:ext cx="3932237" cy="3811588"/>
          </a:xfrm>
        </p:spPr>
        <p:txBody>
          <a:bodyPr/>
          <a:lstStyle/>
          <a:p>
            <a:pPr marL="285750" indent="-285750">
              <a:buFontTx/>
              <a:buChar char="-"/>
            </a:pPr>
            <a:r>
              <a:rPr lang="cs-CZ" sz="2400" dirty="0"/>
              <a:t>wikipedie</a:t>
            </a:r>
          </a:p>
          <a:p>
            <a:pPr marL="285750" indent="-285750">
              <a:buFontTx/>
              <a:buChar char="-"/>
            </a:pPr>
            <a:r>
              <a:rPr lang="cs-CZ" sz="2400" dirty="0"/>
              <a:t>kost-hrad.cz</a:t>
            </a:r>
          </a:p>
          <a:p>
            <a:pPr marL="285750" indent="-285750">
              <a:buFontTx/>
              <a:buChar char="-"/>
            </a:pPr>
            <a:r>
              <a:rPr lang="cs-CZ" sz="2400" dirty="0">
                <a:hlinkClick r:id="rId2"/>
              </a:rPr>
              <a:t>www.jupigo.com</a:t>
            </a:r>
            <a:endParaRPr lang="cs-CZ" sz="2400" dirty="0"/>
          </a:p>
          <a:p>
            <a:pPr marL="285750" indent="-285750">
              <a:buFontTx/>
              <a:buChar char="-"/>
            </a:pPr>
            <a:r>
              <a:rPr lang="cs-CZ" sz="2400" dirty="0"/>
              <a:t>cesky-raj.info</a:t>
            </a:r>
          </a:p>
          <a:p>
            <a:pPr marL="285750" indent="-285750">
              <a:buFontTx/>
              <a:buChar char="-"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70778413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Kancelář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Kancelář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3795C20FE5A1FD40A368B665B8CE2A3A" ma:contentTypeVersion="11" ma:contentTypeDescription="Vytvoří nový dokument" ma:contentTypeScope="" ma:versionID="7f521f5454e6b0f37e0ececcd15468d9">
  <xsd:schema xmlns:xsd="http://www.w3.org/2001/XMLSchema" xmlns:xs="http://www.w3.org/2001/XMLSchema" xmlns:p="http://schemas.microsoft.com/office/2006/metadata/properties" xmlns:ns2="e6ed5e87-4af9-4ff7-afaf-1a9df6537f75" targetNamespace="http://schemas.microsoft.com/office/2006/metadata/properties" ma:root="true" ma:fieldsID="3b35755ac0206d24630dcc7ae10cb4f1" ns2:_="">
    <xsd:import namespace="e6ed5e87-4af9-4ff7-afaf-1a9df6537f75"/>
    <xsd:element name="properties">
      <xsd:complexType>
        <xsd:sequence>
          <xsd:element name="documentManagement">
            <xsd:complexType>
              <xsd:all>
                <xsd:element ref="ns2:ReferenceId" minOccurs="0"/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2:MediaServiceLocation" minOccurs="0"/>
                <xsd:element ref="ns2:MediaServiceOCR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6ed5e87-4af9-4ff7-afaf-1a9df6537f75" elementFormDefault="qualified">
    <xsd:import namespace="http://schemas.microsoft.com/office/2006/documentManagement/types"/>
    <xsd:import namespace="http://schemas.microsoft.com/office/infopath/2007/PartnerControls"/>
    <xsd:element name="ReferenceId" ma:index="8" nillable="true" ma:displayName="ReferenceId" ma:indexed="true" ma:internalName="ReferenceId">
      <xsd:simpleType>
        <xsd:restriction base="dms:Text"/>
      </xsd:simpleType>
    </xsd:element>
    <xsd:element name="MediaServiceMetadata" ma:index="9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10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1" nillable="true" ma:displayName="Tags" ma:internalName="MediaServiceAutoTag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4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5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DateTaken" ma:index="16" nillable="true" ma:displayName="MediaServiceDateTaken" ma:hidden="true" ma:internalName="MediaServiceDateTaken" ma:readOnly="true">
      <xsd:simpleType>
        <xsd:restriction base="dms:Text"/>
      </xsd:simpleType>
    </xsd:element>
    <xsd:element name="MediaServiceLocation" ma:index="17" nillable="true" ma:displayName="Location" ma:internalName="MediaServiceLocation" ma:readOnly="true">
      <xsd:simpleType>
        <xsd:restriction base="dms:Text"/>
      </xsd:simpleType>
    </xsd:element>
    <xsd:element name="MediaServiceOCR" ma:index="18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ReferenceId xmlns="e6ed5e87-4af9-4ff7-afaf-1a9df6537f75" xsi:nil="true"/>
  </documentManagement>
</p:properties>
</file>

<file path=customXml/itemProps1.xml><?xml version="1.0" encoding="utf-8"?>
<ds:datastoreItem xmlns:ds="http://schemas.openxmlformats.org/officeDocument/2006/customXml" ds:itemID="{A43CDE9B-5F5F-4AF2-9343-446352158E61}"/>
</file>

<file path=customXml/itemProps2.xml><?xml version="1.0" encoding="utf-8"?>
<ds:datastoreItem xmlns:ds="http://schemas.openxmlformats.org/officeDocument/2006/customXml" ds:itemID="{389108F0-2ECC-4A6F-80B2-061DBF2F3E07}"/>
</file>

<file path=customXml/itemProps3.xml><?xml version="1.0" encoding="utf-8"?>
<ds:datastoreItem xmlns:ds="http://schemas.openxmlformats.org/officeDocument/2006/customXml" ds:itemID="{CE8CE76C-16B5-48D8-B0A0-6013968A0E8A}"/>
</file>

<file path=docProps/app.xml><?xml version="1.0" encoding="utf-8"?>
<Properties xmlns="http://schemas.openxmlformats.org/officeDocument/2006/extended-properties" xmlns:vt="http://schemas.openxmlformats.org/officeDocument/2006/docPropsVTypes">
  <TotalTime>494</TotalTime>
  <Words>570</Words>
  <Application>Microsoft Office PowerPoint</Application>
  <PresentationFormat>Širokoúhlá obrazovka</PresentationFormat>
  <Paragraphs>51</Paragraphs>
  <Slides>11</Slides>
  <Notes>0</Notes>
  <HiddenSlides>0</HiddenSlides>
  <MMClips>0</MMClips>
  <ScaleCrop>false</ScaleCrop>
  <HeadingPairs>
    <vt:vector size="6" baseType="variant">
      <vt:variant>
        <vt:lpstr>Použitá písma</vt:lpstr>
      </vt:variant>
      <vt:variant>
        <vt:i4>3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5" baseType="lpstr">
      <vt:lpstr>Arial</vt:lpstr>
      <vt:lpstr>Calibri</vt:lpstr>
      <vt:lpstr>Calibri Light</vt:lpstr>
      <vt:lpstr>Motiv Office</vt:lpstr>
      <vt:lpstr>Můj oblíbený hrad v České republice</vt:lpstr>
      <vt:lpstr>1)</vt:lpstr>
      <vt:lpstr>2)</vt:lpstr>
      <vt:lpstr>3)</vt:lpstr>
      <vt:lpstr>4)</vt:lpstr>
      <vt:lpstr>5)</vt:lpstr>
      <vt:lpstr>6)</vt:lpstr>
      <vt:lpstr>7)</vt:lpstr>
      <vt:lpstr>8)</vt:lpstr>
      <vt:lpstr>9)</vt:lpstr>
      <vt:lpstr>Kde jsem čerpala - zdroj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Katka</dc:creator>
  <cp:lastModifiedBy>Ráblová Kristýna</cp:lastModifiedBy>
  <cp:revision>33</cp:revision>
  <dcterms:created xsi:type="dcterms:W3CDTF">2021-04-23T18:29:47Z</dcterms:created>
  <dcterms:modified xsi:type="dcterms:W3CDTF">2021-04-25T17:06:36Z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0x0101003795C20FE5A1FD40A368B665B8CE2A3A</vt:lpwstr>
  </property>
</Properties>
</file>