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4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>
            <a:extLst>
              <a:ext uri="{FF2B5EF4-FFF2-40B4-BE49-F238E27FC236}">
                <a16:creationId xmlns:a16="http://schemas.microsoft.com/office/drawing/2014/main" id="{0B2263C5-3DD4-4389-9B50-FB26B4E372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050" name="Rectangle 2">
            <a:extLst>
              <a:ext uri="{FF2B5EF4-FFF2-40B4-BE49-F238E27FC236}">
                <a16:creationId xmlns:a16="http://schemas.microsoft.com/office/drawing/2014/main" id="{40ACB5D2-2B79-42B0-A11F-184B4F1E6613}"/>
              </a:ext>
            </a:extLst>
          </p:cNvPr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2970213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cs typeface="Lucida Sans Unicode" panose="020B0602030504020204" pitchFamily="34" charset="0"/>
              </a:defRPr>
            </a:lvl1pPr>
          </a:lstStyle>
          <a:p>
            <a:r>
              <a:rPr lang="cs-CZ" altLang="cs-CZ"/>
              <a:t>VY_32_INOVACE_D.6.10-8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1C522F02-41D0-46C4-B004-2EA5478F433C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cs typeface="Lucida Sans Unicode" panose="020B0602030504020204" pitchFamily="34" charset="0"/>
              </a:defRPr>
            </a:lvl1pPr>
          </a:lstStyle>
          <a:p>
            <a:r>
              <a:rPr lang="cs-CZ" altLang="cs-CZ"/>
              <a:t>VY_32_INOVACE_D.6.10-8</a:t>
            </a:r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0AFCDFEC-CFDB-47F8-81B0-7CD814F97A97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3" name="Rectangle 5">
            <a:extLst>
              <a:ext uri="{FF2B5EF4-FFF2-40B4-BE49-F238E27FC236}">
                <a16:creationId xmlns:a16="http://schemas.microsoft.com/office/drawing/2014/main" id="{E81A19B6-730C-485B-A42C-3686CC76BB6D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altLang="cs-CZ"/>
          </a:p>
        </p:txBody>
      </p:sp>
      <p:sp>
        <p:nvSpPr>
          <p:cNvPr id="2054" name="Rectangle 6">
            <a:extLst>
              <a:ext uri="{FF2B5EF4-FFF2-40B4-BE49-F238E27FC236}">
                <a16:creationId xmlns:a16="http://schemas.microsoft.com/office/drawing/2014/main" id="{FECE2BE6-B864-464F-850D-B1569BDB5093}"/>
              </a:ext>
            </a:extLst>
          </p:cNvPr>
          <p:cNvSpPr>
            <a:spLocks noGrp="1" noChangeArrowheads="1"/>
          </p:cNvSpPr>
          <p:nvPr>
            <p:ph type="ftr"/>
          </p:nvPr>
        </p:nvSpPr>
        <p:spPr bwMode="auto">
          <a:xfrm>
            <a:off x="0" y="8685213"/>
            <a:ext cx="2970213" cy="45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cs typeface="Lucida Sans Unicode" panose="020B0602030504020204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2055" name="Rectangle 7">
            <a:extLst>
              <a:ext uri="{FF2B5EF4-FFF2-40B4-BE49-F238E27FC236}">
                <a16:creationId xmlns:a16="http://schemas.microsoft.com/office/drawing/2014/main" id="{F3D55CA8-0450-4754-AE62-7EB52DDB87B7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cs typeface="Lucida Sans Unicode" panose="020B0602030504020204" pitchFamily="34" charset="0"/>
              </a:defRPr>
            </a:lvl1pPr>
          </a:lstStyle>
          <a:p>
            <a:fld id="{B0078103-F55C-4D96-B1EC-4812CCD2D507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ftr="0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F8392494-1005-43C9-97E0-5FE10559BB6E}"/>
              </a:ext>
            </a:extLst>
          </p:cNvPr>
          <p:cNvSpPr>
            <a:spLocks noGrp="1" noChangeArrowheads="1"/>
          </p:cNvSpPr>
          <p:nvPr>
            <p:ph type="hdr"/>
          </p:nvPr>
        </p:nvSpPr>
        <p:spPr>
          <a:ln/>
        </p:spPr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D1229BEE-6B6E-4A2D-BA76-3874E8C6CB99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>
          <a:ln/>
        </p:spPr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CF3025C7-05DF-4E2F-8033-2A7A30FF5CA4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C6121D7-CF96-4A47-BE29-9B670B9FE88F}" type="slidenum">
              <a:rPr lang="cs-CZ" altLang="cs-CZ"/>
              <a:pPr/>
              <a:t>1</a:t>
            </a:fld>
            <a:endParaRPr lang="cs-CZ" altLang="cs-CZ"/>
          </a:p>
        </p:txBody>
      </p:sp>
      <p:sp>
        <p:nvSpPr>
          <p:cNvPr id="17409" name="Rectangle 1">
            <a:extLst>
              <a:ext uri="{FF2B5EF4-FFF2-40B4-BE49-F238E27FC236}">
                <a16:creationId xmlns:a16="http://schemas.microsoft.com/office/drawing/2014/main" id="{ED02922B-7AC4-447B-8D82-74044A55A95F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7410" name="Rectangle 2">
            <a:extLst>
              <a:ext uri="{FF2B5EF4-FFF2-40B4-BE49-F238E27FC236}">
                <a16:creationId xmlns:a16="http://schemas.microsoft.com/office/drawing/2014/main" id="{07837336-B240-4F72-8AE2-0448CAD5970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0A896AE1-C0B0-4F2E-BCC5-BA93C39EF0E7}"/>
              </a:ext>
            </a:extLst>
          </p:cNvPr>
          <p:cNvSpPr>
            <a:spLocks noGrp="1" noChangeArrowheads="1"/>
          </p:cNvSpPr>
          <p:nvPr>
            <p:ph type="hdr"/>
          </p:nvPr>
        </p:nvSpPr>
        <p:spPr>
          <a:ln/>
        </p:spPr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36FACE02-7D85-43D6-A4FD-773832752A1B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>
          <a:ln/>
        </p:spPr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09154389-56F6-48F3-B5D2-2467CFFD01E2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A5BF935-54AE-406C-BA7F-1162093448CC}" type="slidenum">
              <a:rPr lang="cs-CZ" altLang="cs-CZ"/>
              <a:pPr/>
              <a:t>2</a:t>
            </a:fld>
            <a:endParaRPr lang="cs-CZ" altLang="cs-CZ"/>
          </a:p>
        </p:txBody>
      </p:sp>
      <p:sp>
        <p:nvSpPr>
          <p:cNvPr id="18433" name="Rectangle 1">
            <a:extLst>
              <a:ext uri="{FF2B5EF4-FFF2-40B4-BE49-F238E27FC236}">
                <a16:creationId xmlns:a16="http://schemas.microsoft.com/office/drawing/2014/main" id="{FD6B3AE1-26E5-4765-B47E-119ADB82D74C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8434" name="Rectangle 2">
            <a:extLst>
              <a:ext uri="{FF2B5EF4-FFF2-40B4-BE49-F238E27FC236}">
                <a16:creationId xmlns:a16="http://schemas.microsoft.com/office/drawing/2014/main" id="{F817DC18-9967-41B1-B3F6-F0C578060440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5F34D48D-687D-46A7-8F75-10700C3ED716}"/>
              </a:ext>
            </a:extLst>
          </p:cNvPr>
          <p:cNvSpPr>
            <a:spLocks noGrp="1" noChangeArrowheads="1"/>
          </p:cNvSpPr>
          <p:nvPr>
            <p:ph type="hdr"/>
          </p:nvPr>
        </p:nvSpPr>
        <p:spPr>
          <a:ln/>
        </p:spPr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3A3B6C4B-F348-4E26-8A35-B4977DBA9B1D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>
          <a:ln/>
        </p:spPr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42A7ACCE-8B98-4FCA-8E3B-782DC74ED38D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8DCCBBB-9B68-4B80-B959-0DBF0827C04A}" type="slidenum">
              <a:rPr lang="cs-CZ" altLang="cs-CZ"/>
              <a:pPr/>
              <a:t>3</a:t>
            </a:fld>
            <a:endParaRPr lang="cs-CZ" altLang="cs-CZ"/>
          </a:p>
        </p:txBody>
      </p:sp>
      <p:sp>
        <p:nvSpPr>
          <p:cNvPr id="19457" name="Rectangle 1">
            <a:extLst>
              <a:ext uri="{FF2B5EF4-FFF2-40B4-BE49-F238E27FC236}">
                <a16:creationId xmlns:a16="http://schemas.microsoft.com/office/drawing/2014/main" id="{B5CDFC14-1303-4BFC-A96D-3DDC23712F2B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9458" name="Rectangle 2">
            <a:extLst>
              <a:ext uri="{FF2B5EF4-FFF2-40B4-BE49-F238E27FC236}">
                <a16:creationId xmlns:a16="http://schemas.microsoft.com/office/drawing/2014/main" id="{A2B66C16-B17D-4105-976A-E55A93F4091D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E5F1EC9F-2C4B-4C96-8C42-420F15BF501F}"/>
              </a:ext>
            </a:extLst>
          </p:cNvPr>
          <p:cNvSpPr>
            <a:spLocks noGrp="1" noChangeArrowheads="1"/>
          </p:cNvSpPr>
          <p:nvPr>
            <p:ph type="hdr"/>
          </p:nvPr>
        </p:nvSpPr>
        <p:spPr>
          <a:ln/>
        </p:spPr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C32B77AC-E2FD-4538-B1EF-80EB2ED8603C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>
          <a:ln/>
        </p:spPr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CA464490-3470-4E75-A26C-CB134C3F47E8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C6873DF-B2C7-49D0-9767-6CF499CD4E48}" type="slidenum">
              <a:rPr lang="cs-CZ" altLang="cs-CZ"/>
              <a:pPr/>
              <a:t>4</a:t>
            </a:fld>
            <a:endParaRPr lang="cs-CZ" altLang="cs-CZ"/>
          </a:p>
        </p:txBody>
      </p:sp>
      <p:sp>
        <p:nvSpPr>
          <p:cNvPr id="20481" name="Rectangle 1">
            <a:extLst>
              <a:ext uri="{FF2B5EF4-FFF2-40B4-BE49-F238E27FC236}">
                <a16:creationId xmlns:a16="http://schemas.microsoft.com/office/drawing/2014/main" id="{F6AF7B99-0099-42C3-B5C5-B2CE3F51D082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0482" name="Rectangle 2">
            <a:extLst>
              <a:ext uri="{FF2B5EF4-FFF2-40B4-BE49-F238E27FC236}">
                <a16:creationId xmlns:a16="http://schemas.microsoft.com/office/drawing/2014/main" id="{61C4D5B6-9258-4C1D-86DD-489A162CFA6B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81C1B43A-52EE-4658-BC8D-F6844FAFD179}"/>
              </a:ext>
            </a:extLst>
          </p:cNvPr>
          <p:cNvSpPr>
            <a:spLocks noGrp="1" noChangeArrowheads="1"/>
          </p:cNvSpPr>
          <p:nvPr>
            <p:ph type="hdr"/>
          </p:nvPr>
        </p:nvSpPr>
        <p:spPr>
          <a:ln/>
        </p:spPr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EA8B248F-69EF-49AB-9E8D-187ECD669C42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>
          <a:ln/>
        </p:spPr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59A8297C-8381-4FDC-9B6D-4C0190157988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4F9162C-4CFD-4331-BAA7-8AC40E87C620}" type="slidenum">
              <a:rPr lang="cs-CZ" altLang="cs-CZ"/>
              <a:pPr/>
              <a:t>5</a:t>
            </a:fld>
            <a:endParaRPr lang="cs-CZ" altLang="cs-CZ"/>
          </a:p>
        </p:txBody>
      </p:sp>
      <p:sp>
        <p:nvSpPr>
          <p:cNvPr id="21505" name="Rectangle 1">
            <a:extLst>
              <a:ext uri="{FF2B5EF4-FFF2-40B4-BE49-F238E27FC236}">
                <a16:creationId xmlns:a16="http://schemas.microsoft.com/office/drawing/2014/main" id="{92F8F53D-4CD4-43B7-AA14-8320B5CB4CB5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1506" name="Rectangle 2">
            <a:extLst>
              <a:ext uri="{FF2B5EF4-FFF2-40B4-BE49-F238E27FC236}">
                <a16:creationId xmlns:a16="http://schemas.microsoft.com/office/drawing/2014/main" id="{E0E3FEA3-ACA7-4075-90CE-E88ECDD36502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59F4CCE8-6506-41AF-A106-23E5CD907437}"/>
              </a:ext>
            </a:extLst>
          </p:cNvPr>
          <p:cNvSpPr>
            <a:spLocks noGrp="1" noChangeArrowheads="1"/>
          </p:cNvSpPr>
          <p:nvPr>
            <p:ph type="hdr"/>
          </p:nvPr>
        </p:nvSpPr>
        <p:spPr>
          <a:ln/>
        </p:spPr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BE330106-4806-4B3D-8A99-99792305E8FE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>
          <a:ln/>
        </p:spPr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215A22A3-2895-4424-A3E8-E8ED5EC477D6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1EEBFE8-72C8-4365-8017-7A0468B187B1}" type="slidenum">
              <a:rPr lang="cs-CZ" altLang="cs-CZ"/>
              <a:pPr/>
              <a:t>6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57E2CD93-9E96-4080-AB9E-11359F178E1D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FBCC4DFA-3B9B-4922-8E1D-D2910CDCBDDB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026D5E3E-2FFE-4FEB-A82E-A6B4B606228B}"/>
              </a:ext>
            </a:extLst>
          </p:cNvPr>
          <p:cNvSpPr>
            <a:spLocks noGrp="1" noChangeArrowheads="1"/>
          </p:cNvSpPr>
          <p:nvPr>
            <p:ph type="hdr"/>
          </p:nvPr>
        </p:nvSpPr>
        <p:spPr>
          <a:ln/>
        </p:spPr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D5E0D052-CFA7-4472-8B03-1A11D1FB3112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>
          <a:ln/>
        </p:spPr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5A45DE7D-9210-440A-8773-563B074744BE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43D560F-01DA-4F9E-BF84-E7444F1A646D}" type="slidenum">
              <a:rPr lang="cs-CZ" altLang="cs-CZ"/>
              <a:pPr/>
              <a:t>7</a:t>
            </a:fld>
            <a:endParaRPr lang="cs-CZ" altLang="cs-CZ"/>
          </a:p>
        </p:txBody>
      </p:sp>
      <p:sp>
        <p:nvSpPr>
          <p:cNvPr id="23553" name="Rectangle 1">
            <a:extLst>
              <a:ext uri="{FF2B5EF4-FFF2-40B4-BE49-F238E27FC236}">
                <a16:creationId xmlns:a16="http://schemas.microsoft.com/office/drawing/2014/main" id="{17F563FD-3873-4FEF-B1CB-C08ADDB0E873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3554" name="Rectangle 2">
            <a:extLst>
              <a:ext uri="{FF2B5EF4-FFF2-40B4-BE49-F238E27FC236}">
                <a16:creationId xmlns:a16="http://schemas.microsoft.com/office/drawing/2014/main" id="{55497E7A-321D-434F-9351-41D422A9D821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9828B1BB-5B68-409F-924C-56F8A96AE67B}"/>
              </a:ext>
            </a:extLst>
          </p:cNvPr>
          <p:cNvSpPr>
            <a:spLocks noGrp="1" noChangeArrowheads="1"/>
          </p:cNvSpPr>
          <p:nvPr>
            <p:ph type="hdr"/>
          </p:nvPr>
        </p:nvSpPr>
        <p:spPr>
          <a:ln/>
        </p:spPr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A94885AE-1A28-4741-971A-EE615CAA1296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>
          <a:ln/>
        </p:spPr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37B0E849-BCFC-4B08-B11B-1E8A3C079435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A8E43E8-30D1-46C0-A31A-E949C12E0DEA}" type="slidenum">
              <a:rPr lang="cs-CZ" altLang="cs-CZ"/>
              <a:pPr/>
              <a:t>8</a:t>
            </a:fld>
            <a:endParaRPr lang="cs-CZ" altLang="cs-CZ"/>
          </a:p>
        </p:txBody>
      </p:sp>
      <p:sp>
        <p:nvSpPr>
          <p:cNvPr id="24577" name="Rectangle 1">
            <a:extLst>
              <a:ext uri="{FF2B5EF4-FFF2-40B4-BE49-F238E27FC236}">
                <a16:creationId xmlns:a16="http://schemas.microsoft.com/office/drawing/2014/main" id="{A699CEC4-6C10-42A0-9588-88666B61C535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4578" name="Rectangle 2">
            <a:extLst>
              <a:ext uri="{FF2B5EF4-FFF2-40B4-BE49-F238E27FC236}">
                <a16:creationId xmlns:a16="http://schemas.microsoft.com/office/drawing/2014/main" id="{E500EDDC-65AC-4B22-8E23-CBD99C659C0A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412BAB0F-FECC-4593-A9EE-2115EF353243}"/>
              </a:ext>
            </a:extLst>
          </p:cNvPr>
          <p:cNvSpPr>
            <a:spLocks noGrp="1" noChangeArrowheads="1"/>
          </p:cNvSpPr>
          <p:nvPr>
            <p:ph type="hdr"/>
          </p:nvPr>
        </p:nvSpPr>
        <p:spPr>
          <a:ln/>
        </p:spPr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DFD0B4D8-055F-461A-AAF4-B6ADD683490C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>
          <a:ln/>
        </p:spPr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94AD7E7F-B5D7-41BA-BAAF-0A3A4BCB82AE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7EAB8E3-0252-458C-BC70-FA14664BF85D}" type="slidenum">
              <a:rPr lang="cs-CZ" altLang="cs-CZ"/>
              <a:pPr/>
              <a:t>9</a:t>
            </a:fld>
            <a:endParaRPr lang="cs-CZ" altLang="cs-CZ"/>
          </a:p>
        </p:txBody>
      </p:sp>
      <p:sp>
        <p:nvSpPr>
          <p:cNvPr id="25601" name="Rectangle 1">
            <a:extLst>
              <a:ext uri="{FF2B5EF4-FFF2-40B4-BE49-F238E27FC236}">
                <a16:creationId xmlns:a16="http://schemas.microsoft.com/office/drawing/2014/main" id="{8C3D0059-C52C-4F4B-9F75-74313537D112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5602" name="Rectangle 2">
            <a:extLst>
              <a:ext uri="{FF2B5EF4-FFF2-40B4-BE49-F238E27FC236}">
                <a16:creationId xmlns:a16="http://schemas.microsoft.com/office/drawing/2014/main" id="{6C5613D5-75CF-45FE-B25F-5BACB49D0A6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B06E1AF1-71ED-43E4-A17F-7292F6A83BE8}"/>
              </a:ext>
            </a:extLst>
          </p:cNvPr>
          <p:cNvSpPr>
            <a:spLocks noGrp="1" noChangeArrowheads="1"/>
          </p:cNvSpPr>
          <p:nvPr>
            <p:ph type="hdr"/>
          </p:nvPr>
        </p:nvSpPr>
        <p:spPr>
          <a:ln/>
        </p:spPr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29DE4EFA-3288-4779-8E8C-A04438B709A7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>
          <a:ln/>
        </p:spPr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B79FE7EB-1B8F-4D25-826C-A67316D8E50B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A1DC086-E972-4C94-B1B4-676C3D8D2CAA}" type="slidenum">
              <a:rPr lang="cs-CZ" altLang="cs-CZ"/>
              <a:pPr/>
              <a:t>10</a:t>
            </a:fld>
            <a:endParaRPr lang="cs-CZ" altLang="cs-CZ"/>
          </a:p>
        </p:txBody>
      </p:sp>
      <p:sp>
        <p:nvSpPr>
          <p:cNvPr id="26625" name="Rectangle 1">
            <a:extLst>
              <a:ext uri="{FF2B5EF4-FFF2-40B4-BE49-F238E27FC236}">
                <a16:creationId xmlns:a16="http://schemas.microsoft.com/office/drawing/2014/main" id="{4D8897FB-3D53-4BEA-8088-798E4E51F345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6626" name="Rectangle 2">
            <a:extLst>
              <a:ext uri="{FF2B5EF4-FFF2-40B4-BE49-F238E27FC236}">
                <a16:creationId xmlns:a16="http://schemas.microsoft.com/office/drawing/2014/main" id="{4BA3B860-ECEB-49DA-B743-CA793094682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3317E7F8-1660-4BAE-8A66-F7ED794E2384}"/>
              </a:ext>
            </a:extLst>
          </p:cNvPr>
          <p:cNvSpPr>
            <a:spLocks noGrp="1" noChangeArrowheads="1"/>
          </p:cNvSpPr>
          <p:nvPr>
            <p:ph type="hdr"/>
          </p:nvPr>
        </p:nvSpPr>
        <p:spPr>
          <a:ln/>
        </p:spPr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18BB71AB-59A8-49A1-A868-8BA1489FCEA9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>
          <a:ln/>
        </p:spPr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BD5451FD-7A79-4224-B077-B0F12BB383ED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B968CA2-26CF-4762-A189-4DA3DF466918}" type="slidenum">
              <a:rPr lang="cs-CZ" altLang="cs-CZ"/>
              <a:pPr/>
              <a:t>11</a:t>
            </a:fld>
            <a:endParaRPr lang="cs-CZ" altLang="cs-CZ"/>
          </a:p>
        </p:txBody>
      </p:sp>
      <p:sp>
        <p:nvSpPr>
          <p:cNvPr id="27649" name="Rectangle 1">
            <a:extLst>
              <a:ext uri="{FF2B5EF4-FFF2-40B4-BE49-F238E27FC236}">
                <a16:creationId xmlns:a16="http://schemas.microsoft.com/office/drawing/2014/main" id="{14F85D62-7A35-4EE1-B2E6-C5A7D63CE7CD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7650" name="Rectangle 2">
            <a:extLst>
              <a:ext uri="{FF2B5EF4-FFF2-40B4-BE49-F238E27FC236}">
                <a16:creationId xmlns:a16="http://schemas.microsoft.com/office/drawing/2014/main" id="{411038E6-5E7B-4592-9DA9-53D465F8603E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699A648B-CE0F-4503-A08B-111AF5075EB8}"/>
              </a:ext>
            </a:extLst>
          </p:cNvPr>
          <p:cNvSpPr>
            <a:spLocks noGrp="1" noChangeArrowheads="1"/>
          </p:cNvSpPr>
          <p:nvPr>
            <p:ph type="hdr"/>
          </p:nvPr>
        </p:nvSpPr>
        <p:spPr>
          <a:ln/>
        </p:spPr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A2AF7B31-41A6-40B8-B412-91D27A79833D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>
          <a:ln/>
        </p:spPr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B4665D2A-6E67-4C3F-8119-BA51CB402FA8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3BDD9DC-E1FF-4173-8E84-770B23C3EF29}" type="slidenum">
              <a:rPr lang="cs-CZ" altLang="cs-CZ"/>
              <a:pPr/>
              <a:t>12</a:t>
            </a:fld>
            <a:endParaRPr lang="cs-CZ" altLang="cs-CZ"/>
          </a:p>
        </p:txBody>
      </p:sp>
      <p:sp>
        <p:nvSpPr>
          <p:cNvPr id="28673" name="Rectangle 1">
            <a:extLst>
              <a:ext uri="{FF2B5EF4-FFF2-40B4-BE49-F238E27FC236}">
                <a16:creationId xmlns:a16="http://schemas.microsoft.com/office/drawing/2014/main" id="{DE6A92A6-0E46-41A5-8189-4082FA216A9E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8674" name="Rectangle 2">
            <a:extLst>
              <a:ext uri="{FF2B5EF4-FFF2-40B4-BE49-F238E27FC236}">
                <a16:creationId xmlns:a16="http://schemas.microsoft.com/office/drawing/2014/main" id="{913709F3-8919-425E-87B1-9CD1BAF62C48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7A8F7DD9-D5B9-436C-8C93-E3842DC9798C}"/>
              </a:ext>
            </a:extLst>
          </p:cNvPr>
          <p:cNvSpPr>
            <a:spLocks noGrp="1" noChangeArrowheads="1"/>
          </p:cNvSpPr>
          <p:nvPr>
            <p:ph type="hdr"/>
          </p:nvPr>
        </p:nvSpPr>
        <p:spPr>
          <a:ln/>
        </p:spPr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8792CF67-DA06-4078-9642-2753D7E96112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>
          <a:ln/>
        </p:spPr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9BC0857C-D421-48E7-A30D-27D3EA5556F7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2E39FAB-FCD0-41BC-89B9-269D13B22F80}" type="slidenum">
              <a:rPr lang="cs-CZ" altLang="cs-CZ"/>
              <a:pPr/>
              <a:t>13</a:t>
            </a:fld>
            <a:endParaRPr lang="cs-CZ" altLang="cs-CZ"/>
          </a:p>
        </p:txBody>
      </p:sp>
      <p:sp>
        <p:nvSpPr>
          <p:cNvPr id="29697" name="Rectangle 1">
            <a:extLst>
              <a:ext uri="{FF2B5EF4-FFF2-40B4-BE49-F238E27FC236}">
                <a16:creationId xmlns:a16="http://schemas.microsoft.com/office/drawing/2014/main" id="{D61982DA-F4B4-4D86-8064-F8D8A26550B1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9698" name="Rectangle 2">
            <a:extLst>
              <a:ext uri="{FF2B5EF4-FFF2-40B4-BE49-F238E27FC236}">
                <a16:creationId xmlns:a16="http://schemas.microsoft.com/office/drawing/2014/main" id="{6DF928F5-F6C4-435E-A261-7EECA112CD2F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75BAEF31-6B11-4EAD-B15D-2B559EEED348}"/>
              </a:ext>
            </a:extLst>
          </p:cNvPr>
          <p:cNvSpPr>
            <a:spLocks noGrp="1" noChangeArrowheads="1"/>
          </p:cNvSpPr>
          <p:nvPr>
            <p:ph type="hdr"/>
          </p:nvPr>
        </p:nvSpPr>
        <p:spPr>
          <a:ln/>
        </p:spPr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D9E39BEA-5C88-4D44-81AC-6B685DAA0F18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>
          <a:ln/>
        </p:spPr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BED526CD-2DE0-4A8B-A9D6-CFABDA43835E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95DBFEF-2CFD-43DF-B986-9D9A43F7BF47}" type="slidenum">
              <a:rPr lang="cs-CZ" altLang="cs-CZ"/>
              <a:pPr/>
              <a:t>14</a:t>
            </a:fld>
            <a:endParaRPr lang="cs-CZ" altLang="cs-CZ"/>
          </a:p>
        </p:txBody>
      </p:sp>
      <p:sp>
        <p:nvSpPr>
          <p:cNvPr id="30721" name="Rectangle 1">
            <a:extLst>
              <a:ext uri="{FF2B5EF4-FFF2-40B4-BE49-F238E27FC236}">
                <a16:creationId xmlns:a16="http://schemas.microsoft.com/office/drawing/2014/main" id="{34994FFC-B3F5-49CF-9057-642027F79E03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2" name="Rectangle 2">
            <a:extLst>
              <a:ext uri="{FF2B5EF4-FFF2-40B4-BE49-F238E27FC236}">
                <a16:creationId xmlns:a16="http://schemas.microsoft.com/office/drawing/2014/main" id="{AF763047-C18C-436F-9336-62820B33ADBE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0747B4D-1181-4552-AF20-94BF8CDAE6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B1BCDAD-B0DC-48BD-B629-570A4ADCB2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E15B036-F073-4A2C-AD37-A9722F22AA5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A115B14-B9EB-4135-8659-FF598C6A5CE7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0DC7D2C-15C1-43CB-ADF1-F84D482F681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C36CE2D-4B38-4D0E-941C-231F686465B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65721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56D9FA7-AC0B-404D-AD72-B70399BE9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99F9593-DC75-4F55-B806-46C3FA800E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F68CB9-4337-4DDD-97CA-56FAB023FAF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2AB7BD9-C968-4C1C-AEE6-B37BDF575C95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AC63C2D-7FBB-43F6-B53B-36CC560AE6C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84271C7-31B1-49BA-95C2-10C8E6E030E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97271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CE6AF9A-0663-437C-A2CB-A56016BFF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DF39389-DBCA-4478-9B1B-68C940DA19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DEB8094-40CA-49F8-8D76-259762CC52B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D474074-6ED6-430E-BD78-8FB3332C06D5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FF002A1-026E-42E7-83C5-A5A01E19EB8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74A5516-41BF-468B-9159-0C90F0ABD35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93661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66D4E92-09A4-48BA-9F98-BBFB95AD0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87819F1-1132-41A3-ADFF-BC5CECAFF1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924C00F-4647-4D2C-B9BA-D5896B08DB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1004EB1-D540-4C7B-8B12-78A19F2FAEF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E371F42-8F72-496D-911F-70F8D5F3101D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93CA41A-DB2B-49BC-9C52-B44B8C9BBA9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081A7B5-F7A5-4F79-9F1D-047ACE9864F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78135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E998101-4C8E-4F98-BD6D-429A571F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A6777BE-0400-4451-892B-9E76E366C2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21DA6F6-7B46-4A5C-83B6-C6E50FD193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1096346F-9847-4F85-91C5-34A6799A3E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9D7284C4-9E92-478E-99AF-8562F0B574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BF90503F-D306-4216-94C3-43893A00704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C4E1261F-BB2F-404D-9D43-D580F08E22BF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E32037E3-E363-4F85-A2D3-A76B0ED2FDF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A58091D-DAD5-4135-B3EA-CBEFE23FE95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26387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5F419F3-917F-4892-8F59-792A6D136E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405692B7-DBA7-49F5-89D5-F804C2B4263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3C8990B7-5CEA-4728-9AB6-20D4F3CB7268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C6B4AFE0-26CE-4B13-923D-5C80C06914C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807DE0A-520F-478D-9637-3DFD51E956C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330265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7BE10F01-64CF-4736-B88E-D33E9B50C8D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3E33593E-9C10-42D2-B7F7-3B13559402E3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B7CA370-7187-458B-83C8-F887D025F97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2CF97E5-2856-4245-8FA2-5216AEBB1E5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88073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9CCC541-CF54-461A-B92A-C50899FFC3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5F712E6-E75E-4A9F-AFFD-B0600289BF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67B871A-2457-40A9-8A07-67CB7EE74D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E330923-0CD1-4CD0-AB01-31C8D5D2719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E95DB45-2F64-44AB-92A5-157A48DCB82F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23E689F-23AD-4D86-8565-C28DA9546FE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8BE2237-E9D2-4627-9A41-218768CBDA4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75671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EF3B981-52E0-4EE7-A337-F531B2FF4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9C136B3D-12DE-4834-99AB-24DDB5E658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D32217B-3838-4A5E-847E-494704E29D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7F1E875-EC3A-4868-9C4E-2B2F684935E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748B616-800F-4C39-B6AA-9446202E5E49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277AB17-C569-44D1-B088-57C15F1657E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EC6BAEF-0ADF-4FB6-AF1E-1C5C71839ED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07363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F8D08BD-C1AA-4DA1-AB95-E9BC7668D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135239EF-E594-47EF-9A2D-95B0FFAB33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37C7098-6C33-47C8-8647-30FF359B1BC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9972DBB-3793-4ADD-A2B2-50BA0FAB7932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4711E34-D4ED-44C1-8A8A-EC30E78C173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AC4F228-62CB-437D-BD0F-A08F1D1117F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34471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312A61F7-16E6-4441-9BFF-2DECCBFD6D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5813" cy="5849937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5FF9AA9-1B6B-465B-90C1-08C5DEB612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49937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6D7B804-B146-4AE0-BB35-FEF31671B23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599EB2A-1EA6-45B6-9221-FB2760F733F3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C32ED9F-EAE4-4CC4-B585-9D6124D1C9D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BAD462C-CE20-4C2E-B6AC-988ADF5F25E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1779199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A712089-7219-4E76-9083-A15937449F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8013" cy="1141412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E89A285-085D-4E67-AEA3-6760043BC24B}"/>
              </a:ext>
            </a:extLst>
          </p:cNvPr>
          <p:cNvSpPr>
            <a:spLocks noGrp="1"/>
          </p:cNvSpPr>
          <p:nvPr>
            <p:ph type="dt" idx="10"/>
          </p:nvPr>
        </p:nvSpPr>
        <p:spPr>
          <a:xfrm>
            <a:off x="457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C185A30F-F5DB-4849-9F21-C1DEA180DCF6}"/>
              </a:ext>
            </a:extLst>
          </p:cNvPr>
          <p:cNvSpPr>
            <a:spLocks noGrp="1"/>
          </p:cNvSpPr>
          <p:nvPr>
            <p:ph type="ftr" idx="11"/>
          </p:nvPr>
        </p:nvSpPr>
        <p:spPr>
          <a:xfrm>
            <a:off x="3124200" y="6245225"/>
            <a:ext cx="2894013" cy="474663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35435EF-0382-44D3-BFE8-A09E5C90AE40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6553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fld id="{81099468-F8D7-477A-A1A0-EC1FCE9490A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1198483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B8347D-CE39-4CA0-8A01-6DDA222454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8013" cy="1141412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4760053-23C7-4DD7-B943-BA34CEB55CC7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6B3D456-2A86-4D45-8BC6-52E2F93D2235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8600" cy="21859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CB5F4BC3-3CF5-4429-B965-6CE32ABA7B9B}"/>
              </a:ext>
            </a:extLst>
          </p:cNvPr>
          <p:cNvSpPr>
            <a:spLocks noGrp="1"/>
          </p:cNvSpPr>
          <p:nvPr>
            <p:ph sz="quarter" idx="3"/>
          </p:nvPr>
        </p:nvSpPr>
        <p:spPr>
          <a:xfrm>
            <a:off x="4646613" y="3938588"/>
            <a:ext cx="4038600" cy="2185987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datum 5">
            <a:extLst>
              <a:ext uri="{FF2B5EF4-FFF2-40B4-BE49-F238E27FC236}">
                <a16:creationId xmlns:a16="http://schemas.microsoft.com/office/drawing/2014/main" id="{3BD97E46-F8E3-4135-A598-2BD303509BCE}"/>
              </a:ext>
            </a:extLst>
          </p:cNvPr>
          <p:cNvSpPr>
            <a:spLocks noGrp="1"/>
          </p:cNvSpPr>
          <p:nvPr>
            <p:ph type="dt" idx="10"/>
          </p:nvPr>
        </p:nvSpPr>
        <p:spPr>
          <a:xfrm>
            <a:off x="457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zápatí 6">
            <a:extLst>
              <a:ext uri="{FF2B5EF4-FFF2-40B4-BE49-F238E27FC236}">
                <a16:creationId xmlns:a16="http://schemas.microsoft.com/office/drawing/2014/main" id="{A9B7EB0E-D17F-4035-8D50-8D2838AE3DC3}"/>
              </a:ext>
            </a:extLst>
          </p:cNvPr>
          <p:cNvSpPr>
            <a:spLocks noGrp="1"/>
          </p:cNvSpPr>
          <p:nvPr>
            <p:ph type="ftr" idx="11"/>
          </p:nvPr>
        </p:nvSpPr>
        <p:spPr>
          <a:xfrm>
            <a:off x="3124200" y="6245225"/>
            <a:ext cx="2894013" cy="474663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Zástupný symbol pro číslo snímku 7">
            <a:extLst>
              <a:ext uri="{FF2B5EF4-FFF2-40B4-BE49-F238E27FC236}">
                <a16:creationId xmlns:a16="http://schemas.microsoft.com/office/drawing/2014/main" id="{317EE3AD-8903-4339-A41C-E4DBD7E4F3CC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6553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fld id="{9C18EDD2-1472-4E05-A08D-BC87EBF44CE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228761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Nadpis a 4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9FC711C-A6FF-48C9-ABCC-A20A6ADCB067}"/>
              </a:ext>
            </a:extLst>
          </p:cNvPr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8013" cy="1141412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2D04743-DD90-4C7A-9381-D07535C0AFF2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859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354A010-D3D5-467F-8468-4879658E25CC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8600" cy="21859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3A46314E-856C-408C-ABB8-12F7F9D19C59}"/>
              </a:ext>
            </a:extLst>
          </p:cNvPr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7013" cy="2185987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E15D992F-EA1F-49C3-B530-EC59987D15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46613" y="3938588"/>
            <a:ext cx="4038600" cy="2185987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41D5B205-CCC8-451A-981B-82C93DB0FEC2}"/>
              </a:ext>
            </a:extLst>
          </p:cNvPr>
          <p:cNvSpPr>
            <a:spLocks noGrp="1"/>
          </p:cNvSpPr>
          <p:nvPr>
            <p:ph type="dt" idx="10"/>
          </p:nvPr>
        </p:nvSpPr>
        <p:spPr>
          <a:xfrm>
            <a:off x="457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8F41B57F-6277-4BEF-B4DC-9C7F0CC58E24}"/>
              </a:ext>
            </a:extLst>
          </p:cNvPr>
          <p:cNvSpPr>
            <a:spLocks noGrp="1"/>
          </p:cNvSpPr>
          <p:nvPr>
            <p:ph type="ftr" idx="11"/>
          </p:nvPr>
        </p:nvSpPr>
        <p:spPr>
          <a:xfrm>
            <a:off x="3124200" y="6245225"/>
            <a:ext cx="2894013" cy="474663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442EEBD-271D-4EF7-91CA-8B48076957F6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6553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fld id="{A7A7DF4B-6059-43AA-99C7-B233E049FF2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9005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>
            <a:extLst>
              <a:ext uri="{FF2B5EF4-FFF2-40B4-BE49-F238E27FC236}">
                <a16:creationId xmlns:a16="http://schemas.microsoft.com/office/drawing/2014/main" id="{7EEE008B-485D-4CF7-8D20-DE79CE0BBBA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8013" cy="1141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Klepněte pro úpravu formátu titulního textu</a:t>
            </a:r>
          </a:p>
        </p:txBody>
      </p:sp>
      <p:sp>
        <p:nvSpPr>
          <p:cNvPr id="1026" name="Rectangle 2">
            <a:extLst>
              <a:ext uri="{FF2B5EF4-FFF2-40B4-BE49-F238E27FC236}">
                <a16:creationId xmlns:a16="http://schemas.microsoft.com/office/drawing/2014/main" id="{C163CFB0-574A-405B-81E4-012532F78D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Klepněte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  <a:p>
            <a:pPr lvl="4"/>
            <a:r>
              <a:rPr lang="en-GB" altLang="cs-CZ"/>
              <a:t>Osmá úroveň textu</a:t>
            </a:r>
          </a:p>
          <a:p>
            <a:pPr lvl="4"/>
            <a:r>
              <a:rPr lang="en-GB" altLang="cs-CZ"/>
              <a:t>Devátá úroveň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C1A446AA-98B5-42E6-8683-4F464233C920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132013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cs typeface="Lucida Sans Unicode" panose="020B0602030504020204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1007B9B5-70EB-4D1B-BE57-63D2FCF04EB6}"/>
              </a:ext>
            </a:extLst>
          </p:cNvPr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94013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cs typeface="Lucida Sans Unicode" panose="020B0602030504020204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B566A591-75C0-4235-A451-5946262BB5F3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cs typeface="Lucida Sans Unicode" panose="020B0602030504020204" pitchFamily="34" charset="0"/>
              </a:defRPr>
            </a:lvl1pPr>
          </a:lstStyle>
          <a:p>
            <a:fld id="{2E946AAD-B3EB-4CFF-93DF-A6566C1D0A94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2pPr>
      <a:lvl3pPr marL="1143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3pPr>
      <a:lvl4pPr marL="1600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4pPr>
      <a:lvl5pPr marL="20574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fontAlgn="base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a01e04tDXmo&amp;ab_channel=BlagajskiKazandzija" TargetMode="External"/><Relationship Id="rId5" Type="http://schemas.openxmlformats.org/officeDocument/2006/relationships/hyperlink" Target="https://www.youtube.com/watch?v=FluD0DRdK2Y&amp;ab_channel=WillLordPrehistoricSurvival" TargetMode="Externa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luD0DRdK2Y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6F98799C-5C73-42C7-9F97-2BD9BBE19E90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3073" name="Rectangle 1">
            <a:extLst>
              <a:ext uri="{FF2B5EF4-FFF2-40B4-BE49-F238E27FC236}">
                <a16:creationId xmlns:a16="http://schemas.microsoft.com/office/drawing/2014/main" id="{330A5CC8-BE45-4A1D-9D97-79B6D4FC55C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23900" y="1728788"/>
            <a:ext cx="7772400" cy="1470025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/>
              <a:t>DOBA BRONZOVÁ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EDBBE974-8B26-4C17-83FD-F379CDFEFE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425" y="3143250"/>
            <a:ext cx="1870075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72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4">
            <a:extLst>
              <a:ext uri="{FF2B5EF4-FFF2-40B4-BE49-F238E27FC236}">
                <a16:creationId xmlns:a16="http://schemas.microsoft.com/office/drawing/2014/main" id="{A0F8CD03-4317-47E8-B298-67E6C38D47D6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4097" name="Rectangle 1">
            <a:extLst>
              <a:ext uri="{FF2B5EF4-FFF2-40B4-BE49-F238E27FC236}">
                <a16:creationId xmlns:a16="http://schemas.microsoft.com/office/drawing/2014/main" id="{EC331FDA-E44B-400F-858E-52FB17C672A7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>
          <a:xfrm>
            <a:off x="360363" y="720725"/>
            <a:ext cx="8229600" cy="5114925"/>
          </a:xfrm>
          <a:ln/>
        </p:spPr>
        <p:txBody>
          <a:bodyPr anchor="t"/>
          <a:lstStyle/>
          <a:p>
            <a:pPr marL="341313" indent="-341313" algn="l">
              <a:spcBef>
                <a:spcPts val="800"/>
              </a:spcBef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/>
              <a:t>Společenská dělba práce – oddělení řemesel </a:t>
            </a:r>
          </a:p>
          <a:p>
            <a:pPr lvl="2" algn="l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2400"/>
              <a:t>Řemesla spojené s kovy - kovotepectví, kovolitectví...</a:t>
            </a:r>
          </a:p>
          <a:p>
            <a:pPr marL="341313" indent="-341313" algn="l">
              <a:spcBef>
                <a:spcPts val="800"/>
              </a:spcBef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/>
              <a:t>Rozdělení společnosti na vrstvy </a:t>
            </a:r>
          </a:p>
          <a:p>
            <a:pPr lvl="2" algn="l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2400"/>
              <a:t>Kněží, bojovníci, řemeslníci a zemědělci</a:t>
            </a:r>
          </a:p>
          <a:p>
            <a:pPr marL="341313" indent="-341313" algn="l">
              <a:spcBef>
                <a:spcPts val="800"/>
              </a:spcBef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/>
              <a:t>Vzrůst postavení muže ve společnosti </a:t>
            </a:r>
          </a:p>
          <a:p>
            <a:pPr lvl="2" algn="l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2400"/>
              <a:t>Bojovníci, objev oradla, řemesla → nutná síla</a:t>
            </a:r>
          </a:p>
          <a:p>
            <a:pPr marL="341313" indent="-341313" algn="l">
              <a:spcBef>
                <a:spcPts val="800"/>
              </a:spcBef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/>
              <a:t>Rozvoj dálkového obchodu </a:t>
            </a:r>
          </a:p>
          <a:p>
            <a:pPr marL="341313" indent="-341313" algn="l">
              <a:spcBef>
                <a:spcPts val="800"/>
              </a:spcBef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/>
              <a:t>Vznik prvních států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zápatí 4">
            <a:extLst>
              <a:ext uri="{FF2B5EF4-FFF2-40B4-BE49-F238E27FC236}">
                <a16:creationId xmlns:a16="http://schemas.microsoft.com/office/drawing/2014/main" id="{559C79FA-E754-4354-A139-9DAFFE4D8FAA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5121" name="Rectangle 1">
            <a:extLst>
              <a:ext uri="{FF2B5EF4-FFF2-40B4-BE49-F238E27FC236}">
                <a16:creationId xmlns:a16="http://schemas.microsoft.com/office/drawing/2014/main" id="{09F9DB92-EA4C-4578-91BA-30E61BE7C8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/>
              <a:t>Řemesla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F6424757-3986-4A0D-84FA-47C7B7E2F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2205038"/>
            <a:ext cx="2943225" cy="347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3" name="Picture 3">
            <a:extLst>
              <a:ext uri="{FF2B5EF4-FFF2-40B4-BE49-F238E27FC236}">
                <a16:creationId xmlns:a16="http://schemas.microsoft.com/office/drawing/2014/main" id="{DDE9940E-FFC6-4DC3-A897-3E9A516C66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989138"/>
            <a:ext cx="4286250" cy="433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4" name="Rectangle 4">
            <a:extLst>
              <a:ext uri="{FF2B5EF4-FFF2-40B4-BE49-F238E27FC236}">
                <a16:creationId xmlns:a16="http://schemas.microsoft.com/office/drawing/2014/main" id="{126060EC-497C-4197-964D-1F5B1B7577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4325" y="3246438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2D0BBC88-02DA-4560-BD48-64658021FE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73775" y="1527175"/>
            <a:ext cx="248285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ClrTx/>
              <a:buFontTx/>
              <a:buNone/>
            </a:pPr>
            <a:r>
              <a:rPr lang="cs-CZ" altLang="cs-CZ" sz="3200" b="1">
                <a:hlinkClick r:id="rId5"/>
              </a:rPr>
              <a:t>Kovolitectví</a:t>
            </a:r>
          </a:p>
        </p:txBody>
      </p:sp>
      <p:sp>
        <p:nvSpPr>
          <p:cNvPr id="5126" name="Text Box 6">
            <a:extLst>
              <a:ext uri="{FF2B5EF4-FFF2-40B4-BE49-F238E27FC236}">
                <a16:creationId xmlns:a16="http://schemas.microsoft.com/office/drawing/2014/main" id="{3F06447F-B051-4B4D-B203-BA7BE57A14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1584325"/>
            <a:ext cx="21605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r>
              <a:rPr lang="cs-CZ" altLang="cs-CZ" sz="2800" b="1">
                <a:hlinkClick r:id="rId6"/>
              </a:rPr>
              <a:t>Kovotepectví</a:t>
            </a:r>
          </a:p>
        </p:txBody>
      </p:sp>
      <p:pic>
        <p:nvPicPr>
          <p:cNvPr id="5127" name="Picture 7">
            <a:extLst>
              <a:ext uri="{FF2B5EF4-FFF2-40B4-BE49-F238E27FC236}">
                <a16:creationId xmlns:a16="http://schemas.microsoft.com/office/drawing/2014/main" id="{3BC2DF37-7339-4B45-9207-5BAEA140C5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825" y="438150"/>
            <a:ext cx="4972050" cy="611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repl"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3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72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repl">
                                        <p:cTn id="20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zápatí 4">
            <a:extLst>
              <a:ext uri="{FF2B5EF4-FFF2-40B4-BE49-F238E27FC236}">
                <a16:creationId xmlns:a16="http://schemas.microsoft.com/office/drawing/2014/main" id="{7E03EBF9-498F-48EB-9241-48D43C0D9C4C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6145" name="Rectangle 1">
            <a:extLst>
              <a:ext uri="{FF2B5EF4-FFF2-40B4-BE49-F238E27FC236}">
                <a16:creationId xmlns:a16="http://schemas.microsoft.com/office/drawing/2014/main" id="{B4550C36-4561-4C10-B0EE-96D5126668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/>
              <a:t>Měď</a:t>
            </a:r>
          </a:p>
        </p:txBody>
      </p:sp>
      <p:sp>
        <p:nvSpPr>
          <p:cNvPr id="6146" name="Rectangle 2">
            <a:extLst>
              <a:ext uri="{FF2B5EF4-FFF2-40B4-BE49-F238E27FC236}">
                <a16:creationId xmlns:a16="http://schemas.microsoft.com/office/drawing/2014/main" id="{F5541F63-8BAF-4D5A-81D3-E2A87F05AF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ln/>
        </p:spPr>
        <p:txBody>
          <a:bodyPr/>
          <a:lstStyle/>
          <a:p>
            <a:pPr marL="341313" indent="-341313"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b="1"/>
              <a:t>První kov</a:t>
            </a:r>
          </a:p>
          <a:p>
            <a:pPr marL="341313" indent="-341313"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b="1"/>
              <a:t>vlastnosti:</a:t>
            </a:r>
          </a:p>
          <a:p>
            <a:pPr marL="341313" indent="-339725">
              <a:buClr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/>
              <a:t>a) měkká</a:t>
            </a:r>
          </a:p>
          <a:p>
            <a:pPr marL="341313" indent="-339725">
              <a:buClr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/>
              <a:t>b) nachází se volně v přírodě </a:t>
            </a:r>
          </a:p>
          <a:p>
            <a:pPr marL="341313" indent="-339725">
              <a:buClr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/>
              <a:t>→  předměty se </a:t>
            </a:r>
            <a:r>
              <a:rPr lang="cs-CZ" altLang="cs-CZ" b="1"/>
              <a:t>odlévaly</a:t>
            </a:r>
            <a:r>
              <a:rPr lang="cs-CZ" altLang="cs-CZ"/>
              <a:t> nebo se </a:t>
            </a:r>
            <a:r>
              <a:rPr lang="cs-CZ" altLang="cs-CZ" b="1"/>
              <a:t>daly kovat za studena</a:t>
            </a:r>
          </a:p>
          <a:p>
            <a:pPr marL="341313" indent="-339725">
              <a:buClr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cs-CZ" altLang="cs-CZ"/>
          </a:p>
        </p:txBody>
      </p:sp>
      <p:pic>
        <p:nvPicPr>
          <p:cNvPr id="6147" name="Picture 3">
            <a:extLst>
              <a:ext uri="{FF2B5EF4-FFF2-40B4-BE49-F238E27FC236}">
                <a16:creationId xmlns:a16="http://schemas.microsoft.com/office/drawing/2014/main" id="{01297F53-EB10-409B-BF34-9172D582B1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144463"/>
            <a:ext cx="1655762" cy="1585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8" name="Picture 4">
            <a:extLst>
              <a:ext uri="{FF2B5EF4-FFF2-40B4-BE49-F238E27FC236}">
                <a16:creationId xmlns:a16="http://schemas.microsoft.com/office/drawing/2014/main" id="{BB71B68B-1405-4D28-AA7A-EA423812C7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0" y="431800"/>
            <a:ext cx="1511300" cy="196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9" name="Picture 5">
            <a:extLst>
              <a:ext uri="{FF2B5EF4-FFF2-40B4-BE49-F238E27FC236}">
                <a16:creationId xmlns:a16="http://schemas.microsoft.com/office/drawing/2014/main" id="{C316962E-0FF4-40CD-A90E-3F1FB306A8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6713" y="1543050"/>
            <a:ext cx="1865312" cy="1336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zápatí 6">
            <a:extLst>
              <a:ext uri="{FF2B5EF4-FFF2-40B4-BE49-F238E27FC236}">
                <a16:creationId xmlns:a16="http://schemas.microsoft.com/office/drawing/2014/main" id="{58F4CF8B-840E-4828-814B-4F378362FA01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7169" name="Rectangle 1">
            <a:extLst>
              <a:ext uri="{FF2B5EF4-FFF2-40B4-BE49-F238E27FC236}">
                <a16:creationId xmlns:a16="http://schemas.microsoft.com/office/drawing/2014/main" id="{39262D70-DE4D-4221-A126-6CE97D2C02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cs-CZ" altLang="cs-CZ">
              <a:hlinkClick r:id="rId3"/>
            </a:endParaRPr>
          </a:p>
        </p:txBody>
      </p:sp>
      <p:sp>
        <p:nvSpPr>
          <p:cNvPr id="7170" name="Rectangle 2">
            <a:extLst>
              <a:ext uri="{FF2B5EF4-FFF2-40B4-BE49-F238E27FC236}">
                <a16:creationId xmlns:a16="http://schemas.microsoft.com/office/drawing/2014/main" id="{25533BD7-02A8-4529-AECD-CF1B01EFDAD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110538" cy="4525963"/>
          </a:xfrm>
          <a:ln/>
        </p:spPr>
        <p:txBody>
          <a:bodyPr/>
          <a:lstStyle/>
          <a:p>
            <a:pPr marL="341313" indent="-341313"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/>
              <a:t>Měď + cín = bronz → slitina </a:t>
            </a:r>
          </a:p>
          <a:p>
            <a:pPr marL="341313" indent="-341313"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b="1"/>
              <a:t>Vlastnosti:</a:t>
            </a:r>
            <a:r>
              <a:rPr lang="cs-CZ" altLang="cs-CZ"/>
              <a:t> </a:t>
            </a:r>
          </a:p>
          <a:p>
            <a:pPr marL="341313" indent="-341313"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/>
              <a:t>a) tvrdší a odolnější než měď</a:t>
            </a:r>
          </a:p>
          <a:p>
            <a:pPr marL="341313" indent="-341313"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/>
              <a:t>b) drahý </a:t>
            </a:r>
          </a:p>
          <a:p>
            <a:pPr marL="341313" indent="-341313"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/>
              <a:t>Odlévání na </a:t>
            </a:r>
            <a:r>
              <a:rPr lang="cs-CZ" altLang="cs-CZ" b="1"/>
              <a:t>ztracenou formu</a:t>
            </a:r>
          </a:p>
          <a:p>
            <a:pPr marL="341313" indent="-341313">
              <a:buFont typeface="Arial" panose="020B0604020202020204" pitchFamily="34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cs-CZ" altLang="cs-CZ"/>
          </a:p>
        </p:txBody>
      </p:sp>
      <p:sp>
        <p:nvSpPr>
          <p:cNvPr id="7171" name="Text Box 3">
            <a:extLst>
              <a:ext uri="{FF2B5EF4-FFF2-40B4-BE49-F238E27FC236}">
                <a16:creationId xmlns:a16="http://schemas.microsoft.com/office/drawing/2014/main" id="{55AA865A-5E73-499D-8D4B-41BF2E362C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>
              <a:buClrTx/>
              <a:buFontTx/>
              <a:buNone/>
            </a:pPr>
            <a:r>
              <a:rPr lang="cs-CZ" altLang="cs-CZ" sz="4400"/>
              <a:t>Bronz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2000"/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2000"/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7" dur="2000"/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2" dur="2000"/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2">
            <a:extLst>
              <a:ext uri="{FF2B5EF4-FFF2-40B4-BE49-F238E27FC236}">
                <a16:creationId xmlns:a16="http://schemas.microsoft.com/office/drawing/2014/main" id="{4E1C383D-70F2-447B-9EE5-48129E4ED014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8193" name="Text Box 1">
            <a:extLst>
              <a:ext uri="{FF2B5EF4-FFF2-40B4-BE49-F238E27FC236}">
                <a16:creationId xmlns:a16="http://schemas.microsoft.com/office/drawing/2014/main" id="{61ACDF76-3E26-4F2B-91A2-6DC9D479BC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600200"/>
            <a:ext cx="8229600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1313"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spcBef>
                <a:spcPts val="800"/>
              </a:spcBef>
              <a:buClrTx/>
              <a:buFontTx/>
              <a:buNone/>
            </a:pPr>
            <a:r>
              <a:rPr lang="cs-CZ" altLang="cs-CZ" sz="3200" b="1"/>
              <a:t>Výrobky: zbraně, nástroje, šperky</a:t>
            </a:r>
          </a:p>
          <a:p>
            <a:pPr>
              <a:spcBef>
                <a:spcPts val="800"/>
              </a:spcBef>
              <a:buClrTx/>
              <a:buFontTx/>
              <a:buNone/>
            </a:pPr>
            <a:r>
              <a:rPr lang="cs-CZ" altLang="cs-CZ" sz="3200"/>
              <a:t> </a:t>
            </a:r>
          </a:p>
          <a:p>
            <a:pPr>
              <a:spcBef>
                <a:spcPts val="800"/>
              </a:spcBef>
              <a:buClrTx/>
              <a:buFontTx/>
              <a:buNone/>
            </a:pPr>
            <a:r>
              <a:rPr lang="cs-CZ" altLang="cs-CZ" sz="3200" b="1"/>
              <a:t>Bronzové hřivny = platidlo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735E559F-BBA7-478A-9758-D854855501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525" y="1152525"/>
            <a:ext cx="6048375" cy="453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zápatí 2">
            <a:extLst>
              <a:ext uri="{FF2B5EF4-FFF2-40B4-BE49-F238E27FC236}">
                <a16:creationId xmlns:a16="http://schemas.microsoft.com/office/drawing/2014/main" id="{9366334D-1D05-497A-AB2F-2F262A82C44B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9217" name="Text Box 1">
            <a:extLst>
              <a:ext uri="{FF2B5EF4-FFF2-40B4-BE49-F238E27FC236}">
                <a16:creationId xmlns:a16="http://schemas.microsoft.com/office/drawing/2014/main" id="{8F032F2D-B222-44E0-9498-B2B0CAE148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74638"/>
            <a:ext cx="8229600" cy="639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>
              <a:buClrTx/>
              <a:buFontTx/>
              <a:buNone/>
            </a:pPr>
            <a:r>
              <a:rPr lang="cs-CZ" altLang="cs-CZ" sz="4400">
                <a:effectLst>
                  <a:outerShdw blurRad="38100" dist="38100" dir="2700000" algn="tl">
                    <a:srgbClr val="C0C0C0"/>
                  </a:outerShdw>
                </a:effectLst>
              </a:rPr>
              <a:t>VÝROBKY Z BRONZU</a:t>
            </a:r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2B6657BD-361D-4C17-8749-64BB70A62A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9" t="2470" r="2725" b="2856"/>
          <a:stretch>
            <a:fillRect/>
          </a:stretch>
        </p:blipFill>
        <p:spPr bwMode="auto">
          <a:xfrm>
            <a:off x="914400" y="990600"/>
            <a:ext cx="7162800" cy="5564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5959" t="2470" r="2725" b="2856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19" name="Picture 3">
            <a:extLst>
              <a:ext uri="{FF2B5EF4-FFF2-40B4-BE49-F238E27FC236}">
                <a16:creationId xmlns:a16="http://schemas.microsoft.com/office/drawing/2014/main" id="{3BBCF94D-2171-45B4-AD0A-FF6135C0B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412875"/>
            <a:ext cx="7239000" cy="5049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10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zápatí 7">
            <a:extLst>
              <a:ext uri="{FF2B5EF4-FFF2-40B4-BE49-F238E27FC236}">
                <a16:creationId xmlns:a16="http://schemas.microsoft.com/office/drawing/2014/main" id="{D4539F5D-99EA-499E-8FD8-05428C8D169F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10241" name="Rectangle 1">
            <a:extLst>
              <a:ext uri="{FF2B5EF4-FFF2-40B4-BE49-F238E27FC236}">
                <a16:creationId xmlns:a16="http://schemas.microsoft.com/office/drawing/2014/main" id="{98B9CDD5-30C8-493F-9892-EBDA75B0ADC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/>
              <a:t>Bronzové šperky</a:t>
            </a:r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99D4865F-D9BE-480B-81CE-644884379A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600200"/>
            <a:ext cx="2235200" cy="210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3" name="Picture 3">
            <a:extLst>
              <a:ext uri="{FF2B5EF4-FFF2-40B4-BE49-F238E27FC236}">
                <a16:creationId xmlns:a16="http://schemas.microsoft.com/office/drawing/2014/main" id="{50653C96-F1E6-4190-9A59-980B84BA78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860800"/>
            <a:ext cx="3194050" cy="2395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4" name="Picture 4">
            <a:extLst>
              <a:ext uri="{FF2B5EF4-FFF2-40B4-BE49-F238E27FC236}">
                <a16:creationId xmlns:a16="http://schemas.microsoft.com/office/drawing/2014/main" id="{9DC1929D-5F32-4B56-B499-D5BE65F4CA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773488"/>
            <a:ext cx="2592388" cy="2532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45" name="Text Box 5">
            <a:extLst>
              <a:ext uri="{FF2B5EF4-FFF2-40B4-BE49-F238E27FC236}">
                <a16:creationId xmlns:a16="http://schemas.microsoft.com/office/drawing/2014/main" id="{775A48F8-9A4C-47A8-9C0D-EE6FE6FF3C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8888" y="3357563"/>
            <a:ext cx="792162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spcBef>
                <a:spcPts val="750"/>
              </a:spcBef>
              <a:buClrTx/>
              <a:buFontTx/>
              <a:buNone/>
            </a:pPr>
            <a:r>
              <a:rPr lang="cs-CZ" altLang="cs-CZ" sz="1200"/>
              <a:t>Obr. 3</a:t>
            </a:r>
          </a:p>
        </p:txBody>
      </p:sp>
      <p:sp>
        <p:nvSpPr>
          <p:cNvPr id="10246" name="Text Box 6">
            <a:extLst>
              <a:ext uri="{FF2B5EF4-FFF2-40B4-BE49-F238E27FC236}">
                <a16:creationId xmlns:a16="http://schemas.microsoft.com/office/drawing/2014/main" id="{5728C54D-5525-4F19-81D6-5DD482FFE2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6463" y="3284538"/>
            <a:ext cx="792162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spcBef>
                <a:spcPts val="750"/>
              </a:spcBef>
              <a:buClrTx/>
              <a:buFontTx/>
              <a:buNone/>
            </a:pPr>
            <a:r>
              <a:rPr lang="cs-CZ" altLang="cs-CZ" sz="1200">
                <a:solidFill>
                  <a:srgbClr val="FFFFFF"/>
                </a:solidFill>
              </a:rPr>
              <a:t>Obr. 4</a:t>
            </a:r>
          </a:p>
        </p:txBody>
      </p:sp>
      <p:sp>
        <p:nvSpPr>
          <p:cNvPr id="10247" name="Text Box 7">
            <a:extLst>
              <a:ext uri="{FF2B5EF4-FFF2-40B4-BE49-F238E27FC236}">
                <a16:creationId xmlns:a16="http://schemas.microsoft.com/office/drawing/2014/main" id="{66420138-47C9-4F39-8786-8E23D70ECB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7450" y="6092825"/>
            <a:ext cx="935038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spcBef>
                <a:spcPts val="750"/>
              </a:spcBef>
              <a:buClrTx/>
              <a:buFontTx/>
              <a:buNone/>
            </a:pPr>
            <a:r>
              <a:rPr lang="cs-CZ" altLang="cs-CZ" sz="1200"/>
              <a:t>Obr. 5</a:t>
            </a:r>
          </a:p>
        </p:txBody>
      </p:sp>
      <p:sp>
        <p:nvSpPr>
          <p:cNvPr id="10248" name="Text Box 8">
            <a:extLst>
              <a:ext uri="{FF2B5EF4-FFF2-40B4-BE49-F238E27FC236}">
                <a16:creationId xmlns:a16="http://schemas.microsoft.com/office/drawing/2014/main" id="{72B0388D-A2A3-448E-BCCF-AECA4535BD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363" y="6021388"/>
            <a:ext cx="1008062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spcBef>
                <a:spcPts val="750"/>
              </a:spcBef>
              <a:buClrTx/>
              <a:buFontTx/>
              <a:buNone/>
            </a:pPr>
            <a:r>
              <a:rPr lang="cs-CZ" altLang="cs-CZ" sz="1200"/>
              <a:t>Obr. 6</a:t>
            </a:r>
          </a:p>
        </p:txBody>
      </p:sp>
      <p:pic>
        <p:nvPicPr>
          <p:cNvPr id="10249" name="Picture 9">
            <a:extLst>
              <a:ext uri="{FF2B5EF4-FFF2-40B4-BE49-F238E27FC236}">
                <a16:creationId xmlns:a16="http://schemas.microsoft.com/office/drawing/2014/main" id="{80F7A7A3-C356-4965-8784-B928A57FB9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412875"/>
            <a:ext cx="3124200" cy="2338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50" name="Text Box 10">
            <a:extLst>
              <a:ext uri="{FF2B5EF4-FFF2-40B4-BE49-F238E27FC236}">
                <a16:creationId xmlns:a16="http://schemas.microsoft.com/office/drawing/2014/main" id="{9F63BEEA-F77E-4482-B937-A5333C9EB8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9338" y="3500438"/>
            <a:ext cx="792162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spcBef>
                <a:spcPts val="750"/>
              </a:spcBef>
              <a:buClrTx/>
              <a:buFontTx/>
              <a:buNone/>
            </a:pPr>
            <a:r>
              <a:rPr lang="cs-CZ" altLang="cs-CZ" sz="1200"/>
              <a:t>Obr. 4</a:t>
            </a:r>
          </a:p>
        </p:txBody>
      </p:sp>
      <p:pic>
        <p:nvPicPr>
          <p:cNvPr id="10251" name="Picture 11">
            <a:extLst>
              <a:ext uri="{FF2B5EF4-FFF2-40B4-BE49-F238E27FC236}">
                <a16:creationId xmlns:a16="http://schemas.microsoft.com/office/drawing/2014/main" id="{91B80373-8200-4BEC-AAE4-4DCFDF648D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85" t="9290" r="12518" b="17139"/>
          <a:stretch>
            <a:fillRect/>
          </a:stretch>
        </p:blipFill>
        <p:spPr bwMode="auto">
          <a:xfrm>
            <a:off x="2195513" y="1125538"/>
            <a:ext cx="5181600" cy="4948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12585" t="9290" r="12518" b="17139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10" dur="2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symbol pro zápatí 2">
            <a:extLst>
              <a:ext uri="{FF2B5EF4-FFF2-40B4-BE49-F238E27FC236}">
                <a16:creationId xmlns:a16="http://schemas.microsoft.com/office/drawing/2014/main" id="{8DC53609-A1AE-44B1-BAAB-A39F69C72422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11265" name="Text Box 1">
            <a:extLst>
              <a:ext uri="{FF2B5EF4-FFF2-40B4-BE49-F238E27FC236}">
                <a16:creationId xmlns:a16="http://schemas.microsoft.com/office/drawing/2014/main" id="{E075ACA4-67C6-4C09-91AC-80E20DF909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>
              <a:buClrTx/>
              <a:buFontTx/>
              <a:buNone/>
            </a:pPr>
            <a:r>
              <a:rPr lang="cs-CZ" altLang="cs-CZ" sz="3600"/>
              <a:t>Jaké  předměty jsou na obrázku?</a:t>
            </a:r>
          </a:p>
        </p:txBody>
      </p:sp>
      <p:sp>
        <p:nvSpPr>
          <p:cNvPr id="11266" name="Text Box 2">
            <a:extLst>
              <a:ext uri="{FF2B5EF4-FFF2-40B4-BE49-F238E27FC236}">
                <a16:creationId xmlns:a16="http://schemas.microsoft.com/office/drawing/2014/main" id="{C0CDDCE7-0879-4B1A-B4BD-40573E2858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1267" name="Picture 3">
            <a:extLst>
              <a:ext uri="{FF2B5EF4-FFF2-40B4-BE49-F238E27FC236}">
                <a16:creationId xmlns:a16="http://schemas.microsoft.com/office/drawing/2014/main" id="{46C1FF78-0828-489B-BE46-BF628AF1F2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412875"/>
            <a:ext cx="6769100" cy="470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68" name="Text Box 4">
            <a:extLst>
              <a:ext uri="{FF2B5EF4-FFF2-40B4-BE49-F238E27FC236}">
                <a16:creationId xmlns:a16="http://schemas.microsoft.com/office/drawing/2014/main" id="{0533C8A2-87F6-4DD9-8FB0-A8658300EB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2060575"/>
            <a:ext cx="311150" cy="642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ClrTx/>
              <a:buFontTx/>
              <a:buNone/>
            </a:pPr>
            <a:endParaRPr lang="cs-CZ" altLang="cs-CZ"/>
          </a:p>
          <a:p>
            <a:pPr>
              <a:buClrTx/>
              <a:buFontTx/>
              <a:buNone/>
            </a:pPr>
            <a:endParaRPr lang="cs-CZ" altLang="cs-CZ"/>
          </a:p>
        </p:txBody>
      </p:sp>
      <p:sp>
        <p:nvSpPr>
          <p:cNvPr id="11269" name="Text Box 5">
            <a:extLst>
              <a:ext uri="{FF2B5EF4-FFF2-40B4-BE49-F238E27FC236}">
                <a16:creationId xmlns:a16="http://schemas.microsoft.com/office/drawing/2014/main" id="{1106D3AF-9D0E-4341-A7D0-DD758D07DC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0913" y="4816475"/>
            <a:ext cx="306387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ClrTx/>
              <a:buFontTx/>
              <a:buNone/>
            </a:pPr>
            <a:r>
              <a:rPr lang="cs-CZ" altLang="cs-CZ"/>
              <a:t>2</a:t>
            </a:r>
          </a:p>
        </p:txBody>
      </p:sp>
      <p:sp>
        <p:nvSpPr>
          <p:cNvPr id="11270" name="Text Box 6">
            <a:extLst>
              <a:ext uri="{FF2B5EF4-FFF2-40B4-BE49-F238E27FC236}">
                <a16:creationId xmlns:a16="http://schemas.microsoft.com/office/drawing/2014/main" id="{757C2499-E37B-4D02-81C6-144007D784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7538" y="5176838"/>
            <a:ext cx="306387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ClrTx/>
              <a:buFontTx/>
              <a:buNone/>
            </a:pPr>
            <a:r>
              <a:rPr lang="cs-CZ" altLang="cs-CZ"/>
              <a:t>3</a:t>
            </a:r>
          </a:p>
        </p:txBody>
      </p:sp>
      <p:sp>
        <p:nvSpPr>
          <p:cNvPr id="11271" name="Text Box 7">
            <a:extLst>
              <a:ext uri="{FF2B5EF4-FFF2-40B4-BE49-F238E27FC236}">
                <a16:creationId xmlns:a16="http://schemas.microsoft.com/office/drawing/2014/main" id="{A94290B4-C0C6-4346-AD0C-EFBC7852C0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3575" y="3160713"/>
            <a:ext cx="30638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ClrTx/>
              <a:buFontTx/>
              <a:buNone/>
            </a:pPr>
            <a:r>
              <a:rPr lang="cs-CZ" altLang="cs-CZ"/>
              <a:t>1</a:t>
            </a:r>
          </a:p>
        </p:txBody>
      </p:sp>
      <p:sp>
        <p:nvSpPr>
          <p:cNvPr id="11272" name="Text Box 8">
            <a:extLst>
              <a:ext uri="{FF2B5EF4-FFF2-40B4-BE49-F238E27FC236}">
                <a16:creationId xmlns:a16="http://schemas.microsoft.com/office/drawing/2014/main" id="{4E0C190E-783E-4186-B669-16A83F80F9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92813" y="1936750"/>
            <a:ext cx="306387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ClrTx/>
              <a:buFontTx/>
              <a:buNone/>
            </a:pPr>
            <a:r>
              <a:rPr lang="cs-CZ" altLang="cs-CZ"/>
              <a:t>4</a:t>
            </a:r>
          </a:p>
        </p:txBody>
      </p:sp>
      <p:sp>
        <p:nvSpPr>
          <p:cNvPr id="11273" name="Text Box 9">
            <a:extLst>
              <a:ext uri="{FF2B5EF4-FFF2-40B4-BE49-F238E27FC236}">
                <a16:creationId xmlns:a16="http://schemas.microsoft.com/office/drawing/2014/main" id="{785F4DC5-6A11-4DC8-BF27-BAFE024CA9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4250" y="4456113"/>
            <a:ext cx="30638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ClrTx/>
              <a:buFontTx/>
              <a:buNone/>
            </a:pPr>
            <a:r>
              <a:rPr lang="cs-CZ" altLang="cs-CZ"/>
              <a:t>5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2">
            <a:extLst>
              <a:ext uri="{FF2B5EF4-FFF2-40B4-BE49-F238E27FC236}">
                <a16:creationId xmlns:a16="http://schemas.microsoft.com/office/drawing/2014/main" id="{5C371172-EAA0-4E0B-86B9-C0281AE75695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12289" name="Text Box 1">
            <a:extLst>
              <a:ext uri="{FF2B5EF4-FFF2-40B4-BE49-F238E27FC236}">
                <a16:creationId xmlns:a16="http://schemas.microsoft.com/office/drawing/2014/main" id="{0AE7F846-E8D2-4A82-8DE4-943950AA0F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>
              <a:buClrTx/>
              <a:buFontTx/>
              <a:buNone/>
            </a:pPr>
            <a:r>
              <a:rPr lang="cs-CZ" altLang="cs-CZ" sz="4400">
                <a:solidFill>
                  <a:srgbClr val="CC0000"/>
                </a:solidFill>
              </a:rPr>
              <a:t>Řešení</a:t>
            </a:r>
          </a:p>
        </p:txBody>
      </p:sp>
      <p:sp>
        <p:nvSpPr>
          <p:cNvPr id="12290" name="Text Box 2">
            <a:extLst>
              <a:ext uri="{FF2B5EF4-FFF2-40B4-BE49-F238E27FC236}">
                <a16:creationId xmlns:a16="http://schemas.microsoft.com/office/drawing/2014/main" id="{ED2A50F0-D200-4013-913E-CC88F36773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1313"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spcBef>
                <a:spcPts val="800"/>
              </a:spcBef>
              <a:buClrTx/>
              <a:buFontTx/>
              <a:buNone/>
            </a:pPr>
            <a:r>
              <a:rPr lang="cs-CZ" altLang="cs-CZ" sz="3200"/>
              <a:t>1. Bronzový srp</a:t>
            </a:r>
          </a:p>
          <a:p>
            <a:pPr>
              <a:spcBef>
                <a:spcPts val="800"/>
              </a:spcBef>
              <a:buClrTx/>
              <a:buFontTx/>
              <a:buNone/>
            </a:pPr>
            <a:r>
              <a:rPr lang="cs-CZ" altLang="cs-CZ" sz="3200"/>
              <a:t>2. Bronzové kopí</a:t>
            </a:r>
          </a:p>
          <a:p>
            <a:pPr>
              <a:spcBef>
                <a:spcPts val="800"/>
              </a:spcBef>
              <a:buClrTx/>
              <a:buFontTx/>
              <a:buNone/>
            </a:pPr>
            <a:r>
              <a:rPr lang="cs-CZ" altLang="cs-CZ" sz="3200"/>
              <a:t>3. Sekyra s ouškem na tulejce</a:t>
            </a:r>
          </a:p>
          <a:p>
            <a:pPr>
              <a:spcBef>
                <a:spcPts val="800"/>
              </a:spcBef>
              <a:buClrTx/>
              <a:buFontTx/>
              <a:buNone/>
            </a:pPr>
            <a:r>
              <a:rPr lang="cs-CZ" altLang="cs-CZ" sz="3200"/>
              <a:t>4. Náramek</a:t>
            </a:r>
          </a:p>
          <a:p>
            <a:pPr>
              <a:spcBef>
                <a:spcPts val="800"/>
              </a:spcBef>
              <a:buClrTx/>
              <a:buFontTx/>
              <a:buNone/>
            </a:pPr>
            <a:r>
              <a:rPr lang="cs-CZ" altLang="cs-CZ" sz="3200"/>
              <a:t>5. Sekyrka</a:t>
            </a:r>
          </a:p>
          <a:p>
            <a:pPr marL="341313" indent="-339725">
              <a:spcBef>
                <a:spcPts val="800"/>
              </a:spcBef>
              <a:buFont typeface="Arial" panose="020B0604020202020204" pitchFamily="34" charset="0"/>
              <a:buNone/>
            </a:pPr>
            <a:endParaRPr lang="cs-CZ" altLang="cs-CZ" sz="320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4">
            <a:extLst>
              <a:ext uri="{FF2B5EF4-FFF2-40B4-BE49-F238E27FC236}">
                <a16:creationId xmlns:a16="http://schemas.microsoft.com/office/drawing/2014/main" id="{5D804912-0D0E-4EDF-BB56-CEFA77AD2946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13313" name="Rectangle 1">
            <a:extLst>
              <a:ext uri="{FF2B5EF4-FFF2-40B4-BE49-F238E27FC236}">
                <a16:creationId xmlns:a16="http://schemas.microsoft.com/office/drawing/2014/main" id="{A762860A-0EBA-49C4-8D33-BBDA617830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/>
              <a:t>Doba železná</a:t>
            </a:r>
          </a:p>
        </p:txBody>
      </p:sp>
      <p:sp>
        <p:nvSpPr>
          <p:cNvPr id="13314" name="Rectangle 2">
            <a:extLst>
              <a:ext uri="{FF2B5EF4-FFF2-40B4-BE49-F238E27FC236}">
                <a16:creationId xmlns:a16="http://schemas.microsoft.com/office/drawing/2014/main" id="{103A601A-5823-4C8A-95A0-957B940A331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ln/>
        </p:spPr>
        <p:txBody>
          <a:bodyPr/>
          <a:lstStyle/>
          <a:p>
            <a:pPr marL="341313" indent="-341313">
              <a:buFont typeface="Arial" panose="020B0604020202020204" pitchFamily="34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/>
              <a:t>Učebnice str. 33</a:t>
            </a:r>
          </a:p>
          <a:p>
            <a:pPr marL="341313" indent="-341313"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/>
              <a:t>Proč lidé přestali vyrábět bronz?</a:t>
            </a:r>
          </a:p>
          <a:p>
            <a:pPr marL="341313" indent="-341313">
              <a:buFont typeface="Arial" panose="020B0604020202020204" pitchFamily="34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cs-CZ" altLang="cs-CZ"/>
          </a:p>
          <a:p>
            <a:pPr marL="341313" indent="-341313">
              <a:buFont typeface="Arial" panose="020B0604020202020204" pitchFamily="34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cs-CZ" altLang="cs-CZ"/>
          </a:p>
          <a:p>
            <a:pPr marL="341313" indent="-341313"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/>
              <a:t>Jaké měl tento kov výhody a nevýhody oproti bronzu?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1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h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+.01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5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w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.01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1" dur="500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1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500" fill="hold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500" fill="hold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h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+.01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500" fill="hold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w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.01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8" dur="500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1" dur="500" fill="hold"/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1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2" dur="500" fill="hold"/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" dur="500" fill="hold"/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h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+.01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" dur="500" fill="hold"/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w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.01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5" dur="500"/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zápatí 2">
            <a:extLst>
              <a:ext uri="{FF2B5EF4-FFF2-40B4-BE49-F238E27FC236}">
                <a16:creationId xmlns:a16="http://schemas.microsoft.com/office/drawing/2014/main" id="{CADF9861-089D-4A61-B731-0C0253B43945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14337" name="Text Box 1">
            <a:extLst>
              <a:ext uri="{FF2B5EF4-FFF2-40B4-BE49-F238E27FC236}">
                <a16:creationId xmlns:a16="http://schemas.microsoft.com/office/drawing/2014/main" id="{D9E5603D-F555-4035-8842-BDAC8F524A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4338" name="Text Box 2">
            <a:extLst>
              <a:ext uri="{FF2B5EF4-FFF2-40B4-BE49-F238E27FC236}">
                <a16:creationId xmlns:a16="http://schemas.microsoft.com/office/drawing/2014/main" id="{21F6D80E-B01C-4B88-8839-ADCD7C2881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363" y="874713"/>
            <a:ext cx="8229600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1313"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80000"/>
              </a:lnSpc>
              <a:spcBef>
                <a:spcPts val="700"/>
              </a:spcBef>
              <a:buClrTx/>
              <a:buFontTx/>
              <a:buNone/>
            </a:pPr>
            <a:endParaRPr lang="cs-CZ" altLang="cs-CZ" sz="2800"/>
          </a:p>
          <a:p>
            <a:pPr marL="341313" indent="-339725">
              <a:lnSpc>
                <a:spcPct val="80000"/>
              </a:lnSpc>
              <a:spcBef>
                <a:spcPts val="700"/>
              </a:spcBef>
              <a:buFont typeface="Arial" panose="020B0604020202020204" pitchFamily="34" charset="0"/>
              <a:buChar char="•"/>
            </a:pPr>
            <a:r>
              <a:rPr lang="cs-CZ" altLang="cs-CZ" sz="2800"/>
              <a:t>Nová řemesla – </a:t>
            </a:r>
            <a:r>
              <a:rPr lang="cs-CZ" altLang="cs-CZ" sz="2800" b="1"/>
              <a:t>, kovářství</a:t>
            </a:r>
          </a:p>
          <a:p>
            <a:pPr marL="341313" indent="-339725">
              <a:lnSpc>
                <a:spcPct val="80000"/>
              </a:lnSpc>
              <a:spcBef>
                <a:spcPts val="700"/>
              </a:spcBef>
              <a:buFont typeface="Arial" panose="020B0604020202020204" pitchFamily="34" charset="0"/>
              <a:buChar char="•"/>
            </a:pPr>
            <a:r>
              <a:rPr lang="cs-CZ" altLang="cs-CZ" sz="2800"/>
              <a:t>  </a:t>
            </a:r>
            <a:r>
              <a:rPr lang="cs-CZ" altLang="cs-CZ" sz="2800" b="1"/>
              <a:t>kalení</a:t>
            </a:r>
            <a:r>
              <a:rPr lang="cs-CZ" altLang="cs-CZ" sz="2800"/>
              <a:t> = prudké ochlazení rozžhaveného       </a:t>
            </a:r>
          </a:p>
          <a:p>
            <a:pPr>
              <a:lnSpc>
                <a:spcPct val="80000"/>
              </a:lnSpc>
              <a:spcBef>
                <a:spcPts val="700"/>
              </a:spcBef>
              <a:buClrTx/>
              <a:buFontTx/>
              <a:buNone/>
            </a:pPr>
            <a:r>
              <a:rPr lang="cs-CZ" altLang="cs-CZ" sz="2800"/>
              <a:t>              výrobku</a:t>
            </a:r>
          </a:p>
          <a:p>
            <a:pPr marL="341313" indent="-339725">
              <a:lnSpc>
                <a:spcPct val="80000"/>
              </a:lnSpc>
              <a:spcBef>
                <a:spcPts val="700"/>
              </a:spcBef>
              <a:buFont typeface="Arial" panose="020B0604020202020204" pitchFamily="34" charset="0"/>
              <a:buChar char="•"/>
            </a:pPr>
            <a:r>
              <a:rPr lang="cs-CZ" altLang="cs-CZ" sz="2800"/>
              <a:t>Vlastnosti:</a:t>
            </a:r>
          </a:p>
          <a:p>
            <a:pPr>
              <a:lnSpc>
                <a:spcPct val="80000"/>
              </a:lnSpc>
              <a:spcBef>
                <a:spcPts val="700"/>
              </a:spcBef>
              <a:buClrTx/>
              <a:buFontTx/>
              <a:buNone/>
            </a:pPr>
            <a:r>
              <a:rPr lang="cs-CZ" altLang="cs-CZ" sz="2800" b="1"/>
              <a:t>a) dostupnější než bronz  </a:t>
            </a:r>
          </a:p>
          <a:p>
            <a:pPr>
              <a:lnSpc>
                <a:spcPct val="80000"/>
              </a:lnSpc>
              <a:spcBef>
                <a:spcPts val="700"/>
              </a:spcBef>
              <a:buClrTx/>
              <a:buFontTx/>
              <a:buNone/>
            </a:pPr>
            <a:r>
              <a:rPr lang="cs-CZ" altLang="cs-CZ" sz="2800" b="1"/>
              <a:t>b) pevnější</a:t>
            </a:r>
          </a:p>
          <a:p>
            <a:pPr>
              <a:lnSpc>
                <a:spcPct val="80000"/>
              </a:lnSpc>
              <a:spcBef>
                <a:spcPts val="700"/>
              </a:spcBef>
              <a:buClrTx/>
              <a:buFontTx/>
              <a:buNone/>
            </a:pPr>
            <a:r>
              <a:rPr lang="cs-CZ" altLang="cs-CZ" sz="2800" b="1"/>
              <a:t>c) nelze zpracovávat za studena</a:t>
            </a:r>
          </a:p>
          <a:p>
            <a:pPr marL="341313" indent="-339725">
              <a:lnSpc>
                <a:spcPct val="80000"/>
              </a:lnSpc>
              <a:spcBef>
                <a:spcPts val="700"/>
              </a:spcBef>
              <a:buFont typeface="Arial" panose="020B0604020202020204" pitchFamily="34" charset="0"/>
              <a:buNone/>
            </a:pPr>
            <a:r>
              <a:rPr lang="cs-CZ" altLang="cs-CZ" sz="2800" b="1"/>
              <a:t>→ Dokonalejší a odolnější zbraně a nástroje</a:t>
            </a:r>
            <a:r>
              <a:rPr lang="cs-CZ" altLang="cs-CZ" sz="2800"/>
              <a:t> Sekery, srpy, rýče, motyky, dláta, nože, meče, hroty kopí, šípů, kovadliny, kladiva, kleště, pily</a:t>
            </a:r>
          </a:p>
        </p:txBody>
      </p:sp>
      <p:pic>
        <p:nvPicPr>
          <p:cNvPr id="14339" name="Picture 3">
            <a:extLst>
              <a:ext uri="{FF2B5EF4-FFF2-40B4-BE49-F238E27FC236}">
                <a16:creationId xmlns:a16="http://schemas.microsoft.com/office/drawing/2014/main" id="{816EA434-15DC-4247-933D-04325E9734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988" y="1584325"/>
            <a:ext cx="3262312" cy="276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0" name="Picture 4">
            <a:extLst>
              <a:ext uri="{FF2B5EF4-FFF2-40B4-BE49-F238E27FC236}">
                <a16:creationId xmlns:a16="http://schemas.microsoft.com/office/drawing/2014/main" id="{534B5017-EA1B-4C72-A57B-A60342712F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450" y="1728788"/>
            <a:ext cx="2233613" cy="347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1" name="Picture 5">
            <a:extLst>
              <a:ext uri="{FF2B5EF4-FFF2-40B4-BE49-F238E27FC236}">
                <a16:creationId xmlns:a16="http://schemas.microsoft.com/office/drawing/2014/main" id="{C6AFD8FD-853A-4074-926A-64DC4B271E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988" y="2087563"/>
            <a:ext cx="1944687" cy="311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zápatí 2">
            <a:extLst>
              <a:ext uri="{FF2B5EF4-FFF2-40B4-BE49-F238E27FC236}">
                <a16:creationId xmlns:a16="http://schemas.microsoft.com/office/drawing/2014/main" id="{C59B7BE8-3188-4B12-9908-6D76927E2A6B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15361" name="Text Box 1">
            <a:extLst>
              <a:ext uri="{FF2B5EF4-FFF2-40B4-BE49-F238E27FC236}">
                <a16:creationId xmlns:a16="http://schemas.microsoft.com/office/drawing/2014/main" id="{35A67BEB-10F0-4A88-B80B-0580132E13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>
              <a:buClrTx/>
              <a:buFontTx/>
              <a:buNone/>
            </a:pPr>
            <a:r>
              <a:rPr lang="cs-CZ" altLang="cs-CZ" sz="4400"/>
              <a:t>Co to je ?</a:t>
            </a:r>
          </a:p>
        </p:txBody>
      </p:sp>
      <p:pic>
        <p:nvPicPr>
          <p:cNvPr id="15362" name="Picture 2">
            <a:extLst>
              <a:ext uri="{FF2B5EF4-FFF2-40B4-BE49-F238E27FC236}">
                <a16:creationId xmlns:a16="http://schemas.microsoft.com/office/drawing/2014/main" id="{0F9E93C4-5CC8-4E0D-82B0-460ADECA8D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349500"/>
            <a:ext cx="4608513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3" name="Picture 3">
            <a:extLst>
              <a:ext uri="{FF2B5EF4-FFF2-40B4-BE49-F238E27FC236}">
                <a16:creationId xmlns:a16="http://schemas.microsoft.com/office/drawing/2014/main" id="{6D2C9C65-4DCA-4EE9-AC4A-855E910D77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2060575"/>
            <a:ext cx="3724275" cy="3744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4" name="Text Box 4">
            <a:extLst>
              <a:ext uri="{FF2B5EF4-FFF2-40B4-BE49-F238E27FC236}">
                <a16:creationId xmlns:a16="http://schemas.microsoft.com/office/drawing/2014/main" id="{7709CA96-5B20-49B1-8735-184A064BF0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1275" y="1792288"/>
            <a:ext cx="30638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cs-CZ" altLang="cs-CZ"/>
              <a:t>1</a:t>
            </a:r>
          </a:p>
        </p:txBody>
      </p:sp>
      <p:sp>
        <p:nvSpPr>
          <p:cNvPr id="15365" name="Text Box 5">
            <a:extLst>
              <a:ext uri="{FF2B5EF4-FFF2-40B4-BE49-F238E27FC236}">
                <a16:creationId xmlns:a16="http://schemas.microsoft.com/office/drawing/2014/main" id="{0A611BD4-455E-45C8-8205-C0F449125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87763" y="1792288"/>
            <a:ext cx="306387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cs-CZ" altLang="cs-CZ"/>
              <a:t>2</a:t>
            </a:r>
          </a:p>
        </p:txBody>
      </p:sp>
      <p:sp>
        <p:nvSpPr>
          <p:cNvPr id="15366" name="Text Box 6">
            <a:extLst>
              <a:ext uri="{FF2B5EF4-FFF2-40B4-BE49-F238E27FC236}">
                <a16:creationId xmlns:a16="http://schemas.microsoft.com/office/drawing/2014/main" id="{117A2FDF-3D34-476B-8AD5-585464FE25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2450" y="1576388"/>
            <a:ext cx="30638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cs-CZ" altLang="cs-CZ"/>
              <a:t>3</a:t>
            </a:r>
          </a:p>
        </p:txBody>
      </p:sp>
      <p:sp>
        <p:nvSpPr>
          <p:cNvPr id="15367" name="Text Box 7">
            <a:extLst>
              <a:ext uri="{FF2B5EF4-FFF2-40B4-BE49-F238E27FC236}">
                <a16:creationId xmlns:a16="http://schemas.microsoft.com/office/drawing/2014/main" id="{58A73994-6FAC-4663-A1BB-44E0511D3A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48575" y="1647825"/>
            <a:ext cx="30638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0" hangingPunct="0">
              <a:buClrTx/>
              <a:buFontTx/>
              <a:buNone/>
            </a:pPr>
            <a:r>
              <a:rPr lang="cs-CZ" altLang="cs-CZ"/>
              <a:t>4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2">
            <a:extLst>
              <a:ext uri="{FF2B5EF4-FFF2-40B4-BE49-F238E27FC236}">
                <a16:creationId xmlns:a16="http://schemas.microsoft.com/office/drawing/2014/main" id="{938D0416-F8D9-4A88-9AB1-3501BF5735D3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cs-CZ" altLang="cs-CZ"/>
              <a:t>VY_32_INOVACE_D.6.10-8</a:t>
            </a:r>
          </a:p>
        </p:txBody>
      </p:sp>
      <p:sp>
        <p:nvSpPr>
          <p:cNvPr id="16385" name="Text Box 1">
            <a:extLst>
              <a:ext uri="{FF2B5EF4-FFF2-40B4-BE49-F238E27FC236}">
                <a16:creationId xmlns:a16="http://schemas.microsoft.com/office/drawing/2014/main" id="{ED67E3D6-1996-4F26-9696-B65AD3DBF8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>
              <a:buClrTx/>
              <a:buFontTx/>
              <a:buNone/>
            </a:pPr>
            <a:r>
              <a:rPr lang="cs-CZ" altLang="cs-CZ" sz="4400">
                <a:solidFill>
                  <a:srgbClr val="CC0000"/>
                </a:solidFill>
              </a:rPr>
              <a:t>Řešení</a:t>
            </a:r>
          </a:p>
        </p:txBody>
      </p:sp>
      <p:sp>
        <p:nvSpPr>
          <p:cNvPr id="16386" name="Text Box 2">
            <a:extLst>
              <a:ext uri="{FF2B5EF4-FFF2-40B4-BE49-F238E27FC236}">
                <a16:creationId xmlns:a16="http://schemas.microsoft.com/office/drawing/2014/main" id="{F07A4CA7-E894-4732-9A78-6E87E25C9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609600" indent="-608013"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179513" algn="l"/>
                <a:tab pos="2093913" algn="l"/>
                <a:tab pos="3008313" algn="l"/>
                <a:tab pos="3922713" algn="l"/>
                <a:tab pos="4837113" algn="l"/>
                <a:tab pos="5751513" algn="l"/>
                <a:tab pos="6665913" algn="l"/>
                <a:tab pos="7580313" algn="l"/>
                <a:tab pos="8494713" algn="l"/>
                <a:tab pos="9409113" algn="l"/>
                <a:tab pos="103235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spcBef>
                <a:spcPts val="800"/>
              </a:spcBef>
              <a:buClrTx/>
              <a:buFontTx/>
              <a:buNone/>
            </a:pPr>
            <a:r>
              <a:rPr lang="cs-CZ" altLang="cs-CZ" sz="3200"/>
              <a:t>1. Železné nůžky</a:t>
            </a:r>
          </a:p>
          <a:p>
            <a:pPr>
              <a:spcBef>
                <a:spcPts val="800"/>
              </a:spcBef>
              <a:buClrTx/>
              <a:buFontTx/>
              <a:buNone/>
            </a:pPr>
            <a:r>
              <a:rPr lang="cs-CZ" altLang="cs-CZ" sz="3200"/>
              <a:t>2. Železný srp</a:t>
            </a:r>
          </a:p>
          <a:p>
            <a:pPr>
              <a:spcBef>
                <a:spcPts val="800"/>
              </a:spcBef>
              <a:buClrTx/>
              <a:buFontTx/>
              <a:buNone/>
            </a:pPr>
            <a:r>
              <a:rPr lang="cs-CZ" altLang="cs-CZ" sz="3200"/>
              <a:t>3. Železná ostruha jezdce</a:t>
            </a:r>
          </a:p>
          <a:p>
            <a:pPr>
              <a:spcBef>
                <a:spcPts val="800"/>
              </a:spcBef>
              <a:buClrTx/>
              <a:buFontTx/>
              <a:buNone/>
            </a:pPr>
            <a:r>
              <a:rPr lang="cs-CZ" altLang="cs-CZ" sz="3200"/>
              <a:t>4. Rukojeť meče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Office">
  <a:themeElements>
    <a:clrScheme name="Motiv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Motiv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1109</TotalTime>
  <Words>320</Words>
  <Application>Microsoft Office PowerPoint</Application>
  <PresentationFormat>Předvádění na obrazovce (4:3)</PresentationFormat>
  <Paragraphs>127</Paragraphs>
  <Slides>14</Slides>
  <Notes>14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9" baseType="lpstr">
      <vt:lpstr>Microsoft YaHei</vt:lpstr>
      <vt:lpstr>Arial</vt:lpstr>
      <vt:lpstr>Lucida Sans Unicode</vt:lpstr>
      <vt:lpstr>Times New Roman</vt:lpstr>
      <vt:lpstr>Motiv Office</vt:lpstr>
      <vt:lpstr>DOBA BRONZOVÁ</vt:lpstr>
      <vt:lpstr>Prezentace aplikace PowerPoint</vt:lpstr>
      <vt:lpstr>Řemesla</vt:lpstr>
      <vt:lpstr>Měď</vt:lpstr>
      <vt:lpstr>Prezentace aplikace PowerPoint</vt:lpstr>
      <vt:lpstr>Prezentace aplikace PowerPoint</vt:lpstr>
      <vt:lpstr>Prezentace aplikace PowerPoint</vt:lpstr>
      <vt:lpstr>Bronzové šperky</vt:lpstr>
      <vt:lpstr>Prezentace aplikace PowerPoint</vt:lpstr>
      <vt:lpstr>Prezentace aplikace PowerPoint</vt:lpstr>
      <vt:lpstr>Doba železná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DOBA BRONZOVÁ</dc:title>
  <dc:creator>Zuzinka</dc:creator>
  <cp:lastModifiedBy>Jiřina Tafatová</cp:lastModifiedBy>
  <cp:revision>51</cp:revision>
  <cp:lastPrinted>1601-01-01T00:00:00Z</cp:lastPrinted>
  <dcterms:created xsi:type="dcterms:W3CDTF">2011-10-18T20:16:59Z</dcterms:created>
  <dcterms:modified xsi:type="dcterms:W3CDTF">2020-11-02T07:46:24Z</dcterms:modified>
</cp:coreProperties>
</file>