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6" r:id="rId8"/>
    <p:sldId id="267" r:id="rId9"/>
    <p:sldId id="269" r:id="rId10"/>
    <p:sldId id="270" r:id="rId11"/>
    <p:sldId id="263" r:id="rId12"/>
    <p:sldId id="264" r:id="rId13"/>
    <p:sldId id="265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302" r:id="rId32"/>
    <p:sldId id="289" r:id="rId33"/>
    <p:sldId id="290" r:id="rId34"/>
    <p:sldId id="305" r:id="rId35"/>
    <p:sldId id="303" r:id="rId36"/>
    <p:sldId id="306" r:id="rId37"/>
    <p:sldId id="293" r:id="rId38"/>
    <p:sldId id="291" r:id="rId39"/>
    <p:sldId id="294" r:id="rId40"/>
    <p:sldId id="295" r:id="rId41"/>
    <p:sldId id="296" r:id="rId42"/>
    <p:sldId id="292" r:id="rId43"/>
    <p:sldId id="298" r:id="rId44"/>
    <p:sldId id="299" r:id="rId45"/>
    <p:sldId id="300" r:id="rId46"/>
    <p:sldId id="301" r:id="rId4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CBED888-B072-47A7-941E-35D58575DF9B}" type="datetimeFigureOut">
              <a:rPr lang="cs-CZ" smtClean="0"/>
              <a:pPr/>
              <a:t>17.10.2020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EEDBEFC-7D89-4309-81C0-9B32FA7582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CBED888-B072-47A7-941E-35D58575DF9B}" type="datetimeFigureOut">
              <a:rPr lang="cs-CZ" smtClean="0"/>
              <a:pPr/>
              <a:t>17.10.2020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EEDBEFC-7D89-4309-81C0-9B32FA7582A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CBED888-B072-47A7-941E-35D58575DF9B}" type="datetimeFigureOut">
              <a:rPr lang="cs-CZ" smtClean="0"/>
              <a:pPr/>
              <a:t>17.10.2020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EEDBEFC-7D89-4309-81C0-9B32FA7582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ED888-B072-47A7-941E-35D58575DF9B}" type="datetimeFigureOut">
              <a:rPr lang="cs-CZ" smtClean="0"/>
              <a:pPr/>
              <a:t>17.10.2020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DBEFC-7D89-4309-81C0-9B32FA7582A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ED888-B072-47A7-941E-35D58575DF9B}" type="datetimeFigureOut">
              <a:rPr lang="cs-CZ" smtClean="0"/>
              <a:pPr/>
              <a:t>17.10.2020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DBEFC-7D89-4309-81C0-9B32FA7582A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CBED888-B072-47A7-941E-35D58575DF9B}" type="datetimeFigureOut">
              <a:rPr lang="cs-CZ" smtClean="0"/>
              <a:pPr/>
              <a:t>17.10.2020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EEDBEFC-7D89-4309-81C0-9B32FA7582A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ED888-B072-47A7-941E-35D58575DF9B}" type="datetimeFigureOut">
              <a:rPr lang="cs-CZ" smtClean="0"/>
              <a:pPr/>
              <a:t>17.10.2020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DBEFC-7D89-4309-81C0-9B32FA7582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CBED888-B072-47A7-941E-35D58575DF9B}" type="datetimeFigureOut">
              <a:rPr lang="cs-CZ" smtClean="0"/>
              <a:pPr/>
              <a:t>17.10.2020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EEDBEFC-7D89-4309-81C0-9B32FA7582A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CBED888-B072-47A7-941E-35D58575DF9B}" type="datetimeFigureOut">
              <a:rPr lang="cs-CZ" smtClean="0"/>
              <a:pPr/>
              <a:t>17.10.2020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EEDBEFC-7D89-4309-81C0-9B32FA7582A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ED888-B072-47A7-941E-35D58575DF9B}" type="datetimeFigureOut">
              <a:rPr lang="cs-CZ" smtClean="0"/>
              <a:pPr/>
              <a:t>17.10.2020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DBEFC-7D89-4309-81C0-9B32FA7582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ED888-B072-47A7-941E-35D58575DF9B}" type="datetimeFigureOut">
              <a:rPr lang="cs-CZ" smtClean="0"/>
              <a:pPr/>
              <a:t>17.10.2020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DBEFC-7D89-4309-81C0-9B32FA7582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CBED888-B072-47A7-941E-35D58575DF9B}" type="datetimeFigureOut">
              <a:rPr lang="cs-CZ" smtClean="0"/>
              <a:pPr/>
              <a:t>17.10.2020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EEDBEFC-7D89-4309-81C0-9B32FA7582A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Jsou uvedená tělesa v klidu nebo v pohybu?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Sedadlo ve vlaku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Řadící páka v jedoucím autě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Jsou uvedená tělesa v klidu nebo v pohybu?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 vzhledem k osobě ve třídě je</a:t>
            </a:r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Jsou uvedená tělesa v klidu nebo v pohybu?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 vzhledem k osobě ve třídě je </a:t>
            </a:r>
            <a:r>
              <a:rPr lang="cs-CZ" b="1" dirty="0" smtClean="0"/>
              <a:t>v klidu</a:t>
            </a:r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Jsou uvedená tělesa v klidu nebo v pohybu?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 vzhledem k osobě ve třídě je </a:t>
            </a:r>
            <a:r>
              <a:rPr lang="cs-CZ" b="1" dirty="0" smtClean="0"/>
              <a:t>v klidu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 vzhledem k raketě ve vesmíru je</a:t>
            </a:r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Jsou uvedená tělesa v klidu nebo v pohybu?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 vzhledem k osobě ve třídě je </a:t>
            </a:r>
            <a:r>
              <a:rPr lang="cs-CZ" b="1" dirty="0" smtClean="0"/>
              <a:t>v klidu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 vzhledem k raketě ve vesmíru je        </a:t>
            </a:r>
            <a:r>
              <a:rPr lang="cs-CZ" b="1" dirty="0" smtClean="0"/>
              <a:t>v pohybu</a:t>
            </a: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Jsou uvedená tělesa v klidu nebo v pohybu?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 vzhledem k osobě ve třídě je </a:t>
            </a:r>
            <a:r>
              <a:rPr lang="cs-CZ" b="1" dirty="0" smtClean="0"/>
              <a:t>v klidu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 vzhledem k raketě ve vesmíru je        </a:t>
            </a:r>
            <a:r>
              <a:rPr lang="cs-CZ" b="1" dirty="0" smtClean="0"/>
              <a:t>v pohybu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Sedadlo ve vlaku vzhledem k cestujícímu ve vlaku je </a:t>
            </a:r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Jsou uvedená tělesa v klidu nebo v pohybu?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 vzhledem k osobě ve třídě je </a:t>
            </a:r>
            <a:r>
              <a:rPr lang="cs-CZ" b="1" dirty="0" smtClean="0"/>
              <a:t>v klidu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 vzhledem k raketě ve vesmíru je        </a:t>
            </a:r>
            <a:r>
              <a:rPr lang="cs-CZ" b="1" dirty="0" smtClean="0"/>
              <a:t>v pohybu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Sedadlo ve vlaku vzhledem k cestujícímu ve vlaku je </a:t>
            </a:r>
            <a:r>
              <a:rPr lang="cs-CZ" b="1" dirty="0" smtClean="0"/>
              <a:t>v klidu</a:t>
            </a:r>
            <a:endParaRPr lang="cs-CZ" dirty="0" smtClean="0"/>
          </a:p>
          <a:p>
            <a:pPr lvl="1">
              <a:buNone/>
            </a:pPr>
            <a:r>
              <a:rPr lang="cs-CZ" dirty="0" smtClean="0"/>
              <a:t>  </a:t>
            </a:r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Jsou uvedená tělesa v klidu nebo v pohybu?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 vzhledem k osobě ve třídě je </a:t>
            </a:r>
            <a:r>
              <a:rPr lang="cs-CZ" b="1" dirty="0" smtClean="0"/>
              <a:t>v klidu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 vzhledem k raketě ve vesmíru je        </a:t>
            </a:r>
            <a:r>
              <a:rPr lang="cs-CZ" b="1" dirty="0" smtClean="0"/>
              <a:t>v pohybu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Sedadlo ve vlaku vzhledem k cestujícímu ve vlaku je </a:t>
            </a:r>
            <a:r>
              <a:rPr lang="cs-CZ" b="1" dirty="0" smtClean="0"/>
              <a:t>v klidu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Sedadlo ve vlaku vzhledem k osobě stojící na nádraží je </a:t>
            </a:r>
          </a:p>
          <a:p>
            <a:pPr lvl="1">
              <a:buNone/>
            </a:pPr>
            <a:r>
              <a:rPr lang="cs-CZ" dirty="0" smtClean="0"/>
              <a:t>  </a:t>
            </a:r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Jsou uvedená tělesa v klidu nebo v pohybu?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 vzhledem k osobě ve třídě je </a:t>
            </a:r>
            <a:r>
              <a:rPr lang="cs-CZ" b="1" dirty="0" smtClean="0"/>
              <a:t>v klidu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 vzhledem k raketě ve vesmíru je        </a:t>
            </a:r>
            <a:r>
              <a:rPr lang="cs-CZ" b="1" dirty="0" smtClean="0"/>
              <a:t>v pohybu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Sedadlo ve vlaku vzhledem k cestujícímu ve vlaku je </a:t>
            </a:r>
            <a:r>
              <a:rPr lang="cs-CZ" b="1" dirty="0" smtClean="0"/>
              <a:t>v klidu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Sedadlo ve vlaku vzhledem k osobě stojící na nádraží je </a:t>
            </a:r>
            <a:r>
              <a:rPr lang="cs-CZ" b="1" dirty="0" smtClean="0"/>
              <a:t> v pohybu</a:t>
            </a:r>
            <a:endParaRPr lang="cs-CZ" dirty="0" smtClean="0"/>
          </a:p>
          <a:p>
            <a:pPr lvl="1">
              <a:buNone/>
            </a:pPr>
            <a:r>
              <a:rPr lang="cs-CZ" dirty="0" smtClean="0"/>
              <a:t>  </a:t>
            </a:r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Jsou uvedená tělesa v klidu nebo v pohybu?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 vzhledem k osobě ve třídě je </a:t>
            </a:r>
            <a:r>
              <a:rPr lang="cs-CZ" b="1" dirty="0" smtClean="0"/>
              <a:t>v klidu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 vzhledem k raketě ve vesmíru je        </a:t>
            </a:r>
            <a:r>
              <a:rPr lang="cs-CZ" b="1" dirty="0" smtClean="0"/>
              <a:t>v pohybu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Sedadlo ve vlaku vzhledem k cestujícímu ve vlaku je </a:t>
            </a:r>
            <a:r>
              <a:rPr lang="cs-CZ" b="1" dirty="0" smtClean="0"/>
              <a:t>v klidu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Sedadlo ve vlaku vzhledem k osobě stojící na nádraží je </a:t>
            </a:r>
            <a:r>
              <a:rPr lang="cs-CZ" b="1" dirty="0" smtClean="0"/>
              <a:t> v pohybu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Řadící páka v jedoucím autě vzhledem k řidiči v autě je </a:t>
            </a:r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Jsou uvedená tělesa v klidu nebo v pohybu?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 vzhledem k osobě ve třídě je </a:t>
            </a:r>
            <a:r>
              <a:rPr lang="cs-CZ" b="1" dirty="0" smtClean="0"/>
              <a:t>v klidu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 vzhledem k raketě ve vesmíru je        </a:t>
            </a:r>
            <a:r>
              <a:rPr lang="cs-CZ" b="1" dirty="0" smtClean="0"/>
              <a:t>v pohybu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Sedadlo ve vlaku vzhledem k cestujícímu ve vlaku je </a:t>
            </a:r>
            <a:r>
              <a:rPr lang="cs-CZ" b="1" dirty="0" smtClean="0"/>
              <a:t>v klidu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Sedadlo ve vlaku vzhledem k osobě stojící na nádraží je </a:t>
            </a:r>
            <a:r>
              <a:rPr lang="cs-CZ" b="1" dirty="0" smtClean="0"/>
              <a:t> v pohybu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Řadící páka v jedoucím autě vzhledem k řidiči v autě je  </a:t>
            </a:r>
            <a:r>
              <a:rPr lang="cs-CZ" b="1" dirty="0" smtClean="0"/>
              <a:t>v klidu</a:t>
            </a: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Jsou uvedená tělesa v klidu nebo v pohybu?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 vzhledem k osobě ve třídě je </a:t>
            </a:r>
            <a:r>
              <a:rPr lang="cs-CZ" b="1" dirty="0" smtClean="0"/>
              <a:t>v klidu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 vzhledem k raketě ve vesmíru je        </a:t>
            </a:r>
            <a:r>
              <a:rPr lang="cs-CZ" b="1" dirty="0" smtClean="0"/>
              <a:t>v pohybu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Sedadlo ve vlaku vzhledem k cestujícímu ve vlaku je </a:t>
            </a:r>
            <a:r>
              <a:rPr lang="cs-CZ" b="1" dirty="0" smtClean="0"/>
              <a:t>v klidu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Sedadlo ve vlaku vzhledem k osobě stojící na nádraží je </a:t>
            </a:r>
            <a:r>
              <a:rPr lang="cs-CZ" b="1" dirty="0" smtClean="0"/>
              <a:t> v pohybu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Řadící páka v jedoucím autě vzhledem k řidiči v autě je  </a:t>
            </a:r>
            <a:r>
              <a:rPr lang="cs-CZ" b="1" dirty="0" smtClean="0"/>
              <a:t>v klidu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Řadící páka v jedoucím autě vzhledem ke chodci na ulici je</a:t>
            </a:r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Jsou uvedená tělesa v klidu nebo v pohybu?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 vzhledem k osobě ve třídě je </a:t>
            </a:r>
            <a:r>
              <a:rPr lang="cs-CZ" b="1" dirty="0" smtClean="0"/>
              <a:t>v klidu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 vzhledem k raketě ve vesmíru je        </a:t>
            </a:r>
            <a:r>
              <a:rPr lang="cs-CZ" b="1" dirty="0" smtClean="0"/>
              <a:t>v pohybu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Sedadlo ve vlaku vzhledem k cestujícímu ve vlaku je </a:t>
            </a:r>
            <a:r>
              <a:rPr lang="cs-CZ" b="1" dirty="0" smtClean="0"/>
              <a:t>v klidu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Sedadlo ve vlaku vzhledem k osobě stojící na nádraží je </a:t>
            </a:r>
            <a:r>
              <a:rPr lang="cs-CZ" b="1" dirty="0" smtClean="0"/>
              <a:t> v pohybu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Řadící páka v jedoucím autě vzhledem k řidiči v autě je  </a:t>
            </a:r>
            <a:r>
              <a:rPr lang="cs-CZ" b="1" dirty="0" smtClean="0"/>
              <a:t>v klidu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Řadící páka v jedoucím autě vzhledem ke chodci na ulici je </a:t>
            </a:r>
            <a:r>
              <a:rPr lang="cs-CZ" b="1" dirty="0" smtClean="0"/>
              <a:t>v pohybu</a:t>
            </a: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cs-CZ" dirty="0" smtClean="0"/>
              <a:t>To znamená, že jestli je těleso v klidu nebo v pohybu </a:t>
            </a:r>
            <a:r>
              <a:rPr lang="cs-CZ" b="1" dirty="0" smtClean="0"/>
              <a:t>závisí na </a:t>
            </a:r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cs-CZ" dirty="0" smtClean="0"/>
              <a:t>To znamená, že jestli je těleso v klidu nebo v pohybu </a:t>
            </a:r>
            <a:r>
              <a:rPr lang="cs-CZ" b="1" dirty="0" smtClean="0"/>
              <a:t>závisí na pozorovateli</a:t>
            </a: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cs-CZ" dirty="0" smtClean="0"/>
              <a:t>To znamená, že jestli je těleso v klidu nebo v pohybu </a:t>
            </a:r>
            <a:r>
              <a:rPr lang="cs-CZ" b="1" dirty="0" smtClean="0"/>
              <a:t>závisí na pozorovateli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Pokud tedy chceme určit, zda je těleso je v klidu nebo v pohybu, je třeba pohyb (nebo klid) vztahovat k jinému tělesu</a:t>
            </a:r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cs-CZ" dirty="0" smtClean="0"/>
              <a:t>To znamená, že jestli je těleso v klidu nebo v pohybu </a:t>
            </a:r>
            <a:r>
              <a:rPr lang="cs-CZ" b="1" dirty="0" smtClean="0"/>
              <a:t>závisí na pozorovateli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Pokud tedy chceme určit, zda je těleso je v klidu nebo v pohybu, je třeba pohyb (nebo klid) vztahovat k jinému tělesu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Můžeme říci, že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TĚLESO JE V KLIDU NEBO V POHYBU VZHLEDEM K TĚLESU</a:t>
            </a: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cs-CZ" dirty="0" smtClean="0"/>
              <a:t>To znamená, že jestli je těleso v klidu nebo v pohybu </a:t>
            </a:r>
            <a:r>
              <a:rPr lang="cs-CZ" b="1" dirty="0" smtClean="0"/>
              <a:t>závisí na pozorovateli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Pokud tedy chceme určit, zda je těleso je v klidu nebo v pohybu, je třeba pohyb (nebo klid) vztahovat k jinému tělesu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Můžeme říci, že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TĚLESO JE V KLIDU NEBO V POHYBU VZHLEDEM K TĚLESU, KE KTERÉMU POHYB VZTAHUJEME</a:t>
            </a: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cs-CZ" dirty="0" smtClean="0"/>
              <a:t>To znamená, že jestli je těleso v klidu nebo v pohybu </a:t>
            </a:r>
            <a:r>
              <a:rPr lang="cs-CZ" b="1" dirty="0" smtClean="0"/>
              <a:t>závisí na pozorovateli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Pokud tedy chceme určit, zda je těleso je v klidu nebo v pohybu, je třeba pohyb (nebo klid) vztahovat k jinému tělesu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Můžeme říci, že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TĚLESO JE V KLIDU NEBO V POHYBU VZHLEDEM K TĚLESU, KE KTERÉMU POHYB VZTAHUJEME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Pohyb tělesa je </a:t>
            </a:r>
            <a:r>
              <a:rPr lang="cs-CZ" b="1" dirty="0" smtClean="0"/>
              <a:t>relativní</a:t>
            </a: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cs-CZ" dirty="0" smtClean="0"/>
              <a:t>Co znamená, že je těleso v pohybu?</a:t>
            </a:r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cs-CZ" dirty="0" smtClean="0"/>
              <a:t>Co znamená, že je těleso v pohybu?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Těleso se pohybuje, když </a:t>
            </a:r>
            <a:r>
              <a:rPr lang="cs-CZ" b="1" dirty="0" smtClean="0"/>
              <a:t>mění</a:t>
            </a:r>
            <a:r>
              <a:rPr lang="cs-CZ" dirty="0" smtClean="0"/>
              <a:t> svou</a:t>
            </a:r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cs-CZ" dirty="0" smtClean="0"/>
              <a:t>Co znamená, že je těleso v pohybu?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Těleso se pohybuje, když </a:t>
            </a:r>
            <a:r>
              <a:rPr lang="cs-CZ" b="1" dirty="0" smtClean="0"/>
              <a:t>mění</a:t>
            </a:r>
            <a:r>
              <a:rPr lang="cs-CZ" dirty="0" smtClean="0"/>
              <a:t> svou </a:t>
            </a:r>
            <a:r>
              <a:rPr lang="cs-CZ" b="1" dirty="0" smtClean="0"/>
              <a:t>polohu </a:t>
            </a:r>
            <a:r>
              <a:rPr lang="cs-CZ" dirty="0" smtClean="0"/>
              <a:t>vzhledem k jinému tělesu</a:t>
            </a:r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cs-CZ" dirty="0" smtClean="0"/>
              <a:t>Jak pohyb popíšeme?</a:t>
            </a:r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  <p:pic>
        <p:nvPicPr>
          <p:cNvPr id="4" name="Zástupný symbol pro obsah 10" descr="Trajektor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3808" y="2780928"/>
            <a:ext cx="5112567" cy="36208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cs-CZ" dirty="0" smtClean="0"/>
              <a:t>Jak pohyb popíšeme?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Pohyb popíšeme pomocí</a:t>
            </a:r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  <p:pic>
        <p:nvPicPr>
          <p:cNvPr id="4" name="Zástupný symbol pro obsah 10" descr="Trajektor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3808" y="2780928"/>
            <a:ext cx="5112567" cy="36208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cs-CZ" dirty="0" smtClean="0"/>
              <a:t>Jak pohyb popíšeme?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Pohyb popíšeme pomocí </a:t>
            </a:r>
            <a:r>
              <a:rPr lang="cs-CZ" b="1" dirty="0" smtClean="0"/>
              <a:t>trajektorie</a:t>
            </a: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  <p:pic>
        <p:nvPicPr>
          <p:cNvPr id="4" name="Zástupný symbol pro obsah 10" descr="Trajektor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3808" y="2780928"/>
            <a:ext cx="5112567" cy="36208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cs-CZ" b="1" dirty="0" smtClean="0"/>
              <a:t>Trajektorie </a:t>
            </a:r>
            <a:r>
              <a:rPr lang="cs-CZ" dirty="0" smtClean="0"/>
              <a:t>je geometrická čára, kterou těleso při pohybu opisuje</a:t>
            </a:r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  <p:pic>
        <p:nvPicPr>
          <p:cNvPr id="4" name="Zástupný symbol pro obsah 10" descr="Trajektor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3808" y="2780928"/>
            <a:ext cx="5112567" cy="36208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cs-CZ" dirty="0" smtClean="0"/>
              <a:t>Délku trajektorie, kterou pohybující se těleso urazí za určitou dobu nazýváme</a:t>
            </a:r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  <p:pic>
        <p:nvPicPr>
          <p:cNvPr id="4" name="Zástupný symbol pro obsah 10" descr="Trajektor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3808" y="2780928"/>
            <a:ext cx="5112567" cy="36208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cs-CZ" dirty="0" smtClean="0"/>
              <a:t>Délku trajektorie, kterou pohybující se těleso urazí za určitou dobu nazýváme </a:t>
            </a:r>
            <a:r>
              <a:rPr lang="cs-CZ" b="1" dirty="0" smtClean="0"/>
              <a:t>dráha</a:t>
            </a: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  <p:pic>
        <p:nvPicPr>
          <p:cNvPr id="4" name="Zástupný symbol pro obsah 10" descr="Trajektor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3808" y="2780928"/>
            <a:ext cx="5112567" cy="36208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cs-CZ" dirty="0" smtClean="0"/>
              <a:t>Jedeme k babičce průměrnou rychlostí 50 km za hodinu, babička bydlí 5 km daleko od nás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Za jak dlouho dojedeme k babičce, pokud odoláme lákadlům po cestě (cukrárna, park)?</a:t>
            </a: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  <p:pic>
        <p:nvPicPr>
          <p:cNvPr id="4" name="Zástupný symbol pro obsah 10" descr="Trajektor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3140968"/>
            <a:ext cx="4752527" cy="32608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cs-CZ" dirty="0" smtClean="0"/>
              <a:t>Jedeme k babičce průměrnou rychlostí 50 km za hodinu, babička bydlí 5 km daleko od nás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K babičce dojedeme za ….</a:t>
            </a: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  <p:pic>
        <p:nvPicPr>
          <p:cNvPr id="4" name="Zástupný symbol pro obsah 10" descr="Trajektor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3140968"/>
            <a:ext cx="4752527" cy="32608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cs-CZ" dirty="0" smtClean="0"/>
              <a:t>To znamená, že ujetá </a:t>
            </a:r>
            <a:r>
              <a:rPr lang="cs-CZ" b="1" dirty="0" smtClean="0"/>
              <a:t>dráha</a:t>
            </a:r>
            <a:r>
              <a:rPr lang="cs-CZ" dirty="0" smtClean="0"/>
              <a:t> k babičce je</a:t>
            </a:r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  <p:pic>
        <p:nvPicPr>
          <p:cNvPr id="4" name="Zástupný symbol pro obsah 10" descr="Trajektor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3140968"/>
            <a:ext cx="4752527" cy="32608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cs-CZ" dirty="0" smtClean="0"/>
              <a:t>To znamená, že ujetá </a:t>
            </a:r>
            <a:r>
              <a:rPr lang="cs-CZ" b="1" dirty="0" smtClean="0"/>
              <a:t>dráha</a:t>
            </a:r>
            <a:r>
              <a:rPr lang="cs-CZ" dirty="0" smtClean="0"/>
              <a:t> k babičce je </a:t>
            </a:r>
            <a:r>
              <a:rPr lang="cs-CZ" b="1" dirty="0" smtClean="0"/>
              <a:t>5 km</a:t>
            </a:r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  <p:pic>
        <p:nvPicPr>
          <p:cNvPr id="4" name="Zástupný symbol pro obsah 10" descr="Trajektor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3140968"/>
            <a:ext cx="4752527" cy="32608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cs-CZ" dirty="0" smtClean="0"/>
              <a:t>To znamená, že ujetá </a:t>
            </a:r>
            <a:r>
              <a:rPr lang="cs-CZ" b="1" dirty="0" smtClean="0"/>
              <a:t>dráha</a:t>
            </a:r>
            <a:r>
              <a:rPr lang="cs-CZ" dirty="0" smtClean="0"/>
              <a:t> k babičce je </a:t>
            </a:r>
            <a:r>
              <a:rPr lang="cs-CZ" b="1" dirty="0" smtClean="0"/>
              <a:t>5 </a:t>
            </a:r>
            <a:r>
              <a:rPr lang="cs-CZ" b="1" dirty="0" smtClean="0"/>
              <a:t>km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Průměrná </a:t>
            </a:r>
            <a:r>
              <a:rPr lang="cs-CZ" b="1" dirty="0" smtClean="0"/>
              <a:t>rychlost</a:t>
            </a:r>
            <a:r>
              <a:rPr lang="cs-CZ" dirty="0" smtClean="0"/>
              <a:t>, kterou jsem k babičce jeli je</a:t>
            </a: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  <p:pic>
        <p:nvPicPr>
          <p:cNvPr id="4" name="Zástupný symbol pro obsah 10" descr="Trajektor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3140968"/>
            <a:ext cx="4752527" cy="32608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cs-CZ" dirty="0" smtClean="0"/>
              <a:t>To znamená, že ujetá </a:t>
            </a:r>
            <a:r>
              <a:rPr lang="cs-CZ" b="1" dirty="0" smtClean="0"/>
              <a:t>dráha</a:t>
            </a:r>
            <a:r>
              <a:rPr lang="cs-CZ" dirty="0" smtClean="0"/>
              <a:t> k babičce je </a:t>
            </a:r>
            <a:r>
              <a:rPr lang="cs-CZ" b="1" dirty="0" smtClean="0"/>
              <a:t>5 </a:t>
            </a:r>
            <a:r>
              <a:rPr lang="cs-CZ" b="1" dirty="0" smtClean="0"/>
              <a:t>km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Průměrná </a:t>
            </a:r>
            <a:r>
              <a:rPr lang="cs-CZ" b="1" dirty="0" smtClean="0"/>
              <a:t>rychlost</a:t>
            </a:r>
            <a:r>
              <a:rPr lang="cs-CZ" dirty="0" smtClean="0"/>
              <a:t>, kterou jsem k babičce jeli je </a:t>
            </a:r>
            <a:r>
              <a:rPr lang="cs-CZ" b="1" dirty="0" smtClean="0"/>
              <a:t>50 km za hodinu </a:t>
            </a: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  <p:pic>
        <p:nvPicPr>
          <p:cNvPr id="4" name="Zástupný symbol pro obsah 10" descr="Trajektor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3140968"/>
            <a:ext cx="4752527" cy="32608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cs-CZ" dirty="0" smtClean="0"/>
              <a:t>To znamená, že ujetá </a:t>
            </a:r>
            <a:r>
              <a:rPr lang="cs-CZ" b="1" dirty="0" smtClean="0"/>
              <a:t>dráha</a:t>
            </a:r>
            <a:r>
              <a:rPr lang="cs-CZ" dirty="0" smtClean="0"/>
              <a:t> k babičce je </a:t>
            </a:r>
            <a:r>
              <a:rPr lang="cs-CZ" b="1" dirty="0" smtClean="0"/>
              <a:t>5 </a:t>
            </a:r>
            <a:r>
              <a:rPr lang="cs-CZ" b="1" dirty="0" smtClean="0"/>
              <a:t>km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Průměrná </a:t>
            </a:r>
            <a:r>
              <a:rPr lang="cs-CZ" b="1" dirty="0" smtClean="0"/>
              <a:t>rychlost</a:t>
            </a:r>
            <a:r>
              <a:rPr lang="cs-CZ" dirty="0" smtClean="0"/>
              <a:t>, kterou jsem k babičce jeli je </a:t>
            </a:r>
            <a:r>
              <a:rPr lang="cs-CZ" b="1" dirty="0" smtClean="0"/>
              <a:t>50 km za hodinu </a:t>
            </a:r>
          </a:p>
          <a:p>
            <a:pPr lvl="1">
              <a:buFont typeface="Wingdings" pitchFamily="2" charset="2"/>
              <a:buChar char="Ø"/>
            </a:pPr>
            <a:r>
              <a:rPr lang="cs-CZ" b="1" dirty="0" smtClean="0"/>
              <a:t>Čas</a:t>
            </a:r>
            <a:r>
              <a:rPr lang="cs-CZ" dirty="0" smtClean="0"/>
              <a:t> </a:t>
            </a:r>
            <a:r>
              <a:rPr lang="cs-CZ" dirty="0" smtClean="0"/>
              <a:t>(</a:t>
            </a:r>
            <a:r>
              <a:rPr lang="cs-CZ" smtClean="0"/>
              <a:t>doba), který </a:t>
            </a:r>
            <a:r>
              <a:rPr lang="cs-CZ" dirty="0" smtClean="0"/>
              <a:t>jsme strávili na cestě než jsme dojeli k babičce </a:t>
            </a:r>
          </a:p>
          <a:p>
            <a:pPr lvl="1">
              <a:buNone/>
            </a:pPr>
            <a:r>
              <a:rPr lang="cs-CZ" dirty="0" smtClean="0"/>
              <a:t>je</a:t>
            </a:r>
            <a:r>
              <a:rPr lang="cs-CZ" b="1" dirty="0" smtClean="0"/>
              <a:t> …</a:t>
            </a: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  <p:pic>
        <p:nvPicPr>
          <p:cNvPr id="4" name="Zástupný symbol pro obsah 10" descr="Trajektor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3140968"/>
            <a:ext cx="4752527" cy="32608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pl-PL" dirty="0" smtClean="0"/>
              <a:t>Podle tvaru trajektorie pohyb rozdělejeme na:</a:t>
            </a:r>
          </a:p>
          <a:p>
            <a:pPr lvl="1">
              <a:buFont typeface="Wingdings" pitchFamily="2" charset="2"/>
              <a:buChar char="Ø"/>
            </a:pPr>
            <a:r>
              <a:rPr lang="pl-PL" b="1" dirty="0" smtClean="0"/>
              <a:t>Přímočarý </a:t>
            </a:r>
            <a:endParaRPr lang="pl-PL" dirty="0" smtClean="0"/>
          </a:p>
          <a:p>
            <a:pPr lvl="2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pl-PL" dirty="0" smtClean="0"/>
              <a:t>Podle tvaru trajektorie pohyb rozdělejeme na:</a:t>
            </a:r>
          </a:p>
          <a:p>
            <a:pPr lvl="1">
              <a:buFont typeface="Wingdings" pitchFamily="2" charset="2"/>
              <a:buChar char="Ø"/>
            </a:pPr>
            <a:r>
              <a:rPr lang="pl-PL" b="1" dirty="0" smtClean="0"/>
              <a:t>Přímočarý → </a:t>
            </a:r>
            <a:r>
              <a:rPr lang="pl-PL" dirty="0" smtClean="0"/>
              <a:t>těleso se pohybuje po přímce (jablko padající ze stromu, hrot tužky rýsující úsečku, pohyb pístu injekční stříkačky</a:t>
            </a:r>
            <a:endParaRPr lang="pl-PL" b="1" dirty="0" smtClean="0"/>
          </a:p>
          <a:p>
            <a:pPr>
              <a:buNone/>
            </a:pPr>
            <a:endParaRPr lang="pl-PL" dirty="0" smtClean="0"/>
          </a:p>
          <a:p>
            <a:pPr lvl="2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pl-PL" dirty="0" smtClean="0"/>
              <a:t>Podle tvaru trajektorie pohyb rozdělejeme na:</a:t>
            </a:r>
          </a:p>
          <a:p>
            <a:pPr lvl="1">
              <a:buFont typeface="Wingdings" pitchFamily="2" charset="2"/>
              <a:buChar char="Ø"/>
            </a:pPr>
            <a:r>
              <a:rPr lang="pl-PL" b="1" dirty="0" smtClean="0"/>
              <a:t>Přímočarý → </a:t>
            </a:r>
            <a:r>
              <a:rPr lang="pl-PL" dirty="0" smtClean="0"/>
              <a:t>těleso se pohybuje po přímce (jablko padající ze stromu, hrot tužky rýsující úsečku, pohyb pístu injekční stříkačky</a:t>
            </a:r>
            <a:endParaRPr lang="pl-PL" b="1" dirty="0" smtClean="0"/>
          </a:p>
          <a:p>
            <a:pPr lvl="1">
              <a:buFont typeface="Wingdings" pitchFamily="2" charset="2"/>
              <a:buChar char="Ø"/>
            </a:pPr>
            <a:r>
              <a:rPr lang="pl-PL" b="1" dirty="0" smtClean="0"/>
              <a:t>Křivočarý</a:t>
            </a:r>
            <a:endParaRPr lang="pl-PL" dirty="0" smtClean="0"/>
          </a:p>
          <a:p>
            <a:pPr lvl="2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pl-PL" dirty="0" smtClean="0"/>
              <a:t>Podle tvaru trajektorie pohyb rozdělejeme na:</a:t>
            </a:r>
          </a:p>
          <a:p>
            <a:pPr lvl="1">
              <a:buFont typeface="Wingdings" pitchFamily="2" charset="2"/>
              <a:buChar char="Ø"/>
            </a:pPr>
            <a:r>
              <a:rPr lang="pl-PL" b="1" dirty="0" smtClean="0"/>
              <a:t>Přímočarý → </a:t>
            </a:r>
            <a:r>
              <a:rPr lang="pl-PL" dirty="0" smtClean="0"/>
              <a:t>těleso se pohybuje po přímce (jablko padající ze stromu, hrot tužky rýsující úsečku, pohyb pístu injekční stříkačky</a:t>
            </a:r>
            <a:endParaRPr lang="pl-PL" b="1" dirty="0" smtClean="0"/>
          </a:p>
          <a:p>
            <a:pPr lvl="1">
              <a:buFont typeface="Wingdings" pitchFamily="2" charset="2"/>
              <a:buChar char="Ø"/>
            </a:pPr>
            <a:r>
              <a:rPr lang="pl-PL" b="1" dirty="0" smtClean="0"/>
              <a:t>Křivočarý → </a:t>
            </a:r>
            <a:r>
              <a:rPr lang="pl-PL" dirty="0" smtClean="0"/>
              <a:t>těleso se pohybuje po křivce (auto jedoucí k babičce, pohyb puku na ledě, Země obíhající kolem Slunce)</a:t>
            </a:r>
          </a:p>
          <a:p>
            <a:pPr>
              <a:buNone/>
            </a:pPr>
            <a:endParaRPr lang="pl-PL" dirty="0" smtClean="0"/>
          </a:p>
          <a:p>
            <a:pPr lvl="2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pl-PL" dirty="0" smtClean="0"/>
              <a:t>Podle tvaru trajektorie pohyb rozdělejeme na:</a:t>
            </a:r>
          </a:p>
          <a:p>
            <a:pPr lvl="1">
              <a:buFont typeface="Wingdings" pitchFamily="2" charset="2"/>
              <a:buChar char="Ø"/>
            </a:pPr>
            <a:r>
              <a:rPr lang="pl-PL" b="1" dirty="0" smtClean="0"/>
              <a:t>Přímočarý → </a:t>
            </a:r>
            <a:r>
              <a:rPr lang="pl-PL" dirty="0" smtClean="0"/>
              <a:t>těleso se pohybuje po přímce (jablko padající ze stromu, hrot tužky rýsující úsečku, pohyb pístu injekční stříkačky</a:t>
            </a:r>
            <a:endParaRPr lang="pl-PL" b="1" dirty="0" smtClean="0"/>
          </a:p>
          <a:p>
            <a:pPr lvl="1">
              <a:buFont typeface="Wingdings" pitchFamily="2" charset="2"/>
              <a:buChar char="Ø"/>
            </a:pPr>
            <a:r>
              <a:rPr lang="pl-PL" b="1" dirty="0" smtClean="0"/>
              <a:t>Křivočarý → </a:t>
            </a:r>
            <a:r>
              <a:rPr lang="pl-PL" dirty="0" smtClean="0"/>
              <a:t>těleso se pohybuje po křivce (auto jedoucí k babičce, pohyb puku na ledě, Země obíhající kolem Slunce)</a:t>
            </a:r>
          </a:p>
          <a:p>
            <a:pPr lvl="1">
              <a:buFont typeface="Wingdings" pitchFamily="2" charset="2"/>
              <a:buChar char="Ø"/>
            </a:pPr>
            <a:r>
              <a:rPr lang="pl-PL" dirty="0" smtClean="0"/>
              <a:t>Většina pohybů je křivočarých</a:t>
            </a:r>
          </a:p>
          <a:p>
            <a:pPr>
              <a:buNone/>
            </a:pPr>
            <a:endParaRPr lang="pl-PL" dirty="0" smtClean="0"/>
          </a:p>
          <a:p>
            <a:pPr lvl="2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Většinou je pohyb velmi složitý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Pro snadnější popis pohybu rozeznáváme dva základní pohyby:</a:t>
            </a:r>
          </a:p>
          <a:p>
            <a:pPr lvl="1">
              <a:buFont typeface="Wingdings" pitchFamily="2" charset="2"/>
              <a:buChar char="Ø"/>
            </a:pPr>
            <a:r>
              <a:rPr lang="cs-CZ" b="1" dirty="0" smtClean="0"/>
              <a:t>Posuvný </a:t>
            </a:r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Většinou je pohyb velmi složitý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Pro snadnější popis pohybu rozeznáváme dva základní pohyby:</a:t>
            </a:r>
          </a:p>
          <a:p>
            <a:pPr lvl="1">
              <a:buFont typeface="Wingdings" pitchFamily="2" charset="2"/>
              <a:buChar char="Ø"/>
            </a:pPr>
            <a:r>
              <a:rPr lang="cs-CZ" b="1" dirty="0" smtClean="0"/>
              <a:t>Posuvný  → </a:t>
            </a:r>
            <a:r>
              <a:rPr lang="cs-CZ" dirty="0" smtClean="0"/>
              <a:t>všechny body tělesa se pohybují po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stejné trajektorii </a:t>
            </a:r>
            <a:r>
              <a:rPr lang="cs-CZ" dirty="0" smtClean="0"/>
              <a:t>a urazí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stejnou dráhu </a:t>
            </a:r>
            <a:r>
              <a:rPr lang="cs-CZ" dirty="0" smtClean="0"/>
              <a:t>(tužka při rýsování)</a:t>
            </a:r>
          </a:p>
          <a:p>
            <a:pPr lvl="1">
              <a:buFont typeface="Wingdings" pitchFamily="2" charset="2"/>
              <a:buChar char="Ø"/>
            </a:pPr>
            <a:endParaRPr lang="cs-CZ" b="1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Většinou je pohyb velmi složitý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Pro snadnější popis pohybu rozeznáváme dva základní pohyby:</a:t>
            </a:r>
          </a:p>
          <a:p>
            <a:pPr lvl="1">
              <a:buFont typeface="Wingdings" pitchFamily="2" charset="2"/>
              <a:buChar char="Ø"/>
            </a:pPr>
            <a:r>
              <a:rPr lang="cs-CZ" b="1" dirty="0" smtClean="0"/>
              <a:t>Posuvný  → </a:t>
            </a:r>
            <a:r>
              <a:rPr lang="cs-CZ" dirty="0" smtClean="0"/>
              <a:t>všechny body tělesa se pohybují po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stejné trajektorii </a:t>
            </a:r>
            <a:r>
              <a:rPr lang="cs-CZ" dirty="0" smtClean="0"/>
              <a:t>a urazí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stejnou dráhu </a:t>
            </a:r>
            <a:r>
              <a:rPr lang="cs-CZ" dirty="0" smtClean="0"/>
              <a:t>(tužka při rýsování)</a:t>
            </a:r>
          </a:p>
          <a:p>
            <a:pPr lvl="1">
              <a:buFont typeface="Wingdings" pitchFamily="2" charset="2"/>
              <a:buChar char="Ø"/>
            </a:pPr>
            <a:r>
              <a:rPr lang="cs-CZ" b="1" dirty="0" smtClean="0"/>
              <a:t>Otáčivý</a:t>
            </a:r>
          </a:p>
          <a:p>
            <a:pPr lvl="1">
              <a:buFont typeface="Wingdings" pitchFamily="2" charset="2"/>
              <a:buChar char="Ø"/>
            </a:pPr>
            <a:endParaRPr lang="cs-CZ" b="1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Většinou je pohyb velmi složitý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Pro snadnější popis pohybu rozeznáváme dva základní pohyby:</a:t>
            </a:r>
          </a:p>
          <a:p>
            <a:pPr lvl="1">
              <a:buFont typeface="Wingdings" pitchFamily="2" charset="2"/>
              <a:buChar char="Ø"/>
            </a:pPr>
            <a:r>
              <a:rPr lang="cs-CZ" b="1" dirty="0" smtClean="0"/>
              <a:t>Posuvný  → </a:t>
            </a:r>
            <a:r>
              <a:rPr lang="cs-CZ" dirty="0" smtClean="0"/>
              <a:t>všechny body tělesa se pohybují po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stejné trajektorii </a:t>
            </a:r>
            <a:r>
              <a:rPr lang="cs-CZ" dirty="0" smtClean="0"/>
              <a:t>a urazí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stejnou dráhu </a:t>
            </a:r>
            <a:r>
              <a:rPr lang="cs-CZ" dirty="0" smtClean="0"/>
              <a:t>(tužka při rýsování)</a:t>
            </a:r>
          </a:p>
          <a:p>
            <a:pPr lvl="1">
              <a:buFont typeface="Wingdings" pitchFamily="2" charset="2"/>
              <a:buChar char="Ø"/>
            </a:pPr>
            <a:r>
              <a:rPr lang="cs-CZ" b="1" dirty="0" smtClean="0"/>
              <a:t>Otáčivý </a:t>
            </a:r>
            <a:r>
              <a:rPr lang="cs-CZ" dirty="0" smtClean="0"/>
              <a:t>→ všechny body tělesa se pohybují po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kružnici</a:t>
            </a:r>
            <a:r>
              <a:rPr lang="cs-CZ" dirty="0" smtClean="0"/>
              <a:t> nebo po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části kružnice</a:t>
            </a:r>
            <a:r>
              <a:rPr lang="cs-CZ" dirty="0" smtClean="0"/>
              <a:t>,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dráhy</a:t>
            </a:r>
            <a:r>
              <a:rPr lang="cs-CZ" dirty="0" smtClean="0"/>
              <a:t> jednotlivých bodů jsou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různě velké </a:t>
            </a:r>
            <a:r>
              <a:rPr lang="cs-CZ" dirty="0" smtClean="0"/>
              <a:t>(pohyb hodinových ručiček, pohyb šroubováku, pohyb kola u auta)</a:t>
            </a:r>
          </a:p>
          <a:p>
            <a:pPr lvl="1">
              <a:buFont typeface="Wingdings" pitchFamily="2" charset="2"/>
              <a:buChar char="Ø"/>
            </a:pPr>
            <a:endParaRPr lang="cs-CZ" b="1" dirty="0" smtClean="0"/>
          </a:p>
          <a:p>
            <a:pPr lvl="1">
              <a:buFont typeface="Wingdings" pitchFamily="2" charset="2"/>
              <a:buChar char="Ø"/>
            </a:pPr>
            <a:endParaRPr lang="cs-CZ" b="1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Většinou je pohyb velmi složitý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Pro snadnější popis pohybu rozeznáváme dva základní pohyby:</a:t>
            </a:r>
          </a:p>
          <a:p>
            <a:pPr lvl="1">
              <a:buFont typeface="Wingdings" pitchFamily="2" charset="2"/>
              <a:buChar char="Ø"/>
            </a:pPr>
            <a:r>
              <a:rPr lang="cs-CZ" b="1" dirty="0" smtClean="0"/>
              <a:t>Posuvný  → </a:t>
            </a:r>
            <a:r>
              <a:rPr lang="cs-CZ" dirty="0" smtClean="0"/>
              <a:t>všechny body tělesa se pohybují po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stejné trajektorii </a:t>
            </a:r>
            <a:r>
              <a:rPr lang="cs-CZ" dirty="0" smtClean="0"/>
              <a:t>a urazí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stejnou dráhu </a:t>
            </a:r>
            <a:r>
              <a:rPr lang="cs-CZ" dirty="0" smtClean="0"/>
              <a:t>(tužka při rýsování)</a:t>
            </a:r>
          </a:p>
          <a:p>
            <a:pPr lvl="1">
              <a:buFont typeface="Wingdings" pitchFamily="2" charset="2"/>
              <a:buChar char="Ø"/>
            </a:pPr>
            <a:r>
              <a:rPr lang="cs-CZ" b="1" dirty="0" smtClean="0"/>
              <a:t>Otáčivý </a:t>
            </a:r>
            <a:r>
              <a:rPr lang="cs-CZ" dirty="0" smtClean="0"/>
              <a:t>→ všechny body tělesa se pohybují po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kružnici</a:t>
            </a:r>
            <a:r>
              <a:rPr lang="cs-CZ" dirty="0" smtClean="0"/>
              <a:t> nebo po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části kružnice</a:t>
            </a:r>
            <a:r>
              <a:rPr lang="cs-CZ" dirty="0" smtClean="0"/>
              <a:t>,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dráhy</a:t>
            </a:r>
            <a:r>
              <a:rPr lang="cs-CZ" dirty="0" smtClean="0"/>
              <a:t> jednotlivých bodů jsou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různě velké </a:t>
            </a:r>
            <a:r>
              <a:rPr lang="cs-CZ" dirty="0" smtClean="0"/>
              <a:t>(pohyb hodinových ručiček, pohyb šroubováku, pohyb kola u auta)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Kombinací obou pohybů je </a:t>
            </a:r>
            <a:r>
              <a:rPr lang="cs-CZ" b="1" dirty="0" smtClean="0"/>
              <a:t>pohyb složený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Kola u automobilu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Šroub</a:t>
            </a:r>
          </a:p>
          <a:p>
            <a:pPr lvl="1">
              <a:buFont typeface="Wingdings" pitchFamily="2" charset="2"/>
              <a:buChar char="Ø"/>
            </a:pPr>
            <a:endParaRPr lang="cs-CZ" b="1" dirty="0" smtClean="0"/>
          </a:p>
          <a:p>
            <a:pPr lvl="1">
              <a:buFont typeface="Wingdings" pitchFamily="2" charset="2"/>
              <a:buChar char="Ø"/>
            </a:pPr>
            <a:endParaRPr lang="cs-CZ" b="1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419</TotalTime>
  <Words>1691</Words>
  <Application>Microsoft Office PowerPoint</Application>
  <PresentationFormat>Předvádění na obrazovce (4:3)</PresentationFormat>
  <Paragraphs>537</Paragraphs>
  <Slides>46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46</vt:i4>
      </vt:variant>
    </vt:vector>
  </HeadingPairs>
  <TitlesOfParts>
    <vt:vector size="47" baseType="lpstr">
      <vt:lpstr>Arkýř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Tělesa a látky</dc:title>
  <dc:creator>uživatel</dc:creator>
  <cp:lastModifiedBy>uživatel</cp:lastModifiedBy>
  <cp:revision>155</cp:revision>
  <dcterms:created xsi:type="dcterms:W3CDTF">2020-10-04T15:04:58Z</dcterms:created>
  <dcterms:modified xsi:type="dcterms:W3CDTF">2020-10-17T18:01:54Z</dcterms:modified>
</cp:coreProperties>
</file>