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sldIdLst>
    <p:sldId id="256" r:id="rId2"/>
    <p:sldId id="258" r:id="rId3"/>
    <p:sldId id="259" r:id="rId4"/>
    <p:sldId id="260" r:id="rId5"/>
    <p:sldId id="261" r:id="rId6"/>
    <p:sldId id="263" r:id="rId7"/>
    <p:sldId id="264" r:id="rId8"/>
    <p:sldId id="265" r:id="rId9"/>
    <p:sldId id="262" r:id="rId10"/>
    <p:sldId id="267" r:id="rId11"/>
  </p:sldIdLst>
  <p:sldSz cx="9144000" cy="6858000" type="screen4x3"/>
  <p:notesSz cx="6858000" cy="9144000"/>
  <p:defaultTextStyle>
    <a:defPPr>
      <a:defRPr lang="en-IN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73" d="100"/>
          <a:sy n="73" d="100"/>
        </p:scale>
        <p:origin x="-426" y="-10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Nadpis 7"/>
          <p:cNvSpPr>
            <a:spLocks noGrp="1"/>
          </p:cNvSpPr>
          <p:nvPr>
            <p:ph type="ctrTitle"/>
          </p:nvPr>
        </p:nvSpPr>
        <p:spPr>
          <a:xfrm>
            <a:off x="1219200" y="3886200"/>
            <a:ext cx="6858000" cy="990600"/>
          </a:xfrm>
        </p:spPr>
        <p:txBody>
          <a:bodyPr anchor="t" anchorCtr="0"/>
          <a:lstStyle>
            <a:lvl1pPr algn="r">
              <a:defRPr sz="3200">
                <a:solidFill>
                  <a:schemeClr val="tx1"/>
                </a:solidFill>
              </a:defRPr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9" name="Podnadpis 8"/>
          <p:cNvSpPr>
            <a:spLocks noGrp="1"/>
          </p:cNvSpPr>
          <p:nvPr>
            <p:ph type="subTitle" idx="1"/>
          </p:nvPr>
        </p:nvSpPr>
        <p:spPr>
          <a:xfrm>
            <a:off x="1219200" y="5124450"/>
            <a:ext cx="6858000" cy="533400"/>
          </a:xfrm>
        </p:spPr>
        <p:txBody>
          <a:bodyPr/>
          <a:lstStyle>
            <a:lvl1pPr marL="0" indent="0" algn="r">
              <a:buNone/>
              <a:defRPr sz="200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cs-CZ" smtClean="0"/>
              <a:t>Klepnutím lze upravit styl předlohy podnadpisů.</a:t>
            </a:r>
            <a:endParaRPr kumimoji="0" lang="en-US"/>
          </a:p>
        </p:txBody>
      </p:sp>
      <p:sp>
        <p:nvSpPr>
          <p:cNvPr id="28" name="Zástupný symbol pro datum 27"/>
          <p:cNvSpPr>
            <a:spLocks noGrp="1"/>
          </p:cNvSpPr>
          <p:nvPr>
            <p:ph type="dt" sz="half" idx="10"/>
          </p:nvPr>
        </p:nvSpPr>
        <p:spPr>
          <a:xfrm>
            <a:off x="6400800" y="6355080"/>
            <a:ext cx="2286000" cy="365760"/>
          </a:xfrm>
        </p:spPr>
        <p:txBody>
          <a:bodyPr/>
          <a:lstStyle>
            <a:lvl1pPr>
              <a:defRPr sz="1400"/>
            </a:lvl1pPr>
          </a:lstStyle>
          <a:p>
            <a:endParaRPr lang="en-IN"/>
          </a:p>
        </p:txBody>
      </p:sp>
      <p:sp>
        <p:nvSpPr>
          <p:cNvPr id="17" name="Zástupný symbol pro zápatí 16"/>
          <p:cNvSpPr>
            <a:spLocks noGrp="1"/>
          </p:cNvSpPr>
          <p:nvPr>
            <p:ph type="ftr" sz="quarter" idx="11"/>
          </p:nvPr>
        </p:nvSpPr>
        <p:spPr>
          <a:xfrm>
            <a:off x="2898648" y="6355080"/>
            <a:ext cx="3474720" cy="365760"/>
          </a:xfrm>
        </p:spPr>
        <p:txBody>
          <a:bodyPr/>
          <a:lstStyle/>
          <a:p>
            <a:endParaRPr lang="en-IN"/>
          </a:p>
        </p:txBody>
      </p:sp>
      <p:sp>
        <p:nvSpPr>
          <p:cNvPr id="29" name="Zástupný symbol pro číslo snímku 28"/>
          <p:cNvSpPr>
            <a:spLocks noGrp="1"/>
          </p:cNvSpPr>
          <p:nvPr>
            <p:ph type="sldNum" sz="quarter" idx="12"/>
          </p:nvPr>
        </p:nvSpPr>
        <p:spPr>
          <a:xfrm>
            <a:off x="1216152" y="6355080"/>
            <a:ext cx="1219200" cy="365760"/>
          </a:xfrm>
        </p:spPr>
        <p:txBody>
          <a:bodyPr/>
          <a:lstStyle/>
          <a:p>
            <a:fld id="{8E2C4AD7-86BD-4BC9-BA17-3E1E8277B7C4}" type="slidenum">
              <a:rPr lang="en-IN" smtClean="0"/>
              <a:pPr/>
              <a:t>‹#›</a:t>
            </a:fld>
            <a:endParaRPr lang="en-IN"/>
          </a:p>
        </p:txBody>
      </p:sp>
      <p:sp>
        <p:nvSpPr>
          <p:cNvPr id="21" name="Obdélník 20"/>
          <p:cNvSpPr/>
          <p:nvPr/>
        </p:nvSpPr>
        <p:spPr>
          <a:xfrm>
            <a:off x="904875" y="3648075"/>
            <a:ext cx="7315200" cy="1280160"/>
          </a:xfrm>
          <a:prstGeom prst="rect">
            <a:avLst/>
          </a:prstGeom>
          <a:noFill/>
          <a:ln w="6350" cap="rnd" cmpd="sng" algn="ctr">
            <a:solidFill>
              <a:schemeClr val="accent1"/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33" name="Obdélník 32"/>
          <p:cNvSpPr/>
          <p:nvPr/>
        </p:nvSpPr>
        <p:spPr>
          <a:xfrm>
            <a:off x="914400" y="5048250"/>
            <a:ext cx="7315200" cy="685800"/>
          </a:xfrm>
          <a:prstGeom prst="rect">
            <a:avLst/>
          </a:prstGeom>
          <a:noFill/>
          <a:ln w="6350" cap="rnd" cmpd="sng" algn="ctr">
            <a:solidFill>
              <a:schemeClr val="accent2"/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2" name="Obdélník 21"/>
          <p:cNvSpPr/>
          <p:nvPr/>
        </p:nvSpPr>
        <p:spPr>
          <a:xfrm>
            <a:off x="904875" y="3648075"/>
            <a:ext cx="228600" cy="1280160"/>
          </a:xfrm>
          <a:prstGeom prst="rect">
            <a:avLst/>
          </a:prstGeom>
          <a:solidFill>
            <a:schemeClr val="accent1"/>
          </a:solidFill>
          <a:ln w="635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32" name="Obdélník 31"/>
          <p:cNvSpPr/>
          <p:nvPr/>
        </p:nvSpPr>
        <p:spPr>
          <a:xfrm>
            <a:off x="914400" y="5048250"/>
            <a:ext cx="228600" cy="685800"/>
          </a:xfrm>
          <a:prstGeom prst="rect">
            <a:avLst/>
          </a:prstGeom>
          <a:solidFill>
            <a:schemeClr val="accent2"/>
          </a:solidFill>
          <a:ln w="635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B9C74B-1538-4515-AB04-47FC8B108BD2}" type="slidenum">
              <a:rPr lang="en-IN" smtClean="0"/>
              <a:pPr/>
              <a:t>‹#›</a:t>
            </a:fld>
            <a:endParaRPr lang="en-IN"/>
          </a:p>
        </p:txBody>
      </p:sp>
      <p:sp>
        <p:nvSpPr>
          <p:cNvPr id="8" name="Zástupný symbol pro obsah 7"/>
          <p:cNvSpPr>
            <a:spLocks noGrp="1"/>
          </p:cNvSpPr>
          <p:nvPr>
            <p:ph sz="quarter" idx="1"/>
          </p:nvPr>
        </p:nvSpPr>
        <p:spPr>
          <a:xfrm>
            <a:off x="457200" y="1219200"/>
            <a:ext cx="8229600" cy="493776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Záhlaví části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219200" y="2971800"/>
            <a:ext cx="6858000" cy="1066800"/>
          </a:xfrm>
        </p:spPr>
        <p:txBody>
          <a:bodyPr anchor="t" anchorCtr="0"/>
          <a:lstStyle>
            <a:lvl1pPr algn="r">
              <a:buNone/>
              <a:defRPr sz="3200" b="0" cap="none" baseline="0"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1295400" y="4267200"/>
            <a:ext cx="6781800" cy="1143000"/>
          </a:xfrm>
        </p:spPr>
        <p:txBody>
          <a:bodyPr anchor="t" anchorCtr="0"/>
          <a:lstStyle>
            <a:lvl1pPr marL="0" indent="0" algn="r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>
          <a:xfrm>
            <a:off x="6400800" y="6355080"/>
            <a:ext cx="2286000" cy="365760"/>
          </a:xfrm>
        </p:spPr>
        <p:txBody>
          <a:bodyPr/>
          <a:lstStyle/>
          <a:p>
            <a:endParaRPr lang="en-IN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>
          <a:xfrm>
            <a:off x="2898648" y="6355080"/>
            <a:ext cx="3474720" cy="365760"/>
          </a:xfrm>
        </p:spPr>
        <p:txBody>
          <a:bodyPr/>
          <a:lstStyle/>
          <a:p>
            <a:endParaRPr lang="en-IN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>
          <a:xfrm>
            <a:off x="1069848" y="6355080"/>
            <a:ext cx="1520952" cy="365760"/>
          </a:xfrm>
        </p:spPr>
        <p:txBody>
          <a:bodyPr/>
          <a:lstStyle/>
          <a:p>
            <a:fld id="{5490CA12-1E58-4BC5-8F03-AEF66942C9D5}" type="slidenum">
              <a:rPr lang="en-IN" smtClean="0"/>
              <a:pPr/>
              <a:t>‹#›</a:t>
            </a:fld>
            <a:endParaRPr lang="en-IN"/>
          </a:p>
        </p:txBody>
      </p:sp>
      <p:sp>
        <p:nvSpPr>
          <p:cNvPr id="7" name="Obdélník 6"/>
          <p:cNvSpPr/>
          <p:nvPr/>
        </p:nvSpPr>
        <p:spPr>
          <a:xfrm>
            <a:off x="914400" y="2819400"/>
            <a:ext cx="7315200" cy="1280160"/>
          </a:xfrm>
          <a:prstGeom prst="rect">
            <a:avLst/>
          </a:prstGeom>
          <a:noFill/>
          <a:ln w="6350" cap="rnd" cmpd="sng" algn="ctr">
            <a:solidFill>
              <a:schemeClr val="accent1"/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Obdélník 7"/>
          <p:cNvSpPr/>
          <p:nvPr/>
        </p:nvSpPr>
        <p:spPr>
          <a:xfrm>
            <a:off x="914400" y="2819400"/>
            <a:ext cx="228600" cy="1280160"/>
          </a:xfrm>
          <a:prstGeom prst="rect">
            <a:avLst/>
          </a:prstGeom>
          <a:solidFill>
            <a:schemeClr val="accent1"/>
          </a:solidFill>
          <a:ln w="635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28600"/>
            <a:ext cx="8229600" cy="914400"/>
          </a:xfrm>
        </p:spPr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6F852C-4E8A-4C01-9DD4-97AF0DE66873}" type="slidenum">
              <a:rPr lang="en-IN" smtClean="0"/>
              <a:pPr/>
              <a:t>‹#›</a:t>
            </a:fld>
            <a:endParaRPr lang="en-IN"/>
          </a:p>
        </p:txBody>
      </p:sp>
      <p:sp>
        <p:nvSpPr>
          <p:cNvPr id="9" name="Zástupný symbol pro obsah 8"/>
          <p:cNvSpPr>
            <a:spLocks noGrp="1"/>
          </p:cNvSpPr>
          <p:nvPr>
            <p:ph sz="quarter" idx="1"/>
          </p:nvPr>
        </p:nvSpPr>
        <p:spPr>
          <a:xfrm>
            <a:off x="457200" y="1219200"/>
            <a:ext cx="4041648" cy="493776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1" name="Zástupný symbol pro obsah 10"/>
          <p:cNvSpPr>
            <a:spLocks noGrp="1"/>
          </p:cNvSpPr>
          <p:nvPr>
            <p:ph sz="quarter" idx="2"/>
          </p:nvPr>
        </p:nvSpPr>
        <p:spPr>
          <a:xfrm>
            <a:off x="4632198" y="1216152"/>
            <a:ext cx="4041648" cy="493776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28600"/>
            <a:ext cx="8229600" cy="914400"/>
          </a:xfrm>
        </p:spPr>
        <p:txBody>
          <a:bodyPr anchor="ctr"/>
          <a:lstStyle>
            <a:lvl1pPr>
              <a:defRPr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285875"/>
            <a:ext cx="4040188" cy="685800"/>
          </a:xfrm>
          <a:noFill/>
          <a:ln>
            <a:noFill/>
          </a:ln>
        </p:spPr>
        <p:txBody>
          <a:bodyPr lIns="91440" anchor="b" anchorCtr="0">
            <a:noAutofit/>
          </a:bodyPr>
          <a:lstStyle>
            <a:lvl1pPr marL="0" indent="0">
              <a:buNone/>
              <a:defRPr sz="2400" b="1">
                <a:solidFill>
                  <a:schemeClr val="accent2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3"/>
          </p:nvPr>
        </p:nvSpPr>
        <p:spPr>
          <a:xfrm>
            <a:off x="4648200" y="1295400"/>
            <a:ext cx="4041775" cy="685800"/>
          </a:xfrm>
          <a:noFill/>
          <a:ln>
            <a:noFill/>
          </a:ln>
        </p:spPr>
        <p:txBody>
          <a:bodyPr lIns="91440" anchor="b" anchorCtr="0"/>
          <a:lstStyle>
            <a:lvl1pPr marL="0" indent="0">
              <a:buNone/>
              <a:defRPr sz="2400" b="1">
                <a:solidFill>
                  <a:schemeClr val="accent2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EDEEA0-9EBF-4F77-9846-026351823658}" type="slidenum">
              <a:rPr lang="en-IN" smtClean="0"/>
              <a:pPr/>
              <a:t>‹#›</a:t>
            </a:fld>
            <a:endParaRPr lang="en-IN"/>
          </a:p>
        </p:txBody>
      </p:sp>
      <p:sp>
        <p:nvSpPr>
          <p:cNvPr id="11" name="Zástupný symbol pro obsah 10"/>
          <p:cNvSpPr>
            <a:spLocks noGrp="1"/>
          </p:cNvSpPr>
          <p:nvPr>
            <p:ph sz="quarter" idx="2"/>
          </p:nvPr>
        </p:nvSpPr>
        <p:spPr>
          <a:xfrm>
            <a:off x="457200" y="2133600"/>
            <a:ext cx="4038600" cy="40386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3" name="Zástupný symbol pro obsah 12"/>
          <p:cNvSpPr>
            <a:spLocks noGrp="1"/>
          </p:cNvSpPr>
          <p:nvPr>
            <p:ph sz="quarter" idx="4"/>
          </p:nvPr>
        </p:nvSpPr>
        <p:spPr>
          <a:xfrm>
            <a:off x="4648200" y="2133600"/>
            <a:ext cx="4038600" cy="40386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28600"/>
            <a:ext cx="8229600" cy="914400"/>
          </a:xfrm>
        </p:spPr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223E62-569C-43E3-B28C-68484AD70123}" type="slidenum">
              <a:rPr lang="en-IN" smtClean="0"/>
              <a:pPr/>
              <a:t>‹#›</a:t>
            </a:fld>
            <a:endParaRPr lang="en-IN"/>
          </a:p>
        </p:txBody>
      </p:sp>
      <p:sp>
        <p:nvSpPr>
          <p:cNvPr id="6" name="Rovnoramenný trojúhelník 5"/>
          <p:cNvSpPr>
            <a:spLocks noChangeAspect="1"/>
          </p:cNvSpPr>
          <p:nvPr/>
        </p:nvSpPr>
        <p:spPr>
          <a:xfrm rot="5400000">
            <a:off x="419100" y="6467475"/>
            <a:ext cx="190849" cy="120314"/>
          </a:xfrm>
          <a:prstGeom prst="triangle">
            <a:avLst>
              <a:gd name="adj" fmla="val 50000"/>
            </a:avLst>
          </a:prstGeom>
          <a:solidFill>
            <a:schemeClr val="accent2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E13E2E-C69A-43F2-A100-8EB4EBB47306}" type="slidenum">
              <a:rPr lang="en-IN" smtClean="0"/>
              <a:pPr/>
              <a:t>‹#›</a:t>
            </a:fld>
            <a:endParaRPr lang="en-IN"/>
          </a:p>
        </p:txBody>
      </p:sp>
      <p:sp>
        <p:nvSpPr>
          <p:cNvPr id="5" name="Přímá spojovací čára 4"/>
          <p:cNvSpPr>
            <a:spLocks noChangeShapeType="1"/>
          </p:cNvSpPr>
          <p:nvPr/>
        </p:nvSpPr>
        <p:spPr bwMode="auto">
          <a:xfrm>
            <a:off x="457200" y="6353175"/>
            <a:ext cx="8229600" cy="0"/>
          </a:xfrm>
          <a:prstGeom prst="line">
            <a:avLst/>
          </a:prstGeom>
          <a:noFill/>
          <a:ln w="9525" cap="flat" cmpd="sng" algn="ctr">
            <a:solidFill>
              <a:schemeClr val="accent2"/>
            </a:solidFill>
            <a:prstDash val="dash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6" name="Rovnoramenný trojúhelník 5"/>
          <p:cNvSpPr>
            <a:spLocks noChangeAspect="1"/>
          </p:cNvSpPr>
          <p:nvPr/>
        </p:nvSpPr>
        <p:spPr>
          <a:xfrm rot="5400000">
            <a:off x="419100" y="6467475"/>
            <a:ext cx="190849" cy="120314"/>
          </a:xfrm>
          <a:prstGeom prst="triangle">
            <a:avLst>
              <a:gd name="adj" fmla="val 50000"/>
            </a:avLst>
          </a:prstGeom>
          <a:solidFill>
            <a:schemeClr val="accent2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324600" y="304800"/>
            <a:ext cx="2514600" cy="838200"/>
          </a:xfrm>
        </p:spPr>
        <p:txBody>
          <a:bodyPr anchor="b" anchorCtr="0">
            <a:noAutofit/>
          </a:bodyPr>
          <a:lstStyle>
            <a:lvl1pPr algn="l">
              <a:buNone/>
              <a:defRPr sz="2000" b="1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2"/>
          </p:nvPr>
        </p:nvSpPr>
        <p:spPr>
          <a:xfrm>
            <a:off x="6324600" y="1219200"/>
            <a:ext cx="2514600" cy="4843463"/>
          </a:xfrm>
        </p:spPr>
        <p:txBody>
          <a:bodyPr/>
          <a:lstStyle>
            <a:lvl1pPr marL="0" indent="0">
              <a:lnSpc>
                <a:spcPts val="2200"/>
              </a:lnSpc>
              <a:spcAft>
                <a:spcPts val="1000"/>
              </a:spcAft>
              <a:buNone/>
              <a:defRPr sz="1600">
                <a:solidFill>
                  <a:schemeClr val="tx2"/>
                </a:solidFill>
              </a:defRPr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0D2C6F-F885-46B3-9475-0802194EE757}" type="slidenum">
              <a:rPr lang="en-IN" smtClean="0"/>
              <a:pPr/>
              <a:t>‹#›</a:t>
            </a:fld>
            <a:endParaRPr lang="en-IN"/>
          </a:p>
        </p:txBody>
      </p:sp>
      <p:sp>
        <p:nvSpPr>
          <p:cNvPr id="8" name="Přímá spojovací čára 7"/>
          <p:cNvSpPr>
            <a:spLocks noChangeShapeType="1"/>
          </p:cNvSpPr>
          <p:nvPr/>
        </p:nvSpPr>
        <p:spPr bwMode="auto">
          <a:xfrm>
            <a:off x="457200" y="6353175"/>
            <a:ext cx="8229600" cy="0"/>
          </a:xfrm>
          <a:prstGeom prst="line">
            <a:avLst/>
          </a:prstGeom>
          <a:noFill/>
          <a:ln w="9525" cap="flat" cmpd="sng" algn="ctr">
            <a:solidFill>
              <a:schemeClr val="accent2"/>
            </a:solidFill>
            <a:prstDash val="dash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0" name="Přímá spojovací čára 9"/>
          <p:cNvSpPr>
            <a:spLocks noChangeShapeType="1"/>
          </p:cNvSpPr>
          <p:nvPr/>
        </p:nvSpPr>
        <p:spPr bwMode="auto">
          <a:xfrm rot="5400000">
            <a:off x="3160645" y="3324225"/>
            <a:ext cx="6035040" cy="0"/>
          </a:xfrm>
          <a:prstGeom prst="line">
            <a:avLst/>
          </a:prstGeom>
          <a:noFill/>
          <a:ln w="9525" cap="flat" cmpd="sng" algn="ctr">
            <a:solidFill>
              <a:schemeClr val="accent2"/>
            </a:solidFill>
            <a:prstDash val="dash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9" name="Rovnoramenný trojúhelník 8"/>
          <p:cNvSpPr>
            <a:spLocks noChangeAspect="1"/>
          </p:cNvSpPr>
          <p:nvPr/>
        </p:nvSpPr>
        <p:spPr>
          <a:xfrm rot="5400000">
            <a:off x="419100" y="6467475"/>
            <a:ext cx="190849" cy="120314"/>
          </a:xfrm>
          <a:prstGeom prst="triangle">
            <a:avLst>
              <a:gd name="adj" fmla="val 50000"/>
            </a:avLst>
          </a:prstGeom>
          <a:solidFill>
            <a:schemeClr val="accent2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Zástupný symbol pro obsah 11"/>
          <p:cNvSpPr>
            <a:spLocks noGrp="1"/>
          </p:cNvSpPr>
          <p:nvPr>
            <p:ph sz="quarter" idx="1"/>
          </p:nvPr>
        </p:nvSpPr>
        <p:spPr>
          <a:xfrm>
            <a:off x="304800" y="304800"/>
            <a:ext cx="5715000" cy="57150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500856"/>
            <a:ext cx="8229600" cy="674688"/>
          </a:xfrm>
          <a:ln>
            <a:solidFill>
              <a:schemeClr val="accent1"/>
            </a:solidFill>
          </a:ln>
        </p:spPr>
        <p:txBody>
          <a:bodyPr lIns="274320" anchor="ctr"/>
          <a:lstStyle>
            <a:lvl1pPr algn="r">
              <a:buNone/>
              <a:defRPr sz="2000" b="0">
                <a:solidFill>
                  <a:schemeClr val="tx1"/>
                </a:solidFill>
              </a:defRPr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457200" y="1905000"/>
            <a:ext cx="8229600" cy="4270248"/>
          </a:xfrm>
          <a:solidFill>
            <a:schemeClr val="tx1">
              <a:shade val="50000"/>
            </a:schemeClr>
          </a:solidFill>
          <a:ln>
            <a:noFill/>
          </a:ln>
          <a:effectLst/>
        </p:spPr>
        <p:txBody>
          <a:bodyPr/>
          <a:lstStyle>
            <a:lvl1pPr marL="0" indent="0">
              <a:spcBef>
                <a:spcPts val="600"/>
              </a:spcBef>
              <a:buNone/>
              <a:defRPr sz="3200"/>
            </a:lvl1pPr>
          </a:lstStyle>
          <a:p>
            <a:r>
              <a:rPr kumimoji="0" lang="cs-CZ" smtClean="0"/>
              <a:t>Klepnutím na ikonu přidáte obrázek.</a:t>
            </a:r>
            <a:endParaRPr kumimoji="0" lang="en-US" dirty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219200"/>
            <a:ext cx="8229600" cy="533400"/>
          </a:xfrm>
        </p:spPr>
        <p:txBody>
          <a:bodyPr anchor="ctr" anchorCtr="0"/>
          <a:lstStyle>
            <a:lvl1pPr marL="0" indent="0" algn="l">
              <a:buFontTx/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6C4773-156A-41DB-8115-6418943CB19D}" type="slidenum">
              <a:rPr lang="en-IN" smtClean="0"/>
              <a:pPr/>
              <a:t>‹#›</a:t>
            </a:fld>
            <a:endParaRPr lang="en-IN"/>
          </a:p>
        </p:txBody>
      </p:sp>
      <p:sp>
        <p:nvSpPr>
          <p:cNvPr id="8" name="Přímá spojovací čára 7"/>
          <p:cNvSpPr>
            <a:spLocks noChangeShapeType="1"/>
          </p:cNvSpPr>
          <p:nvPr/>
        </p:nvSpPr>
        <p:spPr bwMode="auto">
          <a:xfrm>
            <a:off x="457200" y="6353175"/>
            <a:ext cx="8229600" cy="0"/>
          </a:xfrm>
          <a:prstGeom prst="line">
            <a:avLst/>
          </a:prstGeom>
          <a:noFill/>
          <a:ln w="9525" cap="flat" cmpd="sng" algn="ctr">
            <a:solidFill>
              <a:schemeClr val="accent2"/>
            </a:solidFill>
            <a:prstDash val="dash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9" name="Rovnoramenný trojúhelník 8"/>
          <p:cNvSpPr>
            <a:spLocks noChangeAspect="1"/>
          </p:cNvSpPr>
          <p:nvPr/>
        </p:nvSpPr>
        <p:spPr>
          <a:xfrm rot="5400000">
            <a:off x="419100" y="6467475"/>
            <a:ext cx="190849" cy="120314"/>
          </a:xfrm>
          <a:prstGeom prst="triangle">
            <a:avLst>
              <a:gd name="adj" fmla="val 50000"/>
            </a:avLst>
          </a:prstGeom>
          <a:solidFill>
            <a:schemeClr val="accent2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0" name="Obdélník 9"/>
          <p:cNvSpPr/>
          <p:nvPr/>
        </p:nvSpPr>
        <p:spPr>
          <a:xfrm>
            <a:off x="457200" y="500856"/>
            <a:ext cx="182880" cy="685800"/>
          </a:xfrm>
          <a:prstGeom prst="rect">
            <a:avLst/>
          </a:prstGeom>
          <a:solidFill>
            <a:schemeClr val="accent1"/>
          </a:solidFill>
          <a:ln w="635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79F329-D595-48BF-89B0-71FC243CDFBC}" type="slidenum">
              <a:rPr lang="en-IN" smtClean="0"/>
              <a:pPr/>
              <a:t>‹#›</a:t>
            </a:fld>
            <a:endParaRPr lang="en-IN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B161958-4D3A-4712-95A4-36408E434968}" type="slidenum">
              <a:rPr lang="en-IN" smtClean="0"/>
              <a:pPr/>
              <a:t>‹#›</a:t>
            </a:fld>
            <a:endParaRPr lang="en-IN"/>
          </a:p>
        </p:txBody>
      </p:sp>
      <p:sp>
        <p:nvSpPr>
          <p:cNvPr id="7" name="Přímá spojovací čára 6"/>
          <p:cNvSpPr>
            <a:spLocks noChangeShapeType="1"/>
          </p:cNvSpPr>
          <p:nvPr/>
        </p:nvSpPr>
        <p:spPr bwMode="auto">
          <a:xfrm>
            <a:off x="457200" y="6353175"/>
            <a:ext cx="8229600" cy="0"/>
          </a:xfrm>
          <a:prstGeom prst="line">
            <a:avLst/>
          </a:prstGeom>
          <a:noFill/>
          <a:ln w="9525" cap="flat" cmpd="sng" algn="ctr">
            <a:solidFill>
              <a:schemeClr val="accent2"/>
            </a:solidFill>
            <a:prstDash val="dash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8" name="Rovnoramenný trojúhelník 7"/>
          <p:cNvSpPr>
            <a:spLocks noChangeAspect="1"/>
          </p:cNvSpPr>
          <p:nvPr/>
        </p:nvSpPr>
        <p:spPr>
          <a:xfrm rot="5400000">
            <a:off x="419100" y="6467475"/>
            <a:ext cx="190849" cy="120314"/>
          </a:xfrm>
          <a:prstGeom prst="triangle">
            <a:avLst>
              <a:gd name="adj" fmla="val 50000"/>
            </a:avLst>
          </a:prstGeom>
          <a:solidFill>
            <a:schemeClr val="accent2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Přímá spojovací čára 8"/>
          <p:cNvSpPr>
            <a:spLocks noChangeShapeType="1"/>
          </p:cNvSpPr>
          <p:nvPr/>
        </p:nvSpPr>
        <p:spPr bwMode="auto">
          <a:xfrm rot="5400000">
            <a:off x="3629607" y="3201952"/>
            <a:ext cx="5852160" cy="0"/>
          </a:xfrm>
          <a:prstGeom prst="line">
            <a:avLst/>
          </a:prstGeom>
          <a:noFill/>
          <a:ln w="9525" cap="flat" cmpd="sng" algn="ctr">
            <a:solidFill>
              <a:schemeClr val="accent2"/>
            </a:solidFill>
            <a:prstDash val="dash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Zástupný symbol pro nadpis 21"/>
          <p:cNvSpPr>
            <a:spLocks noGrp="1"/>
          </p:cNvSpPr>
          <p:nvPr>
            <p:ph type="title"/>
          </p:nvPr>
        </p:nvSpPr>
        <p:spPr>
          <a:xfrm>
            <a:off x="457200" y="152400"/>
            <a:ext cx="8229600" cy="990600"/>
          </a:xfrm>
          <a:prstGeom prst="rect">
            <a:avLst/>
          </a:prstGeom>
        </p:spPr>
        <p:txBody>
          <a:bodyPr vert="horz" anchor="b" anchorCtr="0">
            <a:normAutofit/>
          </a:bodyPr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13" name="Zástupný symbol pro text 12"/>
          <p:cNvSpPr>
            <a:spLocks noGrp="1"/>
          </p:cNvSpPr>
          <p:nvPr>
            <p:ph type="body" idx="1"/>
          </p:nvPr>
        </p:nvSpPr>
        <p:spPr>
          <a:xfrm>
            <a:off x="457200" y="1219200"/>
            <a:ext cx="8229600" cy="4910328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14" name="Zástupný symbol pro datum 13"/>
          <p:cNvSpPr>
            <a:spLocks noGrp="1"/>
          </p:cNvSpPr>
          <p:nvPr>
            <p:ph type="dt" sz="half" idx="2"/>
          </p:nvPr>
        </p:nvSpPr>
        <p:spPr>
          <a:xfrm>
            <a:off x="6400800" y="6356350"/>
            <a:ext cx="2289048" cy="365760"/>
          </a:xfrm>
          <a:prstGeom prst="rect">
            <a:avLst/>
          </a:prstGeom>
        </p:spPr>
        <p:txBody>
          <a:bodyPr vert="horz"/>
          <a:lstStyle>
            <a:lvl1pPr algn="l" eaLnBrk="1" latinLnBrk="0" hangingPunct="1">
              <a:defRPr kumimoji="0" sz="1400">
                <a:solidFill>
                  <a:schemeClr val="tx2"/>
                </a:solidFill>
              </a:defRPr>
            </a:lvl1pPr>
          </a:lstStyle>
          <a:p>
            <a:endParaRPr lang="en-IN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3"/>
          </p:nvPr>
        </p:nvSpPr>
        <p:spPr>
          <a:xfrm>
            <a:off x="2898648" y="6356350"/>
            <a:ext cx="3505200" cy="365760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400">
                <a:solidFill>
                  <a:schemeClr val="tx2"/>
                </a:solidFill>
              </a:defRPr>
            </a:lvl1pPr>
          </a:lstStyle>
          <a:p>
            <a:endParaRPr lang="en-IN"/>
          </a:p>
        </p:txBody>
      </p:sp>
      <p:sp>
        <p:nvSpPr>
          <p:cNvPr id="23" name="Zástupný symbol pro číslo snímku 22"/>
          <p:cNvSpPr>
            <a:spLocks noGrp="1"/>
          </p:cNvSpPr>
          <p:nvPr>
            <p:ph type="sldNum" sz="quarter" idx="4"/>
          </p:nvPr>
        </p:nvSpPr>
        <p:spPr>
          <a:xfrm>
            <a:off x="612648" y="6356350"/>
            <a:ext cx="1981200" cy="365760"/>
          </a:xfrm>
          <a:prstGeom prst="rect">
            <a:avLst/>
          </a:prstGeom>
        </p:spPr>
        <p:txBody>
          <a:bodyPr vert="horz"/>
          <a:lstStyle>
            <a:lvl1pPr algn="l" eaLnBrk="1" latinLnBrk="0" hangingPunct="1">
              <a:defRPr kumimoji="0" sz="1400">
                <a:solidFill>
                  <a:schemeClr val="tx2"/>
                </a:solidFill>
              </a:defRPr>
            </a:lvl1pPr>
          </a:lstStyle>
          <a:p>
            <a:fld id="{62BA1C60-115D-4C4A-9A7C-8FDBA7D2BF7D}" type="slidenum">
              <a:rPr lang="en-IN" smtClean="0"/>
              <a:pPr/>
              <a:t>‹#›</a:t>
            </a:fld>
            <a:endParaRPr lang="en-IN"/>
          </a:p>
        </p:txBody>
      </p:sp>
      <p:sp>
        <p:nvSpPr>
          <p:cNvPr id="28" name="Přímá spojovací čára 27"/>
          <p:cNvSpPr>
            <a:spLocks noChangeShapeType="1"/>
          </p:cNvSpPr>
          <p:nvPr/>
        </p:nvSpPr>
        <p:spPr bwMode="auto">
          <a:xfrm>
            <a:off x="457200" y="6353175"/>
            <a:ext cx="8229600" cy="0"/>
          </a:xfrm>
          <a:prstGeom prst="line">
            <a:avLst/>
          </a:prstGeom>
          <a:noFill/>
          <a:ln w="9525" cap="flat" cmpd="sng" algn="ctr">
            <a:solidFill>
              <a:schemeClr val="accent2"/>
            </a:solidFill>
            <a:prstDash val="dash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9" name="Přímá spojovací čára 28"/>
          <p:cNvSpPr>
            <a:spLocks noChangeShapeType="1"/>
          </p:cNvSpPr>
          <p:nvPr/>
        </p:nvSpPr>
        <p:spPr bwMode="auto">
          <a:xfrm>
            <a:off x="457200" y="1143000"/>
            <a:ext cx="8229600" cy="0"/>
          </a:xfrm>
          <a:prstGeom prst="line">
            <a:avLst/>
          </a:prstGeom>
          <a:noFill/>
          <a:ln w="9525" cap="flat" cmpd="sng" algn="ctr">
            <a:solidFill>
              <a:schemeClr val="accent2"/>
            </a:solidFill>
            <a:prstDash val="dash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0" name="Rovnoramenný trojúhelník 9"/>
          <p:cNvSpPr>
            <a:spLocks noChangeAspect="1"/>
          </p:cNvSpPr>
          <p:nvPr/>
        </p:nvSpPr>
        <p:spPr>
          <a:xfrm rot="5400000">
            <a:off x="419100" y="6467475"/>
            <a:ext cx="190849" cy="120314"/>
          </a:xfrm>
          <a:prstGeom prst="triangle">
            <a:avLst>
              <a:gd name="adj" fmla="val 50000"/>
            </a:avLst>
          </a:prstGeom>
          <a:solidFill>
            <a:schemeClr val="accent2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l" rtl="0" eaLnBrk="1" latinLnBrk="0" hangingPunct="1">
        <a:spcBef>
          <a:spcPct val="0"/>
        </a:spcBef>
        <a:buNone/>
        <a:defRPr kumimoji="0" sz="3200" kern="120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ts val="600"/>
        </a:spcBef>
        <a:buClr>
          <a:schemeClr val="accent1"/>
        </a:buClr>
        <a:buSzPct val="76000"/>
        <a:buFont typeface="Wingdings 3"/>
        <a:buChar char="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548640" indent="-274320" algn="l" rtl="0" eaLnBrk="1" latinLnBrk="0" hangingPunct="1">
        <a:spcBef>
          <a:spcPts val="500"/>
        </a:spcBef>
        <a:buClr>
          <a:schemeClr val="accent2"/>
        </a:buClr>
        <a:buSzPct val="76000"/>
        <a:buFont typeface="Wingdings 3"/>
        <a:buChar char=""/>
        <a:defRPr kumimoji="0" sz="2300" kern="1200">
          <a:solidFill>
            <a:schemeClr val="tx2"/>
          </a:solidFill>
          <a:latin typeface="+mn-lt"/>
          <a:ea typeface="+mn-ea"/>
          <a:cs typeface="+mn-cs"/>
        </a:defRPr>
      </a:lvl2pPr>
      <a:lvl3pPr marL="822960" indent="-228600" algn="l" rtl="0" eaLnBrk="1" latinLnBrk="0" hangingPunct="1">
        <a:spcBef>
          <a:spcPts val="500"/>
        </a:spcBef>
        <a:buClr>
          <a:schemeClr val="bg1">
            <a:shade val="50000"/>
          </a:schemeClr>
        </a:buClr>
        <a:buSzPct val="76000"/>
        <a:buFont typeface="Wingdings 3"/>
        <a:buChar char="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097280" indent="-228600" algn="l" rtl="0" eaLnBrk="1" latinLnBrk="0" hangingPunct="1">
        <a:spcBef>
          <a:spcPts val="400"/>
        </a:spcBef>
        <a:buClr>
          <a:schemeClr val="accent2">
            <a:shade val="75000"/>
          </a:schemeClr>
        </a:buClr>
        <a:buSzPct val="70000"/>
        <a:buFont typeface="Wingdings"/>
        <a:buChar char="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indent="-228600" algn="l" rtl="0" eaLnBrk="1" latinLnBrk="0" hangingPunct="1">
        <a:spcBef>
          <a:spcPts val="300"/>
        </a:spcBef>
        <a:buClr>
          <a:schemeClr val="accent2"/>
        </a:buClr>
        <a:buSzPct val="70000"/>
        <a:buFont typeface="Wingdings"/>
        <a:buChar char="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1645920" indent="-182880" algn="l" rtl="0" eaLnBrk="1" latinLnBrk="0" hangingPunct="1">
        <a:spcBef>
          <a:spcPts val="300"/>
        </a:spcBef>
        <a:buClr>
          <a:srgbClr val="9FB8CD">
            <a:shade val="75000"/>
          </a:srgbClr>
        </a:buClr>
        <a:buSzPct val="75000"/>
        <a:buFont typeface="Wingdings 3"/>
        <a:buChar char=""/>
        <a:defRPr kumimoji="0" lang="en-US" sz="1600" kern="1200" smtClean="0">
          <a:solidFill>
            <a:schemeClr val="tx1"/>
          </a:solidFill>
          <a:latin typeface="+mn-lt"/>
          <a:ea typeface="+mn-ea"/>
          <a:cs typeface="+mn-cs"/>
        </a:defRPr>
      </a:lvl6pPr>
      <a:lvl7pPr marL="1828800" indent="-182880" algn="l" rtl="0" eaLnBrk="1" latinLnBrk="0" hangingPunct="1">
        <a:spcBef>
          <a:spcPts val="300"/>
        </a:spcBef>
        <a:buClr>
          <a:srgbClr val="727CA3">
            <a:shade val="75000"/>
          </a:srgbClr>
        </a:buClr>
        <a:buSzPct val="75000"/>
        <a:buFont typeface="Wingdings 3"/>
        <a:buChar char=""/>
        <a:defRPr kumimoji="0" lang="en-US" sz="1400" kern="1200" smtClean="0">
          <a:solidFill>
            <a:schemeClr val="tx1"/>
          </a:solidFill>
          <a:latin typeface="+mn-lt"/>
          <a:ea typeface="+mn-ea"/>
          <a:cs typeface="+mn-cs"/>
        </a:defRPr>
      </a:lvl7pPr>
      <a:lvl8pPr marL="2011680" indent="-182880" algn="l" rtl="0" eaLnBrk="1" latinLnBrk="0" hangingPunct="1">
        <a:spcBef>
          <a:spcPts val="300"/>
        </a:spcBef>
        <a:buClr>
          <a:prstClr val="white">
            <a:shade val="50000"/>
          </a:prstClr>
        </a:buClr>
        <a:buSzPct val="75000"/>
        <a:buFont typeface="Wingdings 3"/>
        <a:buChar char=""/>
        <a:defRPr kumimoji="0" lang="en-US" sz="1400" kern="1200" smtClean="0">
          <a:solidFill>
            <a:schemeClr val="tx1"/>
          </a:solidFill>
          <a:latin typeface="+mn-lt"/>
          <a:ea typeface="+mn-ea"/>
          <a:cs typeface="+mn-cs"/>
        </a:defRPr>
      </a:lvl8pPr>
      <a:lvl9pPr marL="2194560" indent="-182880" algn="l" rtl="0" eaLnBrk="1" latinLnBrk="0" hangingPunct="1">
        <a:spcBef>
          <a:spcPts val="300"/>
        </a:spcBef>
        <a:buClr>
          <a:srgbClr val="9FB8CD"/>
        </a:buClr>
        <a:buSzPct val="75000"/>
        <a:buFont typeface="Wingdings 3"/>
        <a:buChar char=""/>
        <a:defRPr kumimoji="0" lang="en-US" sz="1200" kern="1200" smtClean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Rectangle 2"/>
          <p:cNvSpPr>
            <a:spLocks noGrp="1" noChangeArrowheads="1"/>
          </p:cNvSpPr>
          <p:nvPr>
            <p:ph type="ctrTitle"/>
          </p:nvPr>
        </p:nvSpPr>
        <p:spPr/>
        <p:txBody>
          <a:bodyPr/>
          <a:lstStyle/>
          <a:p>
            <a:r>
              <a:rPr lang="cs-CZ" b="1" dirty="0" smtClean="0"/>
              <a:t>Rozhovor o filmu V síti</a:t>
            </a:r>
            <a:endParaRPr lang="en-IN" b="1" dirty="0"/>
          </a:p>
        </p:txBody>
      </p:sp>
      <p:sp>
        <p:nvSpPr>
          <p:cNvPr id="2051" name="Rectangle 3"/>
          <p:cNvSpPr>
            <a:spLocks noGrp="1" noChangeArrowheads="1"/>
          </p:cNvSpPr>
          <p:nvPr>
            <p:ph type="subTitle" idx="1"/>
          </p:nvPr>
        </p:nvSpPr>
        <p:spPr/>
        <p:txBody>
          <a:bodyPr/>
          <a:lstStyle/>
          <a:p>
            <a:r>
              <a:rPr lang="cs-CZ" dirty="0" smtClean="0"/>
              <a:t>s dokumentaristkou Barborou Chalupovou</a:t>
            </a:r>
            <a:endParaRPr lang="en-IN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/>
          <p:cNvSpPr/>
          <p:nvPr/>
        </p:nvSpPr>
        <p:spPr>
          <a:xfrm>
            <a:off x="539552" y="548680"/>
            <a:ext cx="7992888" cy="224676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sz="2000" dirty="0">
                <a:solidFill>
                  <a:srgbClr val="7030A0"/>
                </a:solidFill>
              </a:rPr>
              <a:t>Je spoluautorkou celovečerního dokumentu V síti, který otevřeně popisuje zneužívání dětí na internetu. „Byli jsme jako opaření,“ vzpomíná dokumentaristka Barbora Chalupová na šok, když s režisérem Vítem Klusákem zjistili, jak masivně se na sociálních sítích vyskytují takzvaní predátoři. Tedy ti, kdo loví dospívající dívky a chlapce. Svou tvorbou ale režisérka nesoudí. Poznává a popisuje stav věcí. Jak sama říká, svět totiž není černobílý</a:t>
            </a:r>
            <a:r>
              <a:rPr lang="cs-CZ" dirty="0"/>
              <a:t>.</a:t>
            </a:r>
          </a:p>
        </p:txBody>
      </p:sp>
      <p:pic>
        <p:nvPicPr>
          <p:cNvPr id="5122" name="Picture 2" descr="C:\Users\dell\Desktop\PC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051720" y="3573016"/>
            <a:ext cx="5184576" cy="2592288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/>
          <p:cNvSpPr/>
          <p:nvPr/>
        </p:nvSpPr>
        <p:spPr>
          <a:xfrm>
            <a:off x="0" y="0"/>
            <a:ext cx="9144000" cy="452431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dirty="0"/>
              <a:t>První, co jsem se o ní dozvěděla, bylo, že nemá ráda rozhovory. „Nemám ráda focení, bere duši,“ bylo pro změnu první, co jsem se dozvěděla od ní. Rozhovor jsme začaly focením.</a:t>
            </a:r>
          </a:p>
          <a:p>
            <a:r>
              <a:rPr lang="cs-CZ" dirty="0"/>
              <a:t>Nakonec to bylo oboustranně příjemné, a vy si tak můžete udělat obrázek o režisérce, která už má na svém kontě (kromě V síti) dokumenty třeba o tom, jak snadné či těžké je u nás sehnat zbraň nebo jak je možné, že i dnes u nás někteří lidé věří, že Země je placatá.</a:t>
            </a:r>
          </a:p>
          <a:p>
            <a:r>
              <a:rPr lang="cs-CZ" dirty="0"/>
              <a:t>Pro Český žurnál ČT natočila díl Teorie rovnosti, který se zabývá </a:t>
            </a:r>
            <a:r>
              <a:rPr lang="cs-CZ" dirty="0" err="1"/>
              <a:t>genderovou</a:t>
            </a:r>
            <a:r>
              <a:rPr lang="cs-CZ" dirty="0"/>
              <a:t> problematikou, a Reality, stylizovanou pouť jedné generace za vlastním bydlením.</a:t>
            </a:r>
          </a:p>
          <a:p>
            <a:r>
              <a:rPr lang="cs-CZ" b="1" dirty="0"/>
              <a:t>Proč jste si jako profesi vybrala dokument a co vás u něj drží?</a:t>
            </a:r>
          </a:p>
          <a:p>
            <a:r>
              <a:rPr lang="cs-CZ" dirty="0"/>
              <a:t>Já vlastně nepreferuji dokumentární film. Hlavní je pro mě téma, které zpracovávám. To, že jako forma zpracování vyšel zatím vždycky dokument, je vlastně náhoda.</a:t>
            </a:r>
          </a:p>
          <a:p>
            <a:r>
              <a:rPr lang="cs-CZ" dirty="0"/>
              <a:t>Úplně klidně se může stát, že přijde téma, které budu chtít opsat komiksem nebo třeba hudební deskou. Chtěla bych se věnovat i hranému filmu.</a:t>
            </a:r>
          </a:p>
          <a:p>
            <a:r>
              <a:rPr lang="cs-CZ" dirty="0"/>
              <a:t/>
            </a:r>
            <a:br>
              <a:rPr lang="cs-CZ" dirty="0"/>
            </a:br>
            <a:endParaRPr lang="cs-CZ" dirty="0"/>
          </a:p>
        </p:txBody>
      </p:sp>
      <p:sp>
        <p:nvSpPr>
          <p:cNvPr id="4" name="Obdélník 3"/>
          <p:cNvSpPr/>
          <p:nvPr/>
        </p:nvSpPr>
        <p:spPr>
          <a:xfrm>
            <a:off x="611560" y="4077072"/>
            <a:ext cx="7920880" cy="147732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dirty="0"/>
              <a:t>Teď sice studuji dokument, všechny filmy, které jsem natočila, jsou dokumentární, ale zároveň se snažím o nějakou výtvarnost. Zkrátka aby to formální pojetí nebylo reportážní. Spíš mě zajímá film obecně a sama si ho nerozděluji na dokumentární a hraný. V českých podmínkách je navíc jednodušší natočit dokument. Člověk na něj potřebuje méně financí.</a:t>
            </a: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/>
          <p:cNvSpPr/>
          <p:nvPr/>
        </p:nvSpPr>
        <p:spPr>
          <a:xfrm>
            <a:off x="539552" y="404664"/>
            <a:ext cx="8136904" cy="286232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b="1" dirty="0"/>
              <a:t>Je to pravidlem?</a:t>
            </a:r>
          </a:p>
          <a:p>
            <a:r>
              <a:rPr lang="cs-CZ" dirty="0"/>
              <a:t>Ne nutně. Právě u filmu V síti mě překvapilo, jak těžko jsme peníze sháněli. Když jsme loni v květnu rozjeli </a:t>
            </a:r>
            <a:r>
              <a:rPr lang="cs-CZ" dirty="0" err="1"/>
              <a:t>crowdfundingovou</a:t>
            </a:r>
            <a:r>
              <a:rPr lang="cs-CZ" dirty="0"/>
              <a:t> kampaň na </a:t>
            </a:r>
            <a:r>
              <a:rPr lang="cs-CZ" dirty="0" err="1"/>
              <a:t>HitHitu</a:t>
            </a:r>
            <a:r>
              <a:rPr lang="cs-CZ" dirty="0"/>
              <a:t>, většina lidí ještě nebyla zaplacená. Projekt by bez neuvěřitelné a nečekané podpory přispěvatelů prostě nevznikl. Kampaň byla v tomto ohledu vlastně volání o pomoc.</a:t>
            </a:r>
          </a:p>
          <a:p>
            <a:r>
              <a:rPr lang="cs-CZ" dirty="0"/>
              <a:t>Je důležité říct, že film kvůli své formě nemá dokumentární rozpočet. Velká část ho byla točena v ateliéru, kde jsme postavili tři dětské pokojíčky, ve kterých dospělé herečky v rolích dvanáctiletých dívek komunikovaly s predátory, kteří si je na internetu vyhledali a kontaktovali.</a:t>
            </a:r>
          </a:p>
        </p:txBody>
      </p:sp>
      <p:sp>
        <p:nvSpPr>
          <p:cNvPr id="4" name="Obdélník 3"/>
          <p:cNvSpPr/>
          <p:nvPr/>
        </p:nvSpPr>
        <p:spPr>
          <a:xfrm>
            <a:off x="395536" y="3789040"/>
            <a:ext cx="8352928" cy="17543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dirty="0"/>
              <a:t>Přesto jsme nečekali, že pro takový projekt, ještě pod známou produkcí, bude tak těžké peníze sehnat. Začátky, kdy už jsme měli scénář a pár dní do natáčení, byly krušné.</a:t>
            </a:r>
          </a:p>
          <a:p>
            <a:r>
              <a:rPr lang="cs-CZ" dirty="0"/>
              <a:t>Navzdory alarmujícím statistikám o rozsahu zneužívání dětí na internetu i našemu poměrně emotivnímu výstupu před organizacemi, jež jsme žádali o podporu, se náš projekt právě na začátku nesetkal s úspěchem.</a:t>
            </a: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/>
          <p:cNvSpPr/>
          <p:nvPr/>
        </p:nvSpPr>
        <p:spPr>
          <a:xfrm>
            <a:off x="683568" y="332656"/>
            <a:ext cx="7920880" cy="203132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b="1" dirty="0"/>
              <a:t>Minimálně velkou diskusi jste ale vzhledem k tématu čekali určitě.</a:t>
            </a:r>
          </a:p>
          <a:p>
            <a:r>
              <a:rPr lang="cs-CZ" dirty="0"/>
              <a:t>Ano, je to kontroverzní téma a očekávali jsme kontroverzní odezvy. Ale takhle milou odezvu ne. To, že jsme na </a:t>
            </a:r>
            <a:r>
              <a:rPr lang="cs-CZ" dirty="0" err="1"/>
              <a:t>HitHitu</a:t>
            </a:r>
            <a:r>
              <a:rPr lang="cs-CZ" dirty="0"/>
              <a:t> vybrali bezmála tři miliony korun, což je mnohonásobně víc než osm set tisíc, které jsme žádali, bylo velké zadostiučinění.</a:t>
            </a:r>
          </a:p>
          <a:p>
            <a:r>
              <a:rPr lang="cs-CZ" dirty="0"/>
              <a:t>Ale i vzpruha a silný impulz k tomu, abychom jak film, tak následnou preventivní kampaň přivedli k životu.</a:t>
            </a:r>
          </a:p>
        </p:txBody>
      </p:sp>
      <p:sp>
        <p:nvSpPr>
          <p:cNvPr id="3" name="Obdélník 2"/>
          <p:cNvSpPr/>
          <p:nvPr/>
        </p:nvSpPr>
        <p:spPr>
          <a:xfrm>
            <a:off x="251520" y="2564904"/>
            <a:ext cx="8496944" cy="369331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b="1" dirty="0" smtClean="0"/>
              <a:t>Jak </a:t>
            </a:r>
            <a:r>
              <a:rPr lang="cs-CZ" b="1" dirty="0"/>
              <a:t>jste na téma dokumentu vlastně přišli?</a:t>
            </a:r>
          </a:p>
          <a:p>
            <a:r>
              <a:rPr lang="cs-CZ" dirty="0"/>
              <a:t>Úplnou náhodou. Vít mě vzal na schůzku kvůli </a:t>
            </a:r>
            <a:r>
              <a:rPr lang="cs-CZ" dirty="0" err="1"/>
              <a:t>virálnímu</a:t>
            </a:r>
            <a:r>
              <a:rPr lang="cs-CZ" dirty="0"/>
              <a:t> videu na téma zneužívání dětí na internetu. Z naprosto strašidelných statistik jsme byli jako opaření a měli jsme potřebu to řešit.</a:t>
            </a:r>
          </a:p>
          <a:p>
            <a:r>
              <a:rPr lang="cs-CZ" dirty="0"/>
              <a:t>V kavárně jsme si zkusmo na Lide.</a:t>
            </a:r>
            <a:r>
              <a:rPr lang="cs-CZ" dirty="0" err="1"/>
              <a:t>cz</a:t>
            </a:r>
            <a:r>
              <a:rPr lang="cs-CZ" dirty="0"/>
              <a:t> založili profil dvanáctileté holky tak, aby vypadal věrohodně, a napsali jsme do skupiny Abnormální pokec 12–20 let „Nudím se :)“.</a:t>
            </a:r>
          </a:p>
          <a:p>
            <a:r>
              <a:rPr lang="cs-CZ" dirty="0"/>
              <a:t>Během pěti hodin nás oslovilo osmdesát tři mužů ve věku dvacet tři až šedesát tři let. Někteří před námi masturbovali, posílali nám penisy a celé to končilo návrhem osobního setkání. Zaklapli jsme počítač a rozešli se.</a:t>
            </a:r>
          </a:p>
          <a:p>
            <a:r>
              <a:rPr lang="cs-CZ" dirty="0"/>
              <a:t>Druhý den jsme se shodli, že jsme zažili něco naprosto neuvěřitelného, co ale není vůbec téma na </a:t>
            </a:r>
            <a:r>
              <a:rPr lang="cs-CZ" dirty="0" err="1"/>
              <a:t>virální</a:t>
            </a:r>
            <a:r>
              <a:rPr lang="cs-CZ" dirty="0"/>
              <a:t> video a žádá si to autorský celovečerní formát. Byla to sázka do loterie i tím, že jsme spolu předtím nikdy nespolupracovali.</a:t>
            </a: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/>
          <p:cNvSpPr/>
          <p:nvPr/>
        </p:nvSpPr>
        <p:spPr>
          <a:xfrm>
            <a:off x="395536" y="260648"/>
            <a:ext cx="8496944" cy="34163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b="1" dirty="0"/>
              <a:t>Jak to tedy mezi vámi probíhalo?</a:t>
            </a:r>
          </a:p>
          <a:p>
            <a:r>
              <a:rPr lang="cs-CZ" dirty="0"/>
              <a:t>Myslím, že Vít má talent na zachycení situačních scén a já jsem silná v konceptu a dramaturgickém udržení celku. On je extrovertní, já introvertní. Doplňovali jsme se.</a:t>
            </a:r>
          </a:p>
          <a:p>
            <a:r>
              <a:rPr lang="cs-CZ" b="1" dirty="0"/>
              <a:t>V dokumentu V síti zdůrazňujete, že muži, kteří dívkám psali, jsou různí. Přesto – je něco, co je spojuje?</a:t>
            </a:r>
          </a:p>
          <a:p>
            <a:r>
              <a:rPr lang="cs-CZ" dirty="0"/>
              <a:t>Je to průřez jak věkový, tak profesní i sociální. Dle odborníků je pouze 3–5 procent lidí, kteří loví děti na internetu, z řad pedofilů. Zbytek je takzvaně psychosexuálně normální.</a:t>
            </a:r>
          </a:p>
          <a:p>
            <a:r>
              <a:rPr lang="cs-CZ" dirty="0"/>
              <a:t>Myšlenka, že bychom je poznali na ulici, neplatí. Nejsou to totiž Oni, ale jsme to My. Kolikrát to jsou muži od rodin. Žijí v partnerství nebo manželství, starají se o rodinu, chodí do práce, mají kamarády, koníčky…</a:t>
            </a:r>
          </a:p>
        </p:txBody>
      </p:sp>
      <p:sp>
        <p:nvSpPr>
          <p:cNvPr id="3" name="Obdélník 2"/>
          <p:cNvSpPr/>
          <p:nvPr/>
        </p:nvSpPr>
        <p:spPr>
          <a:xfrm>
            <a:off x="467544" y="4077072"/>
            <a:ext cx="8208912" cy="147732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b="1" dirty="0"/>
              <a:t>Víte, proč se to děje?</a:t>
            </a:r>
          </a:p>
          <a:p>
            <a:r>
              <a:rPr lang="cs-CZ" dirty="0"/>
              <a:t>Jedna věc, která je vlastně asi nakonec spojuje, je to, že si moc dobře uvědomují, že to dítě mohou lehce manipulovat. Když napíšete o fotku šestnáctileté dívce, pošle vás mnohem pravděpodobněji do háje než ta dvanáctiletá. Někteří se nad intimními fotografiemi dětí uspokojují.</a:t>
            </a: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/>
          <p:cNvSpPr/>
          <p:nvPr/>
        </p:nvSpPr>
        <p:spPr>
          <a:xfrm>
            <a:off x="539552" y="188640"/>
            <a:ext cx="8208912" cy="31393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i="1" dirty="0"/>
              <a:t>Film je i pro ty, kteří děti loví. Ukazuje, že mohou vyhledat odborníky.</a:t>
            </a:r>
          </a:p>
          <a:p>
            <a:r>
              <a:rPr lang="cs-CZ" dirty="0"/>
              <a:t>Jedna z teorií sexuologů je i možná </a:t>
            </a:r>
            <a:r>
              <a:rPr lang="cs-CZ" dirty="0" err="1"/>
              <a:t>hebefilie</a:t>
            </a:r>
            <a:r>
              <a:rPr lang="cs-CZ" dirty="0"/>
              <a:t>, což ve zkratce znamená, že se ti muži zasekli v dětském vývoji a nemají zájem o vztahový rámec. Stačí jim, že si vymění fotky a něco si napíšou. To by bylo zase pár procent. Zbytek jsou muži, kteří nemají kvalitní vztahy, něco jim chybí a nemají odvahu nebo sebevědomí „lovit“ starší ročníky.</a:t>
            </a:r>
          </a:p>
          <a:p>
            <a:r>
              <a:rPr lang="cs-CZ" b="1" dirty="0"/>
              <a:t>Takže je to pro ně prostě jednoduché…</a:t>
            </a:r>
          </a:p>
          <a:p>
            <a:r>
              <a:rPr lang="cs-CZ" dirty="0"/>
              <a:t>Přesně tak. Děti si zároveň neuvědomují, že nemají zabezpečené profily. Když se jim něco podobného děje, často vůbec nejdou za rodiči, protože pro ně nejsou partnery. Primární problém není v tom, že rodič neví, co dítě dělá na </a:t>
            </a:r>
            <a:r>
              <a:rPr lang="cs-CZ" dirty="0" err="1"/>
              <a:t>Instagramu</a:t>
            </a:r>
            <a:r>
              <a:rPr lang="cs-CZ" dirty="0"/>
              <a:t>, ale že neví, co to </a:t>
            </a:r>
            <a:r>
              <a:rPr lang="cs-CZ" dirty="0" err="1"/>
              <a:t>Instagram</a:t>
            </a:r>
            <a:r>
              <a:rPr lang="cs-CZ" dirty="0"/>
              <a:t> je.</a:t>
            </a:r>
          </a:p>
        </p:txBody>
      </p:sp>
      <p:sp>
        <p:nvSpPr>
          <p:cNvPr id="3" name="Obdélník 2"/>
          <p:cNvSpPr/>
          <p:nvPr/>
        </p:nvSpPr>
        <p:spPr>
          <a:xfrm>
            <a:off x="611560" y="3356992"/>
            <a:ext cx="8064896" cy="286232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dirty="0"/>
              <a:t>To je i jeden z hlavních motivů, proč film a kampaň vznikly. Informovat rodiče a zároveň ujistit děti, že když se něco děje, je pro ně rodič ten, s kým se mohou pobavit. Když to vůbec nejde, ukážeme jim, že jsou i jiné způsoby řešení, jako například Linka důvěry, Dětské krizové centrum nebo projekt E-bezpečí.</a:t>
            </a:r>
          </a:p>
          <a:p>
            <a:r>
              <a:rPr lang="cs-CZ" dirty="0"/>
              <a:t>Zároveň je to ale i film pro dospělé, kteří děti loví. Ukazujeme jim, že jsou tu odborníci, za kterými mohou jít. I preventivní kampaň je rozdělená na tři složky, dětskou, rodičovskou a pro predátory. Nevidíme to černobíle.</a:t>
            </a:r>
          </a:p>
          <a:p>
            <a:r>
              <a:rPr lang="cs-CZ" dirty="0"/>
              <a:t>Po zveřejnění upoutávky, </a:t>
            </a:r>
            <a:r>
              <a:rPr lang="cs-CZ" dirty="0" err="1"/>
              <a:t>teaseru</a:t>
            </a:r>
            <a:r>
              <a:rPr lang="cs-CZ" dirty="0"/>
              <a:t>, nám napsal muž, který v dokumentu vystupuje, že vyhledal odbornou pomoc a začal na sobě pracovat.</a:t>
            </a: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/>
          <p:cNvSpPr/>
          <p:nvPr/>
        </p:nvSpPr>
        <p:spPr>
          <a:xfrm>
            <a:off x="827584" y="188641"/>
            <a:ext cx="7848872" cy="258532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b="1" dirty="0"/>
              <a:t>Jak vlastně probíhaly castingy dívek?</a:t>
            </a:r>
          </a:p>
          <a:p>
            <a:r>
              <a:rPr lang="cs-CZ" dirty="0"/>
              <a:t>Do castingových agentur jsme zaslali požadavek na plnoletou, mladistvě vypadající herečku. Dostavilo se 23 slečen. Těm jsme s Vítem Klusákem </a:t>
            </a:r>
            <a:r>
              <a:rPr lang="cs-CZ" dirty="0" err="1"/>
              <a:t>odvyprávěli</a:t>
            </a:r>
            <a:r>
              <a:rPr lang="cs-CZ" dirty="0"/>
              <a:t> naše zážitky z rešerší k filmu a ptali se jich, chtějí-li do toho jít.</a:t>
            </a:r>
          </a:p>
          <a:p>
            <a:r>
              <a:rPr lang="cs-CZ" dirty="0"/>
              <a:t>V průběhu debaty nad tématem filmu se nám 19 z těch 23 holek svěřilo, že si něčím takovým prošly. Fakt, že šlo o dospělé holky, dokazuje, že ten fenomén je tu už minimálně deset let.</a:t>
            </a:r>
          </a:p>
          <a:p>
            <a:r>
              <a:rPr lang="cs-CZ" dirty="0"/>
              <a:t/>
            </a:r>
            <a:br>
              <a:rPr lang="cs-CZ" dirty="0"/>
            </a:br>
            <a:endParaRPr lang="cs-CZ" dirty="0"/>
          </a:p>
        </p:txBody>
      </p:sp>
      <p:sp>
        <p:nvSpPr>
          <p:cNvPr id="3" name="Obdélník 2"/>
          <p:cNvSpPr/>
          <p:nvPr/>
        </p:nvSpPr>
        <p:spPr>
          <a:xfrm>
            <a:off x="683568" y="2492896"/>
            <a:ext cx="7992888" cy="369331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b="1" dirty="0"/>
              <a:t>Jak jste snášela vy, co se při natáčení dělo?</a:t>
            </a:r>
          </a:p>
          <a:p>
            <a:r>
              <a:rPr lang="cs-CZ" dirty="0"/>
              <a:t>Od začátku jsem na to nenahlížela černobíle. Nebrala jsem to tak, že muži jsou padouši a děti princezny a princové. Ale stejně mě pár věcí překvapilo.</a:t>
            </a:r>
          </a:p>
          <a:p>
            <a:r>
              <a:rPr lang="cs-CZ" dirty="0"/>
              <a:t>Například když jsme zjistili, že v dnešní době bychom měli řešit nejen zneužívání dětí na internetu, ale i to, že si dnešní děti začaly uvědomovat, že jejich tělo má nějakou cenu. Neřeší tu reálnou, ale vědomě se prodávají. Za nahou fotku mohou totiž dostat kredit nebo třeba novou aplikaci do telefonu.</a:t>
            </a:r>
          </a:p>
          <a:p>
            <a:r>
              <a:rPr lang="cs-CZ" dirty="0"/>
              <a:t>Druhý velký šok proběhl při natáčení na jedné ze schůzek dívek s predátory. S mužem na ni přišla i žena a po herečce chtěli trojku. Vidět ženu, která si pamatuje, jak ve dvanácti nad podobnými věcmi přemýšlela, a přesto to suverénně řeší s mladou dívkou… To byl asi nejtěžší moment celého natáčení. Často si vůbec neuvědomují, jaké trauma a zkušenost si z jejich chování děti odnesou. Nebo je jim to jedno.</a:t>
            </a:r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/>
          <p:cNvSpPr/>
          <p:nvPr/>
        </p:nvSpPr>
        <p:spPr>
          <a:xfrm>
            <a:off x="251520" y="58847"/>
            <a:ext cx="8280920" cy="39703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b="1" dirty="0"/>
              <a:t>Překvapilo vás něco pozitivně?</a:t>
            </a:r>
          </a:p>
          <a:p>
            <a:r>
              <a:rPr lang="cs-CZ" dirty="0"/>
              <a:t>Vůbec nic. To, co jsme zažívali, každý filtruje jiným způsobem. Občas se smějete, občas ne. Zpětně jsem si zažila peklo ve střižně. Při natáčení je stále co řešit a o čem se rozhodovat. Ale když jsme začali stříhat, teprve v tom klidu jsem si uvědomila, co se vlastně skutečně dělo, a začala to s odstupem analyzovat.</a:t>
            </a:r>
          </a:p>
          <a:p>
            <a:r>
              <a:rPr lang="cs-CZ" dirty="0"/>
              <a:t>Bylo pro nás i dost obtížné vychytat míru hnusu, kterou ve filmu můžeme a máme nechat. Najít hranici mezi tím, co už nepotřebujete vidět, a tím, co divákovi demonstruje mnohost toho, co jsme viděli při natáčení my, to byl boj.</a:t>
            </a:r>
          </a:p>
          <a:p>
            <a:r>
              <a:rPr lang="cs-CZ" b="1" dirty="0"/>
              <a:t>Co si z filmu nesete sama pro sebe? Myslela jste třeba na své dětství? Na budoucí děti?</a:t>
            </a:r>
          </a:p>
          <a:p>
            <a:r>
              <a:rPr lang="cs-CZ" dirty="0"/>
              <a:t>Určitě nemá význam přemýšlet, jestli bylo lepší dětství bez, nebo s internetem. Ta doba už není a je třeba řešit aktuální problémy. Já sice sociální sítě nemám a nepoužívám je, ale neznamená to, že nerozumím jejich principu a dopadům.</a:t>
            </a:r>
          </a:p>
        </p:txBody>
      </p:sp>
      <p:sp>
        <p:nvSpPr>
          <p:cNvPr id="3" name="Obdélník 2"/>
          <p:cNvSpPr/>
          <p:nvPr/>
        </p:nvSpPr>
        <p:spPr>
          <a:xfrm>
            <a:off x="251520" y="3933056"/>
            <a:ext cx="8280920" cy="17543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dirty="0"/>
              <a:t>Jestliže bych měla vychovávat své děti, dávala bych si pozor na to, abych pro ně byla partnerem, věděla, co je zajímá, a znala to. Nainstalovala bych si aplikace, jež používají, právě proto, abych je poznala a věděla, co na nich dělají a jaká to má úskalí.</a:t>
            </a:r>
          </a:p>
          <a:p>
            <a:r>
              <a:rPr lang="cs-CZ" dirty="0"/>
              <a:t>Představovat si, že je bezpečné nepustit dítě v kritickém věku na diskotéku, ale přitom vůbec nevědět, co dělá doma v pokoji na internetu, je chyba.</a:t>
            </a:r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/>
          <p:cNvSpPr/>
          <p:nvPr/>
        </p:nvSpPr>
        <p:spPr>
          <a:xfrm>
            <a:off x="539552" y="1412776"/>
            <a:ext cx="7848872" cy="147732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dirty="0" smtClean="0"/>
              <a:t>https://www.novinky.cz/zena/styl/clanek/barbora-chalupova-hnus-ze-site-jsme-davkovali-40317201?dop_ab_variant=0&amp;dop_source_zone_name=novinky.sznhp.box&amp;seq_no=9&amp;source=hp&amp;utm_source=www.seznam.cz&amp;utm_medium=z-boxiku&amp;utm_campaign=null</a:t>
            </a:r>
            <a:endParaRPr lang="cs-CZ" dirty="0"/>
          </a:p>
        </p:txBody>
      </p:sp>
      <p:sp>
        <p:nvSpPr>
          <p:cNvPr id="3" name="TextovéPole 2"/>
          <p:cNvSpPr txBox="1"/>
          <p:nvPr/>
        </p:nvSpPr>
        <p:spPr>
          <a:xfrm>
            <a:off x="827584" y="476672"/>
            <a:ext cx="691276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000" dirty="0" smtClean="0">
                <a:solidFill>
                  <a:schemeClr val="bg2">
                    <a:lumMod val="25000"/>
                  </a:schemeClr>
                </a:solidFill>
              </a:rPr>
              <a:t>Celý rozhovor s Barborou Chalupovou naleznete na:</a:t>
            </a:r>
            <a:endParaRPr lang="cs-CZ" sz="2000" dirty="0">
              <a:solidFill>
                <a:schemeClr val="bg2">
                  <a:lumMod val="25000"/>
                </a:schemeClr>
              </a:solidFill>
            </a:endParaRPr>
          </a:p>
        </p:txBody>
      </p:sp>
      <p:sp>
        <p:nvSpPr>
          <p:cNvPr id="4" name="TextovéPole 3"/>
          <p:cNvSpPr txBox="1"/>
          <p:nvPr/>
        </p:nvSpPr>
        <p:spPr>
          <a:xfrm>
            <a:off x="3851920" y="5627568"/>
            <a:ext cx="187220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b="1" dirty="0" smtClean="0"/>
              <a:t>KONEC</a:t>
            </a:r>
            <a:endParaRPr lang="cs-CZ" sz="2800" b="1" dirty="0"/>
          </a:p>
        </p:txBody>
      </p:sp>
      <p:pic>
        <p:nvPicPr>
          <p:cNvPr id="1026" name="Picture 2" descr="C:\Users\dell\Desktop\poc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411760" y="3501008"/>
            <a:ext cx="4032448" cy="1512168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Původ">
  <a:themeElements>
    <a:clrScheme name="Původ">
      <a:dk1>
        <a:sysClr val="windowText" lastClr="000000"/>
      </a:dk1>
      <a:lt1>
        <a:sysClr val="window" lastClr="FFFFFF"/>
      </a:lt1>
      <a:dk2>
        <a:srgbClr val="464653"/>
      </a:dk2>
      <a:lt2>
        <a:srgbClr val="DDE9EC"/>
      </a:lt2>
      <a:accent1>
        <a:srgbClr val="727CA3"/>
      </a:accent1>
      <a:accent2>
        <a:srgbClr val="9FB8CD"/>
      </a:accent2>
      <a:accent3>
        <a:srgbClr val="D2DA7A"/>
      </a:accent3>
      <a:accent4>
        <a:srgbClr val="FADA7A"/>
      </a:accent4>
      <a:accent5>
        <a:srgbClr val="B88472"/>
      </a:accent5>
      <a:accent6>
        <a:srgbClr val="8E736A"/>
      </a:accent6>
      <a:hlink>
        <a:srgbClr val="B292CA"/>
      </a:hlink>
      <a:folHlink>
        <a:srgbClr val="6B5680"/>
      </a:folHlink>
    </a:clrScheme>
    <a:fontScheme name="Původ">
      <a:majorFont>
        <a:latin typeface="Bookman Old Style"/>
        <a:ea typeface=""/>
        <a:cs typeface=""/>
        <a:font script="Grek" typeface="Cambria"/>
        <a:font script="Cyrl" typeface="Cambria"/>
        <a:font script="Jpan" typeface="HG明朝E"/>
        <a:font script="Hang" typeface="돋움"/>
        <a:font script="Hans" typeface="宋体"/>
        <a:font script="Hant" typeface="標楷體"/>
        <a:font script="Arab" typeface="Times New Roman"/>
        <a:font script="Hebr" typeface="Times New Roman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Gill Sans MT"/>
        <a:ea typeface=""/>
        <a:cs typeface=""/>
        <a:font script="Grek" typeface="Calibri"/>
        <a:font script="Cyrl" typeface="Calibri"/>
        <a:font script="Jpan" typeface="ＭＳ Ｐゴシック"/>
        <a:font script="Hang" typeface="맑은 고딕"/>
        <a:font script="Hans" typeface="华文新魏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Původ">
      <a:fillStyleLst>
        <a:solidFill>
          <a:schemeClr val="phClr"/>
        </a:solidFill>
        <a:gradFill rotWithShape="1">
          <a:gsLst>
            <a:gs pos="0">
              <a:schemeClr val="phClr">
                <a:tint val="45000"/>
                <a:satMod val="200000"/>
              </a:schemeClr>
            </a:gs>
            <a:gs pos="30000">
              <a:schemeClr val="phClr">
                <a:tint val="61000"/>
                <a:satMod val="200000"/>
              </a:schemeClr>
            </a:gs>
            <a:gs pos="45000">
              <a:schemeClr val="phClr">
                <a:tint val="66000"/>
                <a:satMod val="200000"/>
              </a:schemeClr>
            </a:gs>
            <a:gs pos="55000">
              <a:schemeClr val="phClr">
                <a:tint val="66000"/>
                <a:satMod val="200000"/>
              </a:schemeClr>
            </a:gs>
            <a:gs pos="73000">
              <a:schemeClr val="phClr">
                <a:tint val="61000"/>
                <a:satMod val="200000"/>
              </a:schemeClr>
            </a:gs>
            <a:gs pos="100000">
              <a:schemeClr val="phClr">
                <a:tint val="45000"/>
                <a:satMod val="200000"/>
              </a:schemeClr>
            </a:gs>
          </a:gsLst>
          <a:lin ang="950000" scaled="1"/>
        </a:gradFill>
        <a:gradFill rotWithShape="1">
          <a:gsLst>
            <a:gs pos="0">
              <a:schemeClr val="phClr">
                <a:shade val="63000"/>
              </a:schemeClr>
            </a:gs>
            <a:gs pos="30000">
              <a:schemeClr val="phClr">
                <a:shade val="90000"/>
                <a:satMod val="110000"/>
              </a:schemeClr>
            </a:gs>
            <a:gs pos="45000">
              <a:schemeClr val="phClr">
                <a:shade val="100000"/>
                <a:satMod val="118000"/>
              </a:schemeClr>
            </a:gs>
            <a:gs pos="55000">
              <a:schemeClr val="phClr">
                <a:shade val="100000"/>
                <a:satMod val="118000"/>
              </a:schemeClr>
            </a:gs>
            <a:gs pos="73000">
              <a:schemeClr val="phClr">
                <a:shade val="90000"/>
                <a:satMod val="110000"/>
              </a:schemeClr>
            </a:gs>
            <a:gs pos="100000">
              <a:schemeClr val="phClr">
                <a:shade val="63000"/>
              </a:schemeClr>
            </a:gs>
          </a:gsLst>
          <a:lin ang="950000" scaled="1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38100" dist="254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50800" dist="43000" dir="5400000" rotWithShape="0">
              <a:srgbClr val="000000">
                <a:alpha val="40000"/>
              </a:srgbClr>
            </a:outerShdw>
          </a:effectLst>
          <a:scene3d>
            <a:camera prst="orthographicFront" fov="0">
              <a:rot lat="0" lon="0" rev="0"/>
            </a:camera>
            <a:lightRig rig="balanced" dir="t">
              <a:rot lat="0" lon="0" rev="0"/>
            </a:lightRig>
          </a:scene3d>
          <a:sp3d prstMaterial="matte">
            <a:bevelT w="0" h="0"/>
            <a:contourClr>
              <a:schemeClr val="phClr">
                <a:tint val="100000"/>
                <a:shade val="100000"/>
                <a:hueMod val="100000"/>
                <a:satMod val="100000"/>
              </a:schemeClr>
            </a:contourClr>
          </a:sp3d>
        </a:effectStyle>
        <a:effectStyle>
          <a:effectLst>
            <a:outerShdw blurRad="50800" dist="25400" dir="5400000" rotWithShape="0">
              <a:srgbClr val="000000">
                <a:alpha val="50000"/>
              </a:srgbClr>
            </a:outerShdw>
          </a:effectLst>
          <a:scene3d>
            <a:camera prst="orthographicFront" fov="0">
              <a:rot lat="0" lon="0" rev="0"/>
            </a:camera>
            <a:lightRig rig="soft" dir="t">
              <a:rot lat="0" lon="0" rev="2700000"/>
            </a:lightRig>
          </a:scene3d>
          <a:sp3d prstMaterial="matte">
            <a:bevelT w="50800" h="50800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60000"/>
                <a:satMod val="300000"/>
              </a:schemeClr>
            </a:gs>
            <a:gs pos="30000">
              <a:schemeClr val="phClr">
                <a:shade val="80000"/>
                <a:satMod val="230000"/>
              </a:schemeClr>
            </a:gs>
            <a:gs pos="100000">
              <a:schemeClr val="phClr">
                <a:tint val="97000"/>
                <a:satMod val="220000"/>
              </a:schemeClr>
            </a:gs>
          </a:gsLst>
          <a:lin ang="16200000" scaled="1"/>
        </a:gradFill>
        <a:blipFill>
          <a:blip xmlns:r="http://schemas.openxmlformats.org/officeDocument/2006/relationships" r:embed="rId1">
            <a:duotone>
              <a:schemeClr val="phClr">
                <a:shade val="6000"/>
                <a:satMod val="120000"/>
              </a:schemeClr>
              <a:schemeClr val="phClr">
                <a:tint val="90000"/>
              </a:schemeClr>
            </a:duotone>
          </a:blip>
          <a:tile tx="0" ty="0" sx="35000" sy="40000" flip="x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Origin</Template>
  <TotalTime>27</TotalTime>
  <Words>1735</Words>
  <Application>Microsoft Office PowerPoint</Application>
  <PresentationFormat>Předvádění na obrazovce (4:3)</PresentationFormat>
  <Paragraphs>56</Paragraphs>
  <Slides>10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10</vt:i4>
      </vt:variant>
    </vt:vector>
  </HeadingPairs>
  <TitlesOfParts>
    <vt:vector size="11" baseType="lpstr">
      <vt:lpstr>Původ</vt:lpstr>
      <vt:lpstr>Rozhovor o filmu V síti</vt:lpstr>
      <vt:lpstr>Snímek 2</vt:lpstr>
      <vt:lpstr>Snímek 3</vt:lpstr>
      <vt:lpstr>Snímek 4</vt:lpstr>
      <vt:lpstr>Snímek 5</vt:lpstr>
      <vt:lpstr>Snímek 6</vt:lpstr>
      <vt:lpstr>Snímek 7</vt:lpstr>
      <vt:lpstr>Snímek 8</vt:lpstr>
      <vt:lpstr>Snímek 9</vt:lpstr>
      <vt:lpstr>Snímek 10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Rozhovor o filmu V síti</dc:title>
  <dc:subject>DigitalOfficePro Free Templates</dc:subject>
  <dc:creator>dell</dc:creator>
  <cp:keywords>Templates; PowerPoint; DigitalOfficePro; Free</cp:keywords>
  <cp:lastModifiedBy>dell</cp:lastModifiedBy>
  <cp:revision>4</cp:revision>
  <dcterms:created xsi:type="dcterms:W3CDTF">2020-03-22T09:38:54Z</dcterms:created>
  <dcterms:modified xsi:type="dcterms:W3CDTF">2020-03-22T10:10:58Z</dcterms:modified>
  <cp:category>Templates;PowerPoint</cp:category>
</cp:coreProperties>
</file>