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388" y="48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01A46F-A352-46BD-B932-C56513E09E68}" type="datetimeFigureOut">
              <a:rPr lang="cs-CZ" smtClean="0"/>
              <a:t>24.05.2020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0D3321-3AB4-46CB-B7A1-AE119AC005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13163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0D3321-3AB4-46CB-B7A1-AE119AC00519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9515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Obdélník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Obdélník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Obdélník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bdélník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Zaoblený obdélník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Zaoblený obdélník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7BA6F0DE-5969-4F86-9A4E-E8D1F8B2C883}" type="datetimeFigureOut">
              <a:rPr lang="cs-CZ" smtClean="0"/>
              <a:t>24.05.2020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B8199E12-0B9C-4151-A226-89CAAD0C0D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/>
              <a:t>Kliknutím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6F0DE-5969-4F86-9A4E-E8D1F8B2C883}" type="datetimeFigureOut">
              <a:rPr lang="cs-CZ" smtClean="0"/>
              <a:t>24.05.2020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99E12-0B9C-4151-A226-89CAAD0C0D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6F0DE-5969-4F86-9A4E-E8D1F8B2C883}" type="datetimeFigureOut">
              <a:rPr lang="cs-CZ" smtClean="0"/>
              <a:t>24.05.2020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99E12-0B9C-4151-A226-89CAAD0C0D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/>
              <a:t>Kliknutím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/>
              <a:t>Kliknutím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6F0DE-5969-4F86-9A4E-E8D1F8B2C883}" type="datetimeFigureOut">
              <a:rPr lang="cs-CZ" smtClean="0"/>
              <a:t>24.05.2020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99E12-0B9C-4151-A226-89CAAD0C0D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/>
              <a:t>Kliknutím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/>
              <a:t>Kliknutím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26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BA6F0DE-5969-4F86-9A4E-E8D1F8B2C883}" type="datetimeFigureOut">
              <a:rPr lang="cs-CZ" smtClean="0"/>
              <a:t>24.05.2020</a:t>
            </a:fld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8199E12-0B9C-4151-A226-89CAAD0C0D62}" type="slidenum">
              <a:rPr lang="cs-CZ" smtClean="0"/>
              <a:t>‹#›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7BA6F0DE-5969-4F86-9A4E-E8D1F8B2C883}" type="datetimeFigureOut">
              <a:rPr lang="cs-CZ" smtClean="0"/>
              <a:t>24.05.2020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B8199E12-0B9C-4151-A226-89CAAD0C0D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6F0DE-5969-4F86-9A4E-E8D1F8B2C883}" type="datetimeFigureOut">
              <a:rPr lang="cs-CZ" smtClean="0"/>
              <a:t>24.05.2020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99E12-0B9C-4151-A226-89CAAD0C0D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/>
              <a:t>Kliknutím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6F0DE-5969-4F86-9A4E-E8D1F8B2C883}" type="datetimeFigureOut">
              <a:rPr lang="cs-CZ" smtClean="0"/>
              <a:t>24.05.2020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99E12-0B9C-4151-A226-89CAAD0C0D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6F0DE-5969-4F86-9A4E-E8D1F8B2C883}" type="datetimeFigureOut">
              <a:rPr lang="cs-CZ" smtClean="0"/>
              <a:t>24.05.2020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99E12-0B9C-4151-A226-89CAAD0C0D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/>
              <a:t>Kliknutím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6F0DE-5969-4F86-9A4E-E8D1F8B2C883}" type="datetimeFigureOut">
              <a:rPr lang="cs-CZ" smtClean="0"/>
              <a:t>24.05.2020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99E12-0B9C-4151-A226-89CAAD0C0D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/>
              <a:t>Kliknutím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6F0DE-5969-4F86-9A4E-E8D1F8B2C883}" type="datetimeFigureOut">
              <a:rPr lang="cs-CZ" smtClean="0"/>
              <a:t>24.05.2020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99E12-0B9C-4151-A226-89CAAD0C0D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Obdélník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/>
              <a:t>Kliknutím lze upravit styly předlohy textu.</a:t>
            </a:r>
          </a:p>
          <a:p>
            <a:pPr lvl="1" eaLnBrk="1" latinLnBrk="0" hangingPunct="1"/>
            <a:r>
              <a:rPr kumimoji="0" lang="cs-CZ"/>
              <a:t>Druhá úroveň</a:t>
            </a:r>
          </a:p>
          <a:p>
            <a:pPr lvl="2" eaLnBrk="1" latinLnBrk="0" hangingPunct="1"/>
            <a:r>
              <a:rPr kumimoji="0" lang="cs-CZ"/>
              <a:t>Třetí úroveň</a:t>
            </a:r>
          </a:p>
          <a:p>
            <a:pPr lvl="3" eaLnBrk="1" latinLnBrk="0" hangingPunct="1"/>
            <a:r>
              <a:rPr kumimoji="0" lang="cs-CZ"/>
              <a:t>Čtvrtá úroveň</a:t>
            </a:r>
          </a:p>
          <a:p>
            <a:pPr lvl="4" eaLnBrk="1" latinLnBrk="0" hangingPunct="1"/>
            <a:r>
              <a:rPr kumimoji="0" lang="cs-CZ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7BA6F0DE-5969-4F86-9A4E-E8D1F8B2C883}" type="datetimeFigureOut">
              <a:rPr lang="cs-CZ" smtClean="0"/>
              <a:t>24.05.2020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B8199E12-0B9C-4151-A226-89CAAD0C0D6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600" dirty="0"/>
              <a:t>PASSIVE VOICE</a:t>
            </a:r>
          </a:p>
        </p:txBody>
      </p:sp>
    </p:spTree>
    <p:extLst>
      <p:ext uri="{BB962C8B-B14F-4D97-AF65-F5344CB8AC3E}">
        <p14:creationId xmlns:p14="http://schemas.microsoft.com/office/powerpoint/2010/main" val="22154993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503040"/>
          </a:xfrm>
        </p:spPr>
        <p:txBody>
          <a:bodyPr>
            <a:normAutofit/>
          </a:bodyPr>
          <a:lstStyle/>
          <a:p>
            <a:r>
              <a:rPr lang="cs-CZ" dirty="0"/>
              <a:t>PASSIVE VOICE</a:t>
            </a:r>
            <a:br>
              <a:rPr lang="cs-CZ" sz="6000" dirty="0"/>
            </a:br>
            <a:r>
              <a:rPr lang="cs-CZ" sz="2700" b="1" dirty="0" err="1"/>
              <a:t>Which</a:t>
            </a:r>
            <a:r>
              <a:rPr lang="cs-CZ" sz="2700" b="1" dirty="0"/>
              <a:t> </a:t>
            </a:r>
            <a:r>
              <a:rPr lang="cs-CZ" sz="2700" b="1" dirty="0" err="1"/>
              <a:t>of</a:t>
            </a:r>
            <a:r>
              <a:rPr lang="cs-CZ" sz="2700" b="1" dirty="0"/>
              <a:t> these </a:t>
            </a:r>
            <a:r>
              <a:rPr lang="cs-CZ" sz="2700" b="1" dirty="0" err="1"/>
              <a:t>sentences</a:t>
            </a:r>
            <a:r>
              <a:rPr lang="cs-CZ" sz="2700" b="1" dirty="0"/>
              <a:t> are in </a:t>
            </a:r>
            <a:r>
              <a:rPr lang="cs-CZ" sz="2700" b="1" dirty="0" err="1"/>
              <a:t>passive</a:t>
            </a:r>
            <a:r>
              <a:rPr lang="cs-CZ" sz="2700" b="1" dirty="0"/>
              <a:t> </a:t>
            </a:r>
            <a:r>
              <a:rPr lang="cs-CZ" sz="2700" b="1" dirty="0" err="1"/>
              <a:t>voice</a:t>
            </a:r>
            <a:r>
              <a:rPr lang="cs-CZ" sz="2700" b="1" dirty="0"/>
              <a:t>?</a:t>
            </a:r>
            <a:endParaRPr lang="cs-CZ" sz="2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900303" y="3184094"/>
            <a:ext cx="6912768" cy="442674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err="1">
                <a:latin typeface="Bahnschrift SemiLight" panose="020B0502040204020203" pitchFamily="34" charset="0"/>
              </a:rPr>
              <a:t>Tons</a:t>
            </a:r>
            <a:r>
              <a:rPr lang="cs-CZ" sz="2000" dirty="0">
                <a:latin typeface="Bahnschrift SemiLight" panose="020B0502040204020203" pitchFamily="34" charset="0"/>
              </a:rPr>
              <a:t> </a:t>
            </a:r>
            <a:r>
              <a:rPr lang="cs-CZ" sz="2000" dirty="0" err="1">
                <a:latin typeface="Bahnschrift SemiLight" panose="020B0502040204020203" pitchFamily="34" charset="0"/>
              </a:rPr>
              <a:t>of</a:t>
            </a:r>
            <a:r>
              <a:rPr lang="cs-CZ" sz="2000" dirty="0">
                <a:latin typeface="Bahnschrift SemiLight" panose="020B0502040204020203" pitchFamily="34" charset="0"/>
              </a:rPr>
              <a:t> </a:t>
            </a:r>
            <a:r>
              <a:rPr lang="cs-CZ" sz="2000" dirty="0" err="1">
                <a:latin typeface="Bahnschrift SemiLight" panose="020B0502040204020203" pitchFamily="34" charset="0"/>
              </a:rPr>
              <a:t>plastic</a:t>
            </a:r>
            <a:r>
              <a:rPr lang="cs-CZ" sz="2000" dirty="0">
                <a:latin typeface="Bahnschrift SemiLight" panose="020B0502040204020203" pitchFamily="34" charset="0"/>
              </a:rPr>
              <a:t> are </a:t>
            </a:r>
            <a:r>
              <a:rPr lang="cs-CZ" sz="2000" dirty="0" err="1">
                <a:latin typeface="Bahnschrift SemiLight" panose="020B0502040204020203" pitchFamily="34" charset="0"/>
              </a:rPr>
              <a:t>thrown</a:t>
            </a:r>
            <a:r>
              <a:rPr lang="cs-CZ" sz="2000" dirty="0">
                <a:latin typeface="Bahnschrift SemiLight" panose="020B0502040204020203" pitchFamily="34" charset="0"/>
              </a:rPr>
              <a:t> </a:t>
            </a:r>
            <a:r>
              <a:rPr lang="cs-CZ" sz="2000" dirty="0" err="1">
                <a:latin typeface="Bahnschrift SemiLight" panose="020B0502040204020203" pitchFamily="34" charset="0"/>
              </a:rPr>
              <a:t>into</a:t>
            </a:r>
            <a:r>
              <a:rPr lang="cs-CZ" sz="2000" dirty="0">
                <a:latin typeface="Bahnschrift SemiLight" panose="020B0502040204020203" pitchFamily="34" charset="0"/>
              </a:rPr>
              <a:t> </a:t>
            </a:r>
            <a:r>
              <a:rPr lang="cs-CZ" sz="2000" dirty="0" err="1">
                <a:latin typeface="Bahnschrift SemiLight" panose="020B0502040204020203" pitchFamily="34" charset="0"/>
              </a:rPr>
              <a:t>the</a:t>
            </a:r>
            <a:r>
              <a:rPr lang="cs-CZ" sz="2000" dirty="0">
                <a:latin typeface="Bahnschrift SemiLight" panose="020B0502040204020203" pitchFamily="34" charset="0"/>
              </a:rPr>
              <a:t> </a:t>
            </a:r>
            <a:r>
              <a:rPr lang="cs-CZ" sz="2000" dirty="0" err="1">
                <a:latin typeface="Bahnschrift SemiLight" panose="020B0502040204020203" pitchFamily="34" charset="0"/>
              </a:rPr>
              <a:t>ocean</a:t>
            </a:r>
            <a:r>
              <a:rPr lang="cs-CZ" sz="2000" dirty="0">
                <a:latin typeface="Bahnschrift SemiLight" panose="020B0502040204020203" pitchFamily="34" charset="0"/>
              </a:rPr>
              <a:t> </a:t>
            </a:r>
            <a:r>
              <a:rPr lang="cs-CZ" sz="2000" dirty="0" err="1">
                <a:latin typeface="Bahnschrift SemiLight" panose="020B0502040204020203" pitchFamily="34" charset="0"/>
              </a:rPr>
              <a:t>every</a:t>
            </a:r>
            <a:r>
              <a:rPr lang="cs-CZ" sz="2000" dirty="0">
                <a:latin typeface="Bahnschrift SemiLight" panose="020B0502040204020203" pitchFamily="34" charset="0"/>
              </a:rPr>
              <a:t> </a:t>
            </a:r>
            <a:r>
              <a:rPr lang="cs-CZ" sz="2000" dirty="0" err="1">
                <a:latin typeface="Bahnschrift SemiLight" panose="020B0502040204020203" pitchFamily="34" charset="0"/>
              </a:rPr>
              <a:t>year</a:t>
            </a:r>
            <a:r>
              <a:rPr lang="cs-CZ" sz="2000" dirty="0">
                <a:latin typeface="Bahnschrift SemiLight" panose="020B0502040204020203" pitchFamily="34" charset="0"/>
              </a:rPr>
              <a:t>.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899592" y="2276872"/>
            <a:ext cx="6912768" cy="442674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err="1">
                <a:latin typeface="Bahnschrift SemiLight" panose="020B0502040204020203" pitchFamily="34" charset="0"/>
              </a:rPr>
              <a:t>People</a:t>
            </a:r>
            <a:r>
              <a:rPr lang="cs-CZ" sz="2000" dirty="0">
                <a:latin typeface="Bahnschrift SemiLight" panose="020B0502040204020203" pitchFamily="34" charset="0"/>
              </a:rPr>
              <a:t> </a:t>
            </a:r>
            <a:r>
              <a:rPr lang="cs-CZ" sz="2000" dirty="0" err="1">
                <a:latin typeface="Bahnschrift SemiLight" panose="020B0502040204020203" pitchFamily="34" charset="0"/>
              </a:rPr>
              <a:t>throw</a:t>
            </a:r>
            <a:r>
              <a:rPr lang="cs-CZ" sz="2000" dirty="0">
                <a:latin typeface="Bahnschrift SemiLight" panose="020B0502040204020203" pitchFamily="34" charset="0"/>
              </a:rPr>
              <a:t> </a:t>
            </a:r>
            <a:r>
              <a:rPr lang="cs-CZ" sz="2000" dirty="0" err="1">
                <a:latin typeface="Bahnschrift SemiLight" panose="020B0502040204020203" pitchFamily="34" charset="0"/>
              </a:rPr>
              <a:t>tons</a:t>
            </a:r>
            <a:r>
              <a:rPr lang="cs-CZ" sz="2000" dirty="0">
                <a:latin typeface="Bahnschrift SemiLight" panose="020B0502040204020203" pitchFamily="34" charset="0"/>
              </a:rPr>
              <a:t> </a:t>
            </a:r>
            <a:r>
              <a:rPr lang="cs-CZ" sz="2000" dirty="0" err="1">
                <a:latin typeface="Bahnschrift SemiLight" panose="020B0502040204020203" pitchFamily="34" charset="0"/>
              </a:rPr>
              <a:t>of</a:t>
            </a:r>
            <a:r>
              <a:rPr lang="cs-CZ" sz="2000" dirty="0">
                <a:latin typeface="Bahnschrift SemiLight" panose="020B0502040204020203" pitchFamily="34" charset="0"/>
              </a:rPr>
              <a:t> </a:t>
            </a:r>
            <a:r>
              <a:rPr lang="cs-CZ" sz="2000" dirty="0" err="1">
                <a:latin typeface="Bahnschrift SemiLight" panose="020B0502040204020203" pitchFamily="34" charset="0"/>
              </a:rPr>
              <a:t>plastic</a:t>
            </a:r>
            <a:r>
              <a:rPr lang="cs-CZ" sz="2000" dirty="0">
                <a:latin typeface="Bahnschrift SemiLight" panose="020B0502040204020203" pitchFamily="34" charset="0"/>
              </a:rPr>
              <a:t> </a:t>
            </a:r>
            <a:r>
              <a:rPr lang="cs-CZ" sz="2000" dirty="0" err="1">
                <a:latin typeface="Bahnschrift SemiLight" panose="020B0502040204020203" pitchFamily="34" charset="0"/>
              </a:rPr>
              <a:t>into</a:t>
            </a:r>
            <a:r>
              <a:rPr lang="cs-CZ" sz="2000" dirty="0">
                <a:latin typeface="Bahnschrift SemiLight" panose="020B0502040204020203" pitchFamily="34" charset="0"/>
              </a:rPr>
              <a:t> </a:t>
            </a:r>
            <a:r>
              <a:rPr lang="cs-CZ" sz="2000" dirty="0" err="1">
                <a:latin typeface="Bahnschrift SemiLight" panose="020B0502040204020203" pitchFamily="34" charset="0"/>
              </a:rPr>
              <a:t>the</a:t>
            </a:r>
            <a:r>
              <a:rPr lang="cs-CZ" sz="2000" dirty="0">
                <a:latin typeface="Bahnschrift SemiLight" panose="020B0502040204020203" pitchFamily="34" charset="0"/>
              </a:rPr>
              <a:t> </a:t>
            </a:r>
            <a:r>
              <a:rPr lang="cs-CZ" sz="2000" dirty="0" err="1">
                <a:latin typeface="Bahnschrift SemiLight" panose="020B0502040204020203" pitchFamily="34" charset="0"/>
              </a:rPr>
              <a:t>ocean</a:t>
            </a:r>
            <a:r>
              <a:rPr lang="cs-CZ" sz="2000" dirty="0">
                <a:latin typeface="Bahnschrift SemiLight" panose="020B0502040204020203" pitchFamily="34" charset="0"/>
              </a:rPr>
              <a:t> </a:t>
            </a:r>
            <a:r>
              <a:rPr lang="cs-CZ" sz="2000" dirty="0" err="1">
                <a:latin typeface="Bahnschrift SemiLight" panose="020B0502040204020203" pitchFamily="34" charset="0"/>
              </a:rPr>
              <a:t>every</a:t>
            </a:r>
            <a:r>
              <a:rPr lang="cs-CZ" sz="2000" dirty="0">
                <a:latin typeface="Bahnschrift SemiLight" panose="020B0502040204020203" pitchFamily="34" charset="0"/>
              </a:rPr>
              <a:t> </a:t>
            </a:r>
            <a:r>
              <a:rPr lang="cs-CZ" sz="2000" dirty="0" err="1">
                <a:latin typeface="Bahnschrift SemiLight" panose="020B0502040204020203" pitchFamily="34" charset="0"/>
              </a:rPr>
              <a:t>year</a:t>
            </a:r>
            <a:r>
              <a:rPr lang="cs-CZ" sz="2000" dirty="0">
                <a:latin typeface="Bahnschrift SemiLight" panose="020B0502040204020203" pitchFamily="34" charset="0"/>
              </a:rPr>
              <a:t>.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962482" y="4293096"/>
            <a:ext cx="6912768" cy="442674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err="1">
                <a:latin typeface="Bahnschrift SemiLight" panose="020B0502040204020203" pitchFamily="34" charset="0"/>
              </a:rPr>
              <a:t>Factories</a:t>
            </a:r>
            <a:r>
              <a:rPr lang="cs-CZ" sz="2000" dirty="0">
                <a:latin typeface="Bahnschrift SemiLight" panose="020B0502040204020203" pitchFamily="34" charset="0"/>
              </a:rPr>
              <a:t> </a:t>
            </a:r>
            <a:r>
              <a:rPr lang="cs-CZ" sz="2000" dirty="0" err="1">
                <a:latin typeface="Bahnschrift SemiLight" panose="020B0502040204020203" pitchFamily="34" charset="0"/>
              </a:rPr>
              <a:t>pollute</a:t>
            </a:r>
            <a:r>
              <a:rPr lang="cs-CZ" sz="2000" dirty="0">
                <a:latin typeface="Bahnschrift SemiLight" panose="020B0502040204020203" pitchFamily="34" charset="0"/>
              </a:rPr>
              <a:t> </a:t>
            </a:r>
            <a:r>
              <a:rPr lang="cs-CZ" sz="2000" dirty="0" err="1">
                <a:latin typeface="Bahnschrift SemiLight" panose="020B0502040204020203" pitchFamily="34" charset="0"/>
              </a:rPr>
              <a:t>the</a:t>
            </a:r>
            <a:r>
              <a:rPr lang="cs-CZ" sz="2000" dirty="0">
                <a:latin typeface="Bahnschrift SemiLight" panose="020B0502040204020203" pitchFamily="34" charset="0"/>
              </a:rPr>
              <a:t> air.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972756" y="5229200"/>
            <a:ext cx="6912768" cy="442674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err="1">
                <a:latin typeface="Bahnschrift SemiLight" panose="020B0502040204020203" pitchFamily="34" charset="0"/>
              </a:rPr>
              <a:t>The</a:t>
            </a:r>
            <a:r>
              <a:rPr lang="cs-CZ" sz="2000" dirty="0">
                <a:latin typeface="Bahnschrift SemiLight" panose="020B0502040204020203" pitchFamily="34" charset="0"/>
              </a:rPr>
              <a:t> air </a:t>
            </a:r>
            <a:r>
              <a:rPr lang="cs-CZ" sz="2000" dirty="0" err="1">
                <a:latin typeface="Bahnschrift SemiLight" panose="020B0502040204020203" pitchFamily="34" charset="0"/>
              </a:rPr>
              <a:t>is</a:t>
            </a:r>
            <a:r>
              <a:rPr lang="cs-CZ" sz="2000" dirty="0">
                <a:latin typeface="Bahnschrift SemiLight" panose="020B0502040204020203" pitchFamily="34" charset="0"/>
              </a:rPr>
              <a:t> </a:t>
            </a:r>
            <a:r>
              <a:rPr lang="cs-CZ" sz="2000" dirty="0" err="1">
                <a:latin typeface="Bahnschrift SemiLight" panose="020B0502040204020203" pitchFamily="34" charset="0"/>
              </a:rPr>
              <a:t>polluted</a:t>
            </a:r>
            <a:r>
              <a:rPr lang="cs-CZ" sz="2000" dirty="0">
                <a:latin typeface="Bahnschrift SemiLight" panose="020B0502040204020203" pitchFamily="34" charset="0"/>
              </a:rPr>
              <a:t> by </a:t>
            </a:r>
            <a:r>
              <a:rPr lang="cs-CZ" sz="2000" dirty="0" err="1">
                <a:latin typeface="Bahnschrift SemiLight" panose="020B0502040204020203" pitchFamily="34" charset="0"/>
              </a:rPr>
              <a:t>factories</a:t>
            </a:r>
            <a:r>
              <a:rPr lang="cs-CZ" sz="2000" dirty="0">
                <a:latin typeface="Bahnschrift SemiLight" panose="020B0502040204020203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34701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PASSIVE VOICE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2420888"/>
            <a:ext cx="8892480" cy="4032448"/>
          </a:xfrm>
        </p:spPr>
        <p:txBody>
          <a:bodyPr>
            <a:normAutofit/>
          </a:bodyPr>
          <a:lstStyle/>
          <a:p>
            <a:r>
              <a:rPr lang="cs-CZ" sz="2000" u="sng" dirty="0" err="1"/>
              <a:t>usage</a:t>
            </a:r>
            <a:r>
              <a:rPr lang="cs-CZ" sz="2000" dirty="0"/>
              <a:t>:</a:t>
            </a:r>
          </a:p>
          <a:p>
            <a:pPr lvl="1"/>
            <a:r>
              <a:rPr lang="cs-CZ" sz="2000" b="1" dirty="0" err="1">
                <a:solidFill>
                  <a:schemeClr val="tx1"/>
                </a:solidFill>
              </a:rPr>
              <a:t>when</a:t>
            </a:r>
            <a:r>
              <a:rPr lang="cs-CZ" sz="2000" b="1" dirty="0">
                <a:solidFill>
                  <a:schemeClr val="tx1"/>
                </a:solidFill>
              </a:rPr>
              <a:t> </a:t>
            </a:r>
            <a:r>
              <a:rPr lang="cs-CZ" sz="2000" b="1" dirty="0" err="1">
                <a:solidFill>
                  <a:schemeClr val="tx1"/>
                </a:solidFill>
              </a:rPr>
              <a:t>the</a:t>
            </a:r>
            <a:r>
              <a:rPr lang="cs-CZ" sz="2000" b="1" dirty="0">
                <a:solidFill>
                  <a:schemeClr val="tx1"/>
                </a:solidFill>
              </a:rPr>
              <a:t> </a:t>
            </a:r>
            <a:r>
              <a:rPr lang="cs-CZ" sz="2000" b="1" dirty="0" err="1">
                <a:solidFill>
                  <a:schemeClr val="tx1"/>
                </a:solidFill>
              </a:rPr>
              <a:t>action</a:t>
            </a:r>
            <a:r>
              <a:rPr lang="cs-CZ" sz="2000" b="1" dirty="0">
                <a:solidFill>
                  <a:schemeClr val="tx1"/>
                </a:solidFill>
              </a:rPr>
              <a:t> </a:t>
            </a:r>
            <a:r>
              <a:rPr lang="cs-CZ" sz="2000" b="1" dirty="0" err="1">
                <a:solidFill>
                  <a:schemeClr val="tx1"/>
                </a:solidFill>
              </a:rPr>
              <a:t>is</a:t>
            </a:r>
            <a:r>
              <a:rPr lang="cs-CZ" sz="2000" b="1" dirty="0">
                <a:solidFill>
                  <a:schemeClr val="tx1"/>
                </a:solidFill>
              </a:rPr>
              <a:t> more </a:t>
            </a:r>
            <a:r>
              <a:rPr lang="cs-CZ" sz="2000" b="1" dirty="0" err="1">
                <a:solidFill>
                  <a:schemeClr val="tx1"/>
                </a:solidFill>
              </a:rPr>
              <a:t>important</a:t>
            </a:r>
            <a:r>
              <a:rPr lang="cs-CZ" sz="2000" b="1" dirty="0">
                <a:solidFill>
                  <a:schemeClr val="tx1"/>
                </a:solidFill>
              </a:rPr>
              <a:t> </a:t>
            </a:r>
            <a:r>
              <a:rPr lang="cs-CZ" sz="2000" b="1" dirty="0" err="1">
                <a:solidFill>
                  <a:schemeClr val="tx1"/>
                </a:solidFill>
              </a:rPr>
              <a:t>than</a:t>
            </a:r>
            <a:r>
              <a:rPr lang="cs-CZ" sz="2000" b="1" dirty="0">
                <a:solidFill>
                  <a:schemeClr val="tx1"/>
                </a:solidFill>
              </a:rPr>
              <a:t> </a:t>
            </a:r>
            <a:r>
              <a:rPr lang="cs-CZ" sz="2000" b="1" dirty="0" err="1">
                <a:solidFill>
                  <a:schemeClr val="tx1"/>
                </a:solidFill>
              </a:rPr>
              <a:t>who</a:t>
            </a:r>
            <a:r>
              <a:rPr lang="cs-CZ" sz="2000" b="1" dirty="0">
                <a:solidFill>
                  <a:schemeClr val="tx1"/>
                </a:solidFill>
              </a:rPr>
              <a:t> </a:t>
            </a:r>
            <a:r>
              <a:rPr lang="cs-CZ" sz="2000" b="1" dirty="0" err="1">
                <a:solidFill>
                  <a:schemeClr val="tx1"/>
                </a:solidFill>
              </a:rPr>
              <a:t>or</a:t>
            </a:r>
            <a:r>
              <a:rPr lang="cs-CZ" sz="2000" b="1" dirty="0">
                <a:solidFill>
                  <a:schemeClr val="tx1"/>
                </a:solidFill>
              </a:rPr>
              <a:t> </a:t>
            </a:r>
            <a:r>
              <a:rPr lang="cs-CZ" sz="2000" b="1" dirty="0" err="1">
                <a:solidFill>
                  <a:schemeClr val="tx1"/>
                </a:solidFill>
              </a:rPr>
              <a:t>what</a:t>
            </a:r>
            <a:r>
              <a:rPr lang="cs-CZ" sz="2000" b="1" dirty="0">
                <a:solidFill>
                  <a:schemeClr val="tx1"/>
                </a:solidFill>
              </a:rPr>
              <a:t> </a:t>
            </a:r>
            <a:r>
              <a:rPr lang="cs-CZ" sz="2000" b="1" dirty="0" err="1">
                <a:solidFill>
                  <a:schemeClr val="tx1"/>
                </a:solidFill>
              </a:rPr>
              <a:t>does</a:t>
            </a:r>
            <a:r>
              <a:rPr lang="cs-CZ" sz="2000" b="1" dirty="0">
                <a:solidFill>
                  <a:schemeClr val="tx1"/>
                </a:solidFill>
              </a:rPr>
              <a:t> </a:t>
            </a:r>
            <a:r>
              <a:rPr lang="cs-CZ" sz="2000" b="1" dirty="0" err="1">
                <a:solidFill>
                  <a:schemeClr val="tx1"/>
                </a:solidFill>
              </a:rPr>
              <a:t>it</a:t>
            </a:r>
            <a:endParaRPr lang="cs-CZ" sz="2000" b="1" dirty="0">
              <a:solidFill>
                <a:schemeClr val="tx1"/>
              </a:solidFill>
            </a:endParaRPr>
          </a:p>
          <a:p>
            <a:pPr marL="411480" lvl="1" indent="0">
              <a:buNone/>
            </a:pPr>
            <a:endParaRPr lang="cs-CZ" sz="1800" b="1" dirty="0"/>
          </a:p>
          <a:p>
            <a:pPr lvl="1"/>
            <a:endParaRPr lang="cs-CZ" sz="1800" dirty="0"/>
          </a:p>
          <a:p>
            <a:pPr lvl="0">
              <a:buClr>
                <a:srgbClr val="FEB80A"/>
              </a:buClr>
            </a:pPr>
            <a:r>
              <a:rPr lang="cs-CZ" sz="2000" u="sng" dirty="0" err="1">
                <a:solidFill>
                  <a:prstClr val="black"/>
                </a:solidFill>
              </a:rPr>
              <a:t>form</a:t>
            </a:r>
            <a:r>
              <a:rPr lang="cs-CZ" sz="2000" dirty="0">
                <a:solidFill>
                  <a:prstClr val="black"/>
                </a:solidFill>
              </a:rPr>
              <a:t>:</a:t>
            </a:r>
            <a:endParaRPr lang="cs-CZ" sz="1800" dirty="0"/>
          </a:p>
          <a:p>
            <a:pPr marL="400050" lvl="2" indent="0">
              <a:buNone/>
              <a:tabLst>
                <a:tab pos="534988" algn="l"/>
              </a:tabLst>
            </a:pPr>
            <a:r>
              <a:rPr lang="cs-CZ" sz="1800" dirty="0"/>
              <a:t>		</a:t>
            </a:r>
            <a:r>
              <a:rPr lang="cs-CZ" b="1" dirty="0">
                <a:solidFill>
                  <a:schemeClr val="accent2">
                    <a:lumMod val="75000"/>
                  </a:schemeClr>
                </a:solidFill>
              </a:rPr>
              <a:t> TO BE  +  past </a:t>
            </a:r>
            <a:r>
              <a:rPr lang="cs-CZ" b="1" dirty="0" err="1">
                <a:solidFill>
                  <a:schemeClr val="accent2">
                    <a:lumMod val="75000"/>
                  </a:schemeClr>
                </a:solidFill>
              </a:rPr>
              <a:t>participle</a:t>
            </a:r>
            <a:r>
              <a:rPr lang="cs-CZ" sz="1800" dirty="0">
                <a:solidFill>
                  <a:schemeClr val="accent2">
                    <a:lumMod val="75000"/>
                  </a:schemeClr>
                </a:solidFill>
              </a:rPr>
              <a:t> (-</a:t>
            </a:r>
            <a:r>
              <a:rPr lang="cs-CZ" sz="1800" dirty="0" err="1">
                <a:solidFill>
                  <a:schemeClr val="accent2">
                    <a:lumMod val="75000"/>
                  </a:schemeClr>
                </a:solidFill>
              </a:rPr>
              <a:t>ed</a:t>
            </a:r>
            <a:r>
              <a:rPr lang="cs-CZ" sz="1800" dirty="0">
                <a:solidFill>
                  <a:schemeClr val="accent2">
                    <a:lumMod val="75000"/>
                  </a:schemeClr>
                </a:solidFill>
              </a:rPr>
              <a:t> / 3rd </a:t>
            </a:r>
            <a:r>
              <a:rPr lang="cs-CZ" sz="1800" dirty="0" err="1">
                <a:solidFill>
                  <a:schemeClr val="accent2">
                    <a:lumMod val="75000"/>
                  </a:schemeClr>
                </a:solidFill>
              </a:rPr>
              <a:t>form</a:t>
            </a:r>
            <a:r>
              <a:rPr lang="cs-CZ" sz="1800" dirty="0">
                <a:solidFill>
                  <a:schemeClr val="accent2">
                    <a:lumMod val="75000"/>
                  </a:schemeClr>
                </a:solidFill>
              </a:rPr>
              <a:t>)</a:t>
            </a:r>
          </a:p>
          <a:p>
            <a:pPr marL="400050" lvl="2" indent="0">
              <a:buNone/>
              <a:tabLst>
                <a:tab pos="1160463" algn="l"/>
              </a:tabLst>
            </a:pPr>
            <a:r>
              <a:rPr lang="cs-CZ" sz="1800" i="1" dirty="0">
                <a:solidFill>
                  <a:schemeClr val="accent2">
                    <a:lumMod val="75000"/>
                  </a:schemeClr>
                </a:solidFill>
              </a:rPr>
              <a:t>ex.	</a:t>
            </a:r>
            <a:r>
              <a:rPr lang="cs-CZ" sz="1800" i="1" dirty="0" err="1">
                <a:solidFill>
                  <a:schemeClr val="accent2">
                    <a:lumMod val="75000"/>
                  </a:schemeClr>
                </a:solidFill>
              </a:rPr>
              <a:t>is</a:t>
            </a:r>
            <a:r>
              <a:rPr lang="cs-CZ" sz="1800" i="1" dirty="0">
                <a:solidFill>
                  <a:schemeClr val="accent2">
                    <a:lumMod val="75000"/>
                  </a:schemeClr>
                </a:solidFill>
              </a:rPr>
              <a:t>		</a:t>
            </a:r>
            <a:r>
              <a:rPr lang="cs-CZ" sz="1800" i="1" dirty="0" err="1">
                <a:solidFill>
                  <a:schemeClr val="accent2">
                    <a:lumMod val="75000"/>
                  </a:schemeClr>
                </a:solidFill>
              </a:rPr>
              <a:t>kept</a:t>
            </a:r>
            <a:endParaRPr lang="cs-CZ" sz="1800" i="1" dirty="0">
              <a:solidFill>
                <a:schemeClr val="accent2">
                  <a:lumMod val="75000"/>
                </a:schemeClr>
              </a:solidFill>
            </a:endParaRPr>
          </a:p>
          <a:p>
            <a:pPr marL="400050" lvl="2" indent="0">
              <a:buNone/>
              <a:tabLst>
                <a:tab pos="1160463" algn="l"/>
              </a:tabLst>
            </a:pPr>
            <a:r>
              <a:rPr lang="cs-CZ" sz="1800" i="1" dirty="0">
                <a:solidFill>
                  <a:schemeClr val="accent2">
                    <a:lumMod val="75000"/>
                  </a:schemeClr>
                </a:solidFill>
              </a:rPr>
              <a:t>	are		made</a:t>
            </a:r>
          </a:p>
          <a:p>
            <a:pPr marL="400050" lvl="2" indent="0">
              <a:buNone/>
              <a:tabLst>
                <a:tab pos="1160463" algn="l"/>
              </a:tabLst>
            </a:pPr>
            <a:r>
              <a:rPr lang="cs-CZ" sz="1800" i="1" dirty="0">
                <a:solidFill>
                  <a:schemeClr val="accent2">
                    <a:lumMod val="75000"/>
                  </a:schemeClr>
                </a:solidFill>
              </a:rPr>
              <a:t>	</a:t>
            </a:r>
            <a:r>
              <a:rPr lang="cs-CZ" sz="1800" i="1" dirty="0" err="1">
                <a:solidFill>
                  <a:schemeClr val="accent2">
                    <a:lumMod val="75000"/>
                  </a:schemeClr>
                </a:solidFill>
              </a:rPr>
              <a:t>was</a:t>
            </a:r>
            <a:r>
              <a:rPr lang="cs-CZ" sz="1800" i="1" dirty="0">
                <a:solidFill>
                  <a:schemeClr val="accent2">
                    <a:lumMod val="75000"/>
                  </a:schemeClr>
                </a:solidFill>
              </a:rPr>
              <a:t> 		</a:t>
            </a:r>
            <a:r>
              <a:rPr lang="cs-CZ" sz="1800" i="1" dirty="0" err="1">
                <a:solidFill>
                  <a:schemeClr val="accent2">
                    <a:lumMod val="75000"/>
                  </a:schemeClr>
                </a:solidFill>
              </a:rPr>
              <a:t>invented</a:t>
            </a:r>
            <a:endParaRPr lang="cs-CZ" sz="1800" i="1" dirty="0">
              <a:solidFill>
                <a:schemeClr val="accent2">
                  <a:lumMod val="75000"/>
                </a:schemeClr>
              </a:solidFill>
            </a:endParaRPr>
          </a:p>
          <a:p>
            <a:pPr marL="400050" lvl="2" indent="0">
              <a:buNone/>
              <a:tabLst>
                <a:tab pos="1160463" algn="l"/>
              </a:tabLst>
            </a:pPr>
            <a:r>
              <a:rPr lang="cs-CZ" sz="1800" i="1" dirty="0">
                <a:solidFill>
                  <a:schemeClr val="accent2">
                    <a:lumMod val="75000"/>
                  </a:schemeClr>
                </a:solidFill>
              </a:rPr>
              <a:t>	</a:t>
            </a:r>
            <a:r>
              <a:rPr lang="cs-CZ" sz="1800" i="1" dirty="0" err="1">
                <a:solidFill>
                  <a:schemeClr val="accent2">
                    <a:lumMod val="75000"/>
                  </a:schemeClr>
                </a:solidFill>
              </a:rPr>
              <a:t>were</a:t>
            </a:r>
            <a:r>
              <a:rPr lang="cs-CZ" sz="1800" i="1" dirty="0">
                <a:solidFill>
                  <a:schemeClr val="accent2">
                    <a:lumMod val="75000"/>
                  </a:schemeClr>
                </a:solidFill>
              </a:rPr>
              <a:t>		</a:t>
            </a:r>
            <a:r>
              <a:rPr lang="cs-CZ" sz="1800" i="1" dirty="0" err="1">
                <a:solidFill>
                  <a:schemeClr val="accent2">
                    <a:lumMod val="75000"/>
                  </a:schemeClr>
                </a:solidFill>
              </a:rPr>
              <a:t>designed</a:t>
            </a:r>
            <a:endParaRPr lang="cs-CZ" sz="1800" i="1" dirty="0">
              <a:solidFill>
                <a:schemeClr val="accent2">
                  <a:lumMod val="75000"/>
                </a:schemeClr>
              </a:solidFill>
            </a:endParaRPr>
          </a:p>
          <a:p>
            <a:pPr marL="400050" lvl="2" indent="0">
              <a:buNone/>
              <a:tabLst>
                <a:tab pos="1160463" algn="l"/>
              </a:tabLst>
            </a:pPr>
            <a:r>
              <a:rPr lang="cs-CZ" sz="1800" i="1" dirty="0">
                <a:solidFill>
                  <a:schemeClr val="accent2">
                    <a:lumMod val="75000"/>
                  </a:schemeClr>
                </a:solidFill>
              </a:rPr>
              <a:t>	</a:t>
            </a:r>
            <a:r>
              <a:rPr lang="cs-CZ" sz="1800" i="1" dirty="0" err="1">
                <a:solidFill>
                  <a:schemeClr val="accent2">
                    <a:lumMod val="75000"/>
                  </a:schemeClr>
                </a:solidFill>
              </a:rPr>
              <a:t>will</a:t>
            </a:r>
            <a:r>
              <a:rPr lang="cs-CZ" sz="1800" i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1800" i="1" dirty="0" err="1">
                <a:solidFill>
                  <a:schemeClr val="accent2">
                    <a:lumMod val="75000"/>
                  </a:schemeClr>
                </a:solidFill>
              </a:rPr>
              <a:t>be</a:t>
            </a:r>
            <a:r>
              <a:rPr lang="cs-CZ" sz="1800" i="1" dirty="0">
                <a:solidFill>
                  <a:schemeClr val="accent2">
                    <a:lumMod val="75000"/>
                  </a:schemeClr>
                </a:solidFill>
              </a:rPr>
              <a:t>	</a:t>
            </a:r>
            <a:r>
              <a:rPr lang="cs-CZ" sz="1800" i="1" dirty="0" err="1">
                <a:solidFill>
                  <a:schemeClr val="accent2">
                    <a:lumMod val="75000"/>
                  </a:schemeClr>
                </a:solidFill>
              </a:rPr>
              <a:t>asked</a:t>
            </a:r>
            <a:endParaRPr lang="cs-CZ" sz="1800" i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94326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ACTIVE x PASSIVE </a:t>
            </a: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39552" y="2148680"/>
            <a:ext cx="7848872" cy="393448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2000" dirty="0" err="1"/>
              <a:t>The</a:t>
            </a:r>
            <a:r>
              <a:rPr lang="cs-CZ" sz="2000" dirty="0"/>
              <a:t> OBJECT </a:t>
            </a:r>
            <a:r>
              <a:rPr lang="cs-CZ" sz="2000" dirty="0" err="1"/>
              <a:t>of</a:t>
            </a:r>
            <a:r>
              <a:rPr lang="cs-CZ" sz="2000" dirty="0"/>
              <a:t> </a:t>
            </a:r>
            <a:r>
              <a:rPr lang="cs-CZ" sz="2000" dirty="0" err="1"/>
              <a:t>an</a:t>
            </a:r>
            <a:r>
              <a:rPr lang="cs-CZ" sz="2000" dirty="0"/>
              <a:t> </a:t>
            </a:r>
            <a:r>
              <a:rPr lang="cs-CZ" sz="2000" dirty="0" err="1"/>
              <a:t>active</a:t>
            </a:r>
            <a:r>
              <a:rPr lang="cs-CZ" sz="2000" dirty="0"/>
              <a:t> sentence </a:t>
            </a:r>
            <a:r>
              <a:rPr lang="cs-CZ" sz="2000" dirty="0" err="1"/>
              <a:t>becomes</a:t>
            </a:r>
            <a:r>
              <a:rPr lang="cs-CZ" sz="2000" dirty="0"/>
              <a:t> </a:t>
            </a:r>
            <a:r>
              <a:rPr lang="cs-CZ" sz="2000" dirty="0" err="1"/>
              <a:t>the</a:t>
            </a:r>
            <a:r>
              <a:rPr lang="cs-CZ" sz="2000" dirty="0"/>
              <a:t> SUBJECT </a:t>
            </a:r>
            <a:r>
              <a:rPr lang="cs-CZ" sz="2000" dirty="0" err="1"/>
              <a:t>of</a:t>
            </a:r>
            <a:r>
              <a:rPr lang="cs-CZ" sz="2000" dirty="0"/>
              <a:t> </a:t>
            </a:r>
            <a:r>
              <a:rPr lang="cs-CZ" sz="2000" dirty="0" err="1"/>
              <a:t>the</a:t>
            </a:r>
            <a:r>
              <a:rPr lang="cs-CZ" sz="2000" dirty="0"/>
              <a:t> </a:t>
            </a:r>
            <a:r>
              <a:rPr lang="cs-CZ" sz="2000" dirty="0" err="1"/>
              <a:t>passive</a:t>
            </a:r>
            <a:r>
              <a:rPr lang="cs-CZ" sz="2000" dirty="0"/>
              <a:t> sentence.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/>
              <a:t>ACTIVE SENTENCE</a:t>
            </a:r>
          </a:p>
          <a:p>
            <a:pPr marL="627063" lvl="2" indent="0">
              <a:buNone/>
            </a:pPr>
            <a:r>
              <a:rPr lang="cs-CZ" sz="1800" dirty="0">
                <a:solidFill>
                  <a:schemeClr val="accent2">
                    <a:lumMod val="50000"/>
                  </a:schemeClr>
                </a:solidFill>
              </a:rPr>
              <a:t>= </a:t>
            </a:r>
            <a:r>
              <a:rPr lang="cs-CZ" sz="1800" b="1" dirty="0" err="1">
                <a:solidFill>
                  <a:schemeClr val="accent2">
                    <a:lumMod val="50000"/>
                  </a:schemeClr>
                </a:solidFill>
              </a:rPr>
              <a:t>Subject</a:t>
            </a:r>
            <a:r>
              <a:rPr lang="cs-CZ" sz="1800" b="1" dirty="0">
                <a:solidFill>
                  <a:schemeClr val="accent2">
                    <a:lumMod val="50000"/>
                  </a:schemeClr>
                </a:solidFill>
              </a:rPr>
              <a:t> –  </a:t>
            </a:r>
            <a:r>
              <a:rPr lang="cs-CZ" sz="1800" b="1" dirty="0" err="1">
                <a:solidFill>
                  <a:schemeClr val="accent2">
                    <a:lumMod val="50000"/>
                  </a:schemeClr>
                </a:solidFill>
              </a:rPr>
              <a:t>Active</a:t>
            </a:r>
            <a:r>
              <a:rPr lang="cs-CZ" sz="1800" b="1" dirty="0">
                <a:solidFill>
                  <a:schemeClr val="accent2">
                    <a:lumMod val="50000"/>
                  </a:schemeClr>
                </a:solidFill>
              </a:rPr>
              <a:t> Verb – </a:t>
            </a:r>
            <a:r>
              <a:rPr lang="cs-CZ" sz="1800" b="1" dirty="0" err="1">
                <a:solidFill>
                  <a:schemeClr val="accent2">
                    <a:lumMod val="50000"/>
                  </a:schemeClr>
                </a:solidFill>
              </a:rPr>
              <a:t>Object</a:t>
            </a:r>
            <a:endParaRPr lang="cs-CZ" sz="1800" b="1" dirty="0">
              <a:solidFill>
                <a:schemeClr val="accent2">
                  <a:lumMod val="50000"/>
                </a:schemeClr>
              </a:solidFill>
            </a:endParaRPr>
          </a:p>
          <a:p>
            <a:pPr marL="627063" lvl="2" indent="0">
              <a:buNone/>
            </a:pPr>
            <a:r>
              <a:rPr lang="cs-CZ" sz="1800" i="1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Planes</a:t>
            </a:r>
            <a:r>
              <a:rPr lang="cs-CZ" sz="1800" i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1800" i="1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produce</a:t>
            </a:r>
            <a:r>
              <a:rPr lang="cs-CZ" sz="1800" i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1800" b="1" i="1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greenhouse</a:t>
            </a:r>
            <a:r>
              <a:rPr lang="cs-CZ" sz="1800" b="1" i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1800" b="1" i="1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gases</a:t>
            </a:r>
            <a:r>
              <a:rPr lang="cs-CZ" sz="1800" i="1" dirty="0"/>
              <a:t>.</a:t>
            </a:r>
          </a:p>
          <a:p>
            <a:pPr marL="627063" lvl="2" indent="0">
              <a:buNone/>
            </a:pPr>
            <a:endParaRPr lang="cs-CZ" sz="1800" i="1" dirty="0"/>
          </a:p>
          <a:p>
            <a:pPr marL="0" lvl="2" indent="0">
              <a:buNone/>
            </a:pPr>
            <a:r>
              <a:rPr lang="cs-CZ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PASSIVE SENTENCE</a:t>
            </a:r>
          </a:p>
          <a:p>
            <a:pPr marL="0" lvl="2" indent="0">
              <a:buNone/>
              <a:tabLst>
                <a:tab pos="627063" algn="l"/>
              </a:tabLst>
            </a:pPr>
            <a:r>
              <a:rPr lang="cs-CZ" sz="1800" dirty="0"/>
              <a:t>	</a:t>
            </a:r>
            <a:r>
              <a:rPr lang="cs-CZ" sz="1800" dirty="0">
                <a:solidFill>
                  <a:schemeClr val="accent2">
                    <a:lumMod val="50000"/>
                  </a:schemeClr>
                </a:solidFill>
              </a:rPr>
              <a:t>= </a:t>
            </a:r>
            <a:r>
              <a:rPr lang="cs-CZ" sz="1800" b="1" dirty="0" err="1">
                <a:solidFill>
                  <a:schemeClr val="accent2">
                    <a:lumMod val="50000"/>
                  </a:schemeClr>
                </a:solidFill>
              </a:rPr>
              <a:t>Subject</a:t>
            </a:r>
            <a:r>
              <a:rPr lang="cs-CZ" sz="1800" b="1" dirty="0">
                <a:solidFill>
                  <a:schemeClr val="accent2">
                    <a:lumMod val="50000"/>
                  </a:schemeClr>
                </a:solidFill>
              </a:rPr>
              <a:t> – </a:t>
            </a:r>
            <a:r>
              <a:rPr lang="cs-CZ" sz="1800" b="1" dirty="0" err="1">
                <a:solidFill>
                  <a:schemeClr val="accent2">
                    <a:lumMod val="50000"/>
                  </a:schemeClr>
                </a:solidFill>
              </a:rPr>
              <a:t>Passive</a:t>
            </a:r>
            <a:r>
              <a:rPr lang="cs-CZ" sz="1800" b="1" dirty="0">
                <a:solidFill>
                  <a:schemeClr val="accent2">
                    <a:lumMod val="50000"/>
                  </a:schemeClr>
                </a:solidFill>
              </a:rPr>
              <a:t> verb (– </a:t>
            </a:r>
            <a:r>
              <a:rPr lang="cs-CZ" sz="1800" b="1" dirty="0" err="1">
                <a:solidFill>
                  <a:schemeClr val="accent2">
                    <a:lumMod val="50000"/>
                  </a:schemeClr>
                </a:solidFill>
              </a:rPr>
              <a:t>Object</a:t>
            </a:r>
            <a:r>
              <a:rPr lang="cs-CZ" sz="1800" b="1" dirty="0">
                <a:solidFill>
                  <a:schemeClr val="accent2">
                    <a:lumMod val="50000"/>
                  </a:schemeClr>
                </a:solidFill>
              </a:rPr>
              <a:t>)</a:t>
            </a:r>
          </a:p>
          <a:p>
            <a:pPr marL="0" lvl="2" indent="0">
              <a:buNone/>
              <a:tabLst>
                <a:tab pos="627063" algn="l"/>
              </a:tabLst>
            </a:pPr>
            <a:r>
              <a:rPr lang="cs-CZ" sz="1800" dirty="0"/>
              <a:t>	</a:t>
            </a:r>
            <a:r>
              <a:rPr lang="cs-CZ" sz="1800" b="1" i="1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Greenhouse</a:t>
            </a:r>
            <a:r>
              <a:rPr lang="cs-CZ" sz="1800" b="1" i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1800" b="1" i="1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gases</a:t>
            </a:r>
            <a:r>
              <a:rPr lang="cs-CZ" sz="1800" b="1" i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1800" i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are </a:t>
            </a:r>
            <a:r>
              <a:rPr lang="cs-CZ" sz="1800" i="1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produced</a:t>
            </a:r>
            <a:r>
              <a:rPr lang="cs-CZ" sz="1800" i="1" u="sng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1800" i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(by </a:t>
            </a:r>
            <a:r>
              <a:rPr lang="cs-CZ" sz="1800" i="1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planes</a:t>
            </a:r>
            <a:r>
              <a:rPr lang="cs-CZ" sz="1800" i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).</a:t>
            </a:r>
          </a:p>
          <a:p>
            <a:pPr marL="627063" lvl="2" indent="0">
              <a:buNone/>
            </a:pPr>
            <a:endParaRPr lang="cs-CZ" sz="18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cxnSp>
        <p:nvCxnSpPr>
          <p:cNvPr id="9" name="Přímá spojnice se šipkou 8"/>
          <p:cNvCxnSpPr/>
          <p:nvPr/>
        </p:nvCxnSpPr>
        <p:spPr>
          <a:xfrm flipV="1">
            <a:off x="2407237" y="3789040"/>
            <a:ext cx="2232248" cy="1131856"/>
          </a:xfrm>
          <a:prstGeom prst="straightConnector1">
            <a:avLst/>
          </a:prstGeom>
          <a:ln w="38100">
            <a:prstDash val="lgDashDot"/>
            <a:headEnd type="arrow"/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" name="Přímá spojnice se šipkou 4"/>
          <p:cNvCxnSpPr/>
          <p:nvPr/>
        </p:nvCxnSpPr>
        <p:spPr>
          <a:xfrm>
            <a:off x="2195736" y="3789040"/>
            <a:ext cx="2443749" cy="1008112"/>
          </a:xfrm>
          <a:prstGeom prst="straightConnector1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  <a:prstDash val="lgDashDot"/>
            <a:headEnd type="arrow"/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69555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0" name="Picture 2" descr="https://cf2.ppt-online.org/files2/slide/m/MOUD6EXpcuzonkBLFqY5C1S0lPHyg7JdVKfr4R/slide-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149"/>
          <a:stretch/>
        </p:blipFill>
        <p:spPr bwMode="auto">
          <a:xfrm>
            <a:off x="179512" y="1424631"/>
            <a:ext cx="8802489" cy="5328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46106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i="1" dirty="0" err="1"/>
              <a:t>Put</a:t>
            </a:r>
            <a:r>
              <a:rPr lang="cs-CZ" sz="2800" i="1" dirty="0"/>
              <a:t> </a:t>
            </a:r>
            <a:r>
              <a:rPr lang="cs-CZ" sz="2800" i="1" dirty="0" err="1"/>
              <a:t>the</a:t>
            </a:r>
            <a:r>
              <a:rPr lang="cs-CZ" sz="2800" i="1" dirty="0"/>
              <a:t> </a:t>
            </a:r>
            <a:r>
              <a:rPr lang="cs-CZ" sz="2800" i="1" dirty="0" err="1"/>
              <a:t>active</a:t>
            </a:r>
            <a:r>
              <a:rPr lang="cs-CZ" sz="2800" i="1" dirty="0"/>
              <a:t> </a:t>
            </a:r>
            <a:r>
              <a:rPr lang="cs-CZ" sz="2800" i="1" dirty="0" err="1"/>
              <a:t>voice</a:t>
            </a:r>
            <a:r>
              <a:rPr lang="cs-CZ" sz="2800" i="1" dirty="0"/>
              <a:t> </a:t>
            </a:r>
            <a:r>
              <a:rPr lang="cs-CZ" sz="2800" i="1" dirty="0" err="1"/>
              <a:t>sentences</a:t>
            </a:r>
            <a:r>
              <a:rPr lang="cs-CZ" sz="2800" i="1" dirty="0"/>
              <a:t> </a:t>
            </a:r>
            <a:r>
              <a:rPr lang="cs-CZ" sz="2800" i="1" dirty="0" err="1"/>
              <a:t>into</a:t>
            </a:r>
            <a:r>
              <a:rPr lang="cs-CZ" sz="2800" i="1" dirty="0"/>
              <a:t> </a:t>
            </a:r>
            <a:r>
              <a:rPr lang="cs-CZ" sz="2800" i="1" dirty="0" err="1"/>
              <a:t>the</a:t>
            </a:r>
            <a:r>
              <a:rPr lang="cs-CZ" sz="2800" i="1" dirty="0"/>
              <a:t> </a:t>
            </a:r>
            <a:r>
              <a:rPr lang="cs-CZ" sz="2800" i="1" dirty="0" err="1"/>
              <a:t>passive</a:t>
            </a:r>
            <a:r>
              <a:rPr lang="cs-CZ" sz="2800" i="1" dirty="0"/>
              <a:t> </a:t>
            </a:r>
            <a:r>
              <a:rPr lang="cs-CZ" sz="2800" i="1" dirty="0" err="1"/>
              <a:t>voice</a:t>
            </a:r>
            <a:r>
              <a:rPr lang="cs-CZ" sz="2800" i="1" dirty="0"/>
              <a:t>.</a:t>
            </a: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7" y="2276872"/>
            <a:ext cx="7884864" cy="4320480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sz="2400" dirty="0"/>
              <a:t>Power stations burn fossil fuels.</a:t>
            </a:r>
          </a:p>
          <a:p>
            <a:pPr marL="0" indent="0">
              <a:buNone/>
            </a:pPr>
            <a:r>
              <a:rPr lang="en-GB" sz="2400" dirty="0"/>
              <a:t>	Fossil fuels </a:t>
            </a:r>
            <a:r>
              <a:rPr lang="en-GB" sz="2400" b="1" dirty="0"/>
              <a:t>are burnt </a:t>
            </a:r>
            <a:r>
              <a:rPr lang="en-GB" sz="2400" dirty="0"/>
              <a:t>by power stations.</a:t>
            </a:r>
          </a:p>
          <a:p>
            <a:pPr marL="514350" indent="-514350">
              <a:buFont typeface="+mj-lt"/>
              <a:buAutoNum type="arabicPeriod" startAt="2"/>
            </a:pPr>
            <a:r>
              <a:rPr lang="en-GB" sz="2400" dirty="0"/>
              <a:t>Cars produce CO2.</a:t>
            </a:r>
          </a:p>
          <a:p>
            <a:pPr marL="0" indent="0">
              <a:buNone/>
            </a:pPr>
            <a:r>
              <a:rPr lang="en-GB" sz="2400" dirty="0"/>
              <a:t>	CO2 </a:t>
            </a:r>
            <a:r>
              <a:rPr lang="en-GB" sz="2400" b="1" dirty="0"/>
              <a:t>is produced </a:t>
            </a:r>
            <a:r>
              <a:rPr lang="en-GB" sz="2400" dirty="0"/>
              <a:t>by cars.</a:t>
            </a:r>
          </a:p>
          <a:p>
            <a:pPr marL="514350" indent="-514350">
              <a:buFont typeface="+mj-lt"/>
              <a:buAutoNum type="arabicPeriod" startAt="3"/>
            </a:pPr>
            <a:r>
              <a:rPr lang="en-GB" sz="2400" dirty="0"/>
              <a:t>People cut down rainforests.</a:t>
            </a:r>
          </a:p>
          <a:p>
            <a:pPr marL="0" indent="0">
              <a:buNone/>
            </a:pPr>
            <a:r>
              <a:rPr lang="en-GB" sz="2400" dirty="0"/>
              <a:t>	Rainforests </a:t>
            </a:r>
            <a:r>
              <a:rPr lang="en-GB" sz="2400" b="1" dirty="0"/>
              <a:t>are cut down</a:t>
            </a:r>
            <a:r>
              <a:rPr lang="en-GB" sz="2400" dirty="0"/>
              <a:t>.</a:t>
            </a:r>
          </a:p>
          <a:p>
            <a:pPr marL="514350" indent="-514350">
              <a:buFont typeface="+mj-lt"/>
              <a:buAutoNum type="arabicPeriod" startAt="4"/>
            </a:pPr>
            <a:r>
              <a:rPr lang="en-GB" sz="2400" dirty="0"/>
              <a:t>Deforestation kills millions of animals.</a:t>
            </a:r>
          </a:p>
          <a:p>
            <a:pPr marL="0" indent="0">
              <a:buNone/>
            </a:pPr>
            <a:r>
              <a:rPr lang="en-GB" sz="2400" dirty="0"/>
              <a:t>	Millions of animals </a:t>
            </a:r>
            <a:r>
              <a:rPr lang="en-GB" sz="2400" b="1" dirty="0"/>
              <a:t>are killed </a:t>
            </a:r>
            <a:r>
              <a:rPr lang="en-GB" sz="2400" dirty="0"/>
              <a:t>by deforestation.</a:t>
            </a:r>
          </a:p>
        </p:txBody>
      </p:sp>
    </p:spTree>
    <p:extLst>
      <p:ext uri="{BB962C8B-B14F-4D97-AF65-F5344CB8AC3E}">
        <p14:creationId xmlns:p14="http://schemas.microsoft.com/office/powerpoint/2010/main" val="1823556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i="1" dirty="0" err="1"/>
              <a:t>Put</a:t>
            </a:r>
            <a:r>
              <a:rPr lang="cs-CZ" sz="2800" i="1" dirty="0"/>
              <a:t> </a:t>
            </a:r>
            <a:r>
              <a:rPr lang="cs-CZ" sz="2800" i="1" dirty="0" err="1"/>
              <a:t>the</a:t>
            </a:r>
            <a:r>
              <a:rPr lang="cs-CZ" sz="2800" i="1" dirty="0"/>
              <a:t> </a:t>
            </a:r>
            <a:r>
              <a:rPr lang="cs-CZ" sz="2800" i="1" dirty="0" err="1"/>
              <a:t>active</a:t>
            </a:r>
            <a:r>
              <a:rPr lang="cs-CZ" sz="2800" i="1" dirty="0"/>
              <a:t> </a:t>
            </a:r>
            <a:r>
              <a:rPr lang="cs-CZ" sz="2800" i="1" dirty="0" err="1"/>
              <a:t>voice</a:t>
            </a:r>
            <a:r>
              <a:rPr lang="cs-CZ" sz="2800" i="1" dirty="0"/>
              <a:t> </a:t>
            </a:r>
            <a:r>
              <a:rPr lang="cs-CZ" sz="2800" i="1" dirty="0" err="1"/>
              <a:t>sentences</a:t>
            </a:r>
            <a:r>
              <a:rPr lang="cs-CZ" sz="2800" i="1" dirty="0"/>
              <a:t> </a:t>
            </a:r>
            <a:r>
              <a:rPr lang="cs-CZ" sz="2800" i="1" dirty="0" err="1"/>
              <a:t>into</a:t>
            </a:r>
            <a:r>
              <a:rPr lang="cs-CZ" sz="2800" i="1" dirty="0"/>
              <a:t> </a:t>
            </a:r>
            <a:r>
              <a:rPr lang="cs-CZ" sz="2800" i="1" dirty="0" err="1"/>
              <a:t>the</a:t>
            </a:r>
            <a:r>
              <a:rPr lang="cs-CZ" sz="2800" i="1" dirty="0"/>
              <a:t> </a:t>
            </a:r>
            <a:r>
              <a:rPr lang="cs-CZ" sz="2800" i="1" dirty="0" err="1"/>
              <a:t>passive</a:t>
            </a:r>
            <a:r>
              <a:rPr lang="cs-CZ" sz="2800" i="1" dirty="0"/>
              <a:t> </a:t>
            </a:r>
            <a:r>
              <a:rPr lang="cs-CZ" sz="2800" i="1" dirty="0" err="1"/>
              <a:t>voice</a:t>
            </a:r>
            <a:r>
              <a:rPr lang="cs-CZ" sz="2800" i="1" dirty="0"/>
              <a:t>.</a:t>
            </a: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2276872"/>
            <a:ext cx="8568951" cy="3849291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Sattelites</a:t>
            </a: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photographed</a:t>
            </a: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forest</a:t>
            </a: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fire</a:t>
            </a: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pPr marL="0" indent="0">
              <a:buNone/>
            </a:pP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	</a:t>
            </a:r>
            <a:r>
              <a:rPr lang="cs-CZ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Forest</a:t>
            </a: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fire</a:t>
            </a: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was</a:t>
            </a:r>
            <a:r>
              <a:rPr lang="cs-CZ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photographed</a:t>
            </a:r>
            <a:r>
              <a:rPr lang="cs-CZ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by </a:t>
            </a:r>
            <a:r>
              <a:rPr lang="cs-CZ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sattelites</a:t>
            </a: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pPr marL="514350" indent="-514350">
              <a:buFont typeface="+mj-lt"/>
              <a:buAutoNum type="arabicPeriod" startAt="2"/>
            </a:pPr>
            <a:r>
              <a:rPr lang="cs-CZ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They</a:t>
            </a: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sent</a:t>
            </a: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endangered</a:t>
            </a: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animals</a:t>
            </a: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to </a:t>
            </a:r>
            <a:r>
              <a:rPr lang="cs-CZ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zoos</a:t>
            </a: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pPr marL="0" indent="0">
              <a:buNone/>
            </a:pP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	</a:t>
            </a:r>
            <a:r>
              <a:rPr lang="cs-CZ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Endangered</a:t>
            </a: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animals</a:t>
            </a: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were</a:t>
            </a:r>
            <a:r>
              <a:rPr lang="cs-CZ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sent</a:t>
            </a:r>
            <a:r>
              <a:rPr lang="cs-CZ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to </a:t>
            </a:r>
            <a:r>
              <a:rPr lang="cs-CZ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zoos</a:t>
            </a: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pPr marL="514350" indent="-514350">
              <a:buFont typeface="+mj-lt"/>
              <a:buAutoNum type="arabicPeriod" startAt="3"/>
            </a:pPr>
            <a:r>
              <a:rPr lang="cs-CZ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Drought</a:t>
            </a: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will</a:t>
            </a: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change</a:t>
            </a: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our</a:t>
            </a: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environment</a:t>
            </a: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pPr marL="0" indent="0">
              <a:buNone/>
            </a:pP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	</a:t>
            </a:r>
            <a:r>
              <a:rPr lang="cs-CZ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Our</a:t>
            </a: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environment</a:t>
            </a: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will</a:t>
            </a:r>
            <a:r>
              <a:rPr lang="cs-CZ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be</a:t>
            </a:r>
            <a:r>
              <a:rPr lang="cs-CZ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changed</a:t>
            </a: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by </a:t>
            </a:r>
            <a:r>
              <a:rPr lang="cs-CZ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drought</a:t>
            </a: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pPr marL="514350" indent="-514350">
              <a:buFont typeface="+mj-lt"/>
              <a:buAutoNum type="arabicPeriod" startAt="4"/>
            </a:pPr>
            <a:r>
              <a:rPr lang="cs-CZ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It</a:t>
            </a: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won‘t</a:t>
            </a: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destroy</a:t>
            </a: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the</a:t>
            </a: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world</a:t>
            </a: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pPr marL="0" indent="0">
              <a:buNone/>
            </a:pP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	</a:t>
            </a:r>
            <a:r>
              <a:rPr lang="cs-CZ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The</a:t>
            </a: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world</a:t>
            </a: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won‘t</a:t>
            </a:r>
            <a:r>
              <a:rPr lang="cs-CZ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be</a:t>
            </a:r>
            <a:r>
              <a:rPr lang="cs-CZ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destroyed</a:t>
            </a: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9352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350</TotalTime>
  <Words>121</Words>
  <Application>Microsoft Office PowerPoint</Application>
  <PresentationFormat>Předvádění na obrazovce (4:3)</PresentationFormat>
  <Paragraphs>47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Urbanistický</vt:lpstr>
      <vt:lpstr>PASSIVE VOICE</vt:lpstr>
      <vt:lpstr>PASSIVE VOICE Which of these sentences are in passive voice?</vt:lpstr>
      <vt:lpstr>PASSIVE VOICE</vt:lpstr>
      <vt:lpstr>ACTIVE x PASSIVE </vt:lpstr>
      <vt:lpstr>Prezentace aplikace PowerPoint</vt:lpstr>
      <vt:lpstr>Put the active voice sentences into the passive voice.</vt:lpstr>
      <vt:lpstr>Put the active voice sentences into the passive voice.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PASSIVE VOICE</dc:title>
  <dc:creator>Terka</dc:creator>
  <cp:lastModifiedBy>Terka</cp:lastModifiedBy>
  <cp:revision>25</cp:revision>
  <dcterms:created xsi:type="dcterms:W3CDTF">2020-05-04T18:26:38Z</dcterms:created>
  <dcterms:modified xsi:type="dcterms:W3CDTF">2020-05-24T17:21:17Z</dcterms:modified>
</cp:coreProperties>
</file>