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2" r:id="rId9"/>
    <p:sldId id="267" r:id="rId10"/>
    <p:sldId id="268" r:id="rId11"/>
    <p:sldId id="265" r:id="rId12"/>
    <p:sldId id="264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324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463B6-6F9C-42ED-902A-74B66B9418D4}" type="datetimeFigureOut">
              <a:rPr lang="cs-CZ" smtClean="0"/>
              <a:t>11.06.2020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DC2F8-69A8-4E62-A079-0C485B7B162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463B6-6F9C-42ED-902A-74B66B9418D4}" type="datetimeFigureOut">
              <a:rPr lang="cs-CZ" smtClean="0"/>
              <a:t>11.06.2020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DC2F8-69A8-4E62-A079-0C485B7B162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463B6-6F9C-42ED-902A-74B66B9418D4}" type="datetimeFigureOut">
              <a:rPr lang="cs-CZ" smtClean="0"/>
              <a:t>11.06.2020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DC2F8-69A8-4E62-A079-0C485B7B162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463B6-6F9C-42ED-902A-74B66B9418D4}" type="datetimeFigureOut">
              <a:rPr lang="cs-CZ" smtClean="0"/>
              <a:t>11.06.2020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DC2F8-69A8-4E62-A079-0C485B7B162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463B6-6F9C-42ED-902A-74B66B9418D4}" type="datetimeFigureOut">
              <a:rPr lang="cs-CZ" smtClean="0"/>
              <a:t>11.06.2020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DC2F8-69A8-4E62-A079-0C485B7B162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463B6-6F9C-42ED-902A-74B66B9418D4}" type="datetimeFigureOut">
              <a:rPr lang="cs-CZ" smtClean="0"/>
              <a:t>11.06.2020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DC2F8-69A8-4E62-A079-0C485B7B162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463B6-6F9C-42ED-902A-74B66B9418D4}" type="datetimeFigureOut">
              <a:rPr lang="cs-CZ" smtClean="0"/>
              <a:t>11.06.2020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DC2F8-69A8-4E62-A079-0C485B7B162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463B6-6F9C-42ED-902A-74B66B9418D4}" type="datetimeFigureOut">
              <a:rPr lang="cs-CZ" smtClean="0"/>
              <a:t>11.06.2020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DC2F8-69A8-4E62-A079-0C485B7B162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463B6-6F9C-42ED-902A-74B66B9418D4}" type="datetimeFigureOut">
              <a:rPr lang="cs-CZ" smtClean="0"/>
              <a:t>11.06.2020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DC2F8-69A8-4E62-A079-0C485B7B162D}" type="slidenum">
              <a:rPr lang="cs-CZ" smtClean="0"/>
              <a:t>‹#›</a:t>
            </a:fld>
            <a:endParaRPr lang="cs-CZ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463B6-6F9C-42ED-902A-74B66B9418D4}" type="datetimeFigureOut">
              <a:rPr lang="cs-CZ" smtClean="0"/>
              <a:t>11.06.2020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DC2F8-69A8-4E62-A079-0C485B7B162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463B6-6F9C-42ED-902A-74B66B9418D4}" type="datetimeFigureOut">
              <a:rPr lang="cs-CZ" smtClean="0"/>
              <a:t>11.06.2020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3DC2F8-69A8-4E62-A079-0C485B7B162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8463B6-6F9C-42ED-902A-74B66B9418D4}" type="datetimeFigureOut">
              <a:rPr lang="cs-CZ" smtClean="0"/>
              <a:t>11.06.2020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3DC2F8-69A8-4E62-A079-0C485B7B162D}" type="slidenum">
              <a:rPr lang="cs-CZ" smtClean="0"/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404664"/>
            <a:ext cx="8100392" cy="1296144"/>
          </a:xfrm>
        </p:spPr>
        <p:txBody>
          <a:bodyPr/>
          <a:lstStyle/>
          <a:p>
            <a:r>
              <a:rPr lang="cs-CZ" b="1" dirty="0"/>
              <a:t>	</a:t>
            </a:r>
            <a:r>
              <a:rPr lang="cs-CZ" b="1" dirty="0" smtClean="0"/>
              <a:t>													</a:t>
            </a:r>
            <a:r>
              <a:rPr lang="cs-CZ" sz="1800" dirty="0"/>
              <a:t>8</a:t>
            </a:r>
            <a:r>
              <a:rPr lang="cs-CZ" sz="1800" dirty="0" smtClean="0"/>
              <a:t>. </a:t>
            </a:r>
            <a:r>
              <a:rPr lang="cs-CZ" sz="1800" dirty="0" smtClean="0"/>
              <a:t>červen</a:t>
            </a:r>
            <a:br>
              <a:rPr lang="cs-CZ" sz="1800" dirty="0" smtClean="0"/>
            </a:br>
            <a:r>
              <a:rPr lang="cs-CZ" b="1" dirty="0" smtClean="0"/>
              <a:t>ROZVÍJEJÍCÍ VĚTNÉ ČLENY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772158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92697"/>
            <a:ext cx="8352927" cy="5904656"/>
          </a:xfrm>
        </p:spPr>
        <p:txBody>
          <a:bodyPr>
            <a:normAutofit/>
          </a:bodyPr>
          <a:lstStyle/>
          <a:p>
            <a:r>
              <a:rPr lang="cs-CZ" sz="2100" dirty="0"/>
              <a:t>základní větné členy </a:t>
            </a:r>
            <a:r>
              <a:rPr lang="cs-CZ" sz="2100" dirty="0" smtClean="0"/>
              <a:t>(= podmět </a:t>
            </a:r>
            <a:r>
              <a:rPr lang="cs-CZ" sz="2100" dirty="0"/>
              <a:t>a </a:t>
            </a:r>
            <a:r>
              <a:rPr lang="cs-CZ" sz="2100" dirty="0" smtClean="0"/>
              <a:t>přísudek) </a:t>
            </a:r>
            <a:r>
              <a:rPr lang="cs-CZ" sz="2100" dirty="0"/>
              <a:t>mohou být dále rozvity rozvíjejícími větnými členy</a:t>
            </a:r>
          </a:p>
          <a:p>
            <a:r>
              <a:rPr lang="cs-CZ" sz="2100" dirty="0" smtClean="0"/>
              <a:t>ty jsou </a:t>
            </a:r>
            <a:r>
              <a:rPr lang="cs-CZ" sz="2100" u="sng" dirty="0"/>
              <a:t>závislé</a:t>
            </a:r>
            <a:r>
              <a:rPr lang="cs-CZ" sz="2100" dirty="0"/>
              <a:t> a blíže určují, zpřesňují význam členů základních</a:t>
            </a:r>
          </a:p>
          <a:p>
            <a:r>
              <a:rPr lang="cs-CZ" sz="2100" dirty="0" smtClean="0"/>
              <a:t>rozvíjet můžeme každý větný člen</a:t>
            </a:r>
          </a:p>
          <a:p>
            <a:r>
              <a:rPr lang="cs-CZ" sz="2100" dirty="0"/>
              <a:t>o jaký </a:t>
            </a:r>
            <a:r>
              <a:rPr lang="cs-CZ" sz="2100" dirty="0" smtClean="0"/>
              <a:t>rozvíjející větný </a:t>
            </a:r>
            <a:r>
              <a:rPr lang="cs-CZ" sz="2100" dirty="0"/>
              <a:t>člen se jedná, poznáme podle toho, co rozvíjí a jak se na něj ptáme</a:t>
            </a:r>
          </a:p>
          <a:p>
            <a:endParaRPr lang="cs-CZ" sz="2100" dirty="0" smtClean="0"/>
          </a:p>
          <a:p>
            <a:r>
              <a:rPr lang="cs-CZ" sz="2100" dirty="0" smtClean="0"/>
              <a:t>rozvíjející </a:t>
            </a:r>
            <a:r>
              <a:rPr lang="cs-CZ" sz="2100" dirty="0"/>
              <a:t>větné </a:t>
            </a:r>
            <a:r>
              <a:rPr lang="cs-CZ" sz="2100" dirty="0" smtClean="0"/>
              <a:t>členy jsou:</a:t>
            </a:r>
            <a:endParaRPr lang="cs-CZ" sz="2100" dirty="0"/>
          </a:p>
          <a:p>
            <a:pPr lvl="1"/>
            <a:r>
              <a:rPr lang="cs-CZ" sz="2100" b="1" dirty="0"/>
              <a:t>PŘEDMĚT</a:t>
            </a:r>
          </a:p>
          <a:p>
            <a:pPr lvl="1"/>
            <a:r>
              <a:rPr lang="cs-CZ" sz="2100" b="1" dirty="0"/>
              <a:t>PŘÍSLOVEČNÉ URČENÍ</a:t>
            </a:r>
          </a:p>
          <a:p>
            <a:pPr lvl="1"/>
            <a:r>
              <a:rPr lang="cs-CZ" sz="2100" b="1" dirty="0"/>
              <a:t>PŘÍVLASTEK</a:t>
            </a:r>
          </a:p>
          <a:p>
            <a:pPr lvl="1"/>
            <a:r>
              <a:rPr lang="cs-CZ" sz="2100" b="1" dirty="0"/>
              <a:t>DOPLNĚK</a:t>
            </a:r>
          </a:p>
          <a:p>
            <a:endParaRPr lang="cs-CZ" sz="2100" dirty="0"/>
          </a:p>
        </p:txBody>
      </p:sp>
    </p:spTree>
    <p:extLst>
      <p:ext uri="{BB962C8B-B14F-4D97-AF65-F5344CB8AC3E}">
        <p14:creationId xmlns:p14="http://schemas.microsoft.com/office/powerpoint/2010/main" val="1653554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400" i="1" dirty="0" smtClean="0"/>
              <a:t>Takto můžeme rozvíjet jednotlivé členy.</a:t>
            </a:r>
            <a:endParaRPr lang="cs-CZ" sz="2400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6867" y="2060848"/>
            <a:ext cx="8747133" cy="4051437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0000CC"/>
                </a:solidFill>
              </a:rPr>
              <a:t>Pepa</a:t>
            </a:r>
            <a:r>
              <a:rPr lang="cs-CZ" sz="2400" dirty="0" smtClean="0">
                <a:solidFill>
                  <a:srgbClr val="00B0F0"/>
                </a:solidFill>
              </a:rPr>
              <a:t> </a:t>
            </a:r>
            <a:r>
              <a:rPr lang="cs-CZ" sz="2400" dirty="0" smtClean="0">
                <a:solidFill>
                  <a:srgbClr val="FFFF00"/>
                </a:solidFill>
              </a:rPr>
              <a:t>zpívá</a:t>
            </a:r>
            <a:r>
              <a:rPr lang="cs-CZ" sz="2400" dirty="0" smtClean="0"/>
              <a:t>.</a:t>
            </a:r>
          </a:p>
          <a:p>
            <a:r>
              <a:rPr lang="cs-CZ" sz="2400" dirty="0" smtClean="0">
                <a:solidFill>
                  <a:srgbClr val="0000CC"/>
                </a:solidFill>
              </a:rPr>
              <a:t>MALÝ Pepa </a:t>
            </a:r>
            <a:r>
              <a:rPr lang="cs-CZ" sz="2400" dirty="0" smtClean="0">
                <a:solidFill>
                  <a:srgbClr val="FFFF00"/>
                </a:solidFill>
              </a:rPr>
              <a:t>zpívá</a:t>
            </a:r>
            <a:r>
              <a:rPr lang="cs-CZ" sz="2400" dirty="0" smtClean="0"/>
              <a:t>. </a:t>
            </a:r>
            <a:r>
              <a:rPr lang="cs-CZ" sz="2400" dirty="0"/>
              <a:t>(jaký? Pepa)</a:t>
            </a:r>
          </a:p>
          <a:p>
            <a:r>
              <a:rPr lang="cs-CZ" sz="2400" dirty="0" smtClean="0">
                <a:solidFill>
                  <a:srgbClr val="0000CC"/>
                </a:solidFill>
              </a:rPr>
              <a:t>MALÝ Pepa </a:t>
            </a:r>
            <a:r>
              <a:rPr lang="cs-CZ" sz="2400" dirty="0" smtClean="0">
                <a:solidFill>
                  <a:srgbClr val="FFFF00"/>
                </a:solidFill>
              </a:rPr>
              <a:t>zpívá PÍSNIČKU</a:t>
            </a:r>
            <a:r>
              <a:rPr lang="cs-CZ" sz="2400" dirty="0" smtClean="0"/>
              <a:t>. </a:t>
            </a:r>
            <a:r>
              <a:rPr lang="cs-CZ" sz="2400" dirty="0"/>
              <a:t>(koho? co? zpívá)</a:t>
            </a:r>
          </a:p>
          <a:p>
            <a:r>
              <a:rPr lang="cs-CZ" sz="2400" dirty="0" smtClean="0">
                <a:solidFill>
                  <a:srgbClr val="0000CC"/>
                </a:solidFill>
              </a:rPr>
              <a:t>MALÝ Pepa </a:t>
            </a:r>
            <a:r>
              <a:rPr lang="cs-CZ" sz="2400" dirty="0">
                <a:solidFill>
                  <a:srgbClr val="FFFF00"/>
                </a:solidFill>
              </a:rPr>
              <a:t>RADOSTNĚ </a:t>
            </a:r>
            <a:r>
              <a:rPr lang="cs-CZ" sz="2400" dirty="0" smtClean="0">
                <a:solidFill>
                  <a:srgbClr val="FFFF00"/>
                </a:solidFill>
              </a:rPr>
              <a:t>zpívá PÍSNIČKU</a:t>
            </a:r>
            <a:r>
              <a:rPr lang="cs-CZ" sz="2400" dirty="0" smtClean="0"/>
              <a:t>. (jak? zpívá)</a:t>
            </a:r>
          </a:p>
          <a:p>
            <a:r>
              <a:rPr lang="cs-CZ" sz="2400" dirty="0" smtClean="0">
                <a:solidFill>
                  <a:srgbClr val="0000CC"/>
                </a:solidFill>
              </a:rPr>
              <a:t>MALÝ Pepa </a:t>
            </a:r>
            <a:r>
              <a:rPr lang="cs-CZ" sz="2400" dirty="0">
                <a:solidFill>
                  <a:srgbClr val="FFFF00"/>
                </a:solidFill>
              </a:rPr>
              <a:t>RADOSTNĚ </a:t>
            </a:r>
            <a:r>
              <a:rPr lang="cs-CZ" sz="2400" dirty="0" smtClean="0">
                <a:solidFill>
                  <a:srgbClr val="FFFF00"/>
                </a:solidFill>
              </a:rPr>
              <a:t>zpívá </a:t>
            </a:r>
            <a:r>
              <a:rPr lang="cs-CZ" sz="2400" dirty="0" smtClean="0">
                <a:solidFill>
                  <a:srgbClr val="FF99CC"/>
                </a:solidFill>
              </a:rPr>
              <a:t>VESELOU PÍSNIČKU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 smtClean="0"/>
              <a:t>(jakou? písničku)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 smtClean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330987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7000" y="1799325"/>
            <a:ext cx="8280919" cy="405143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3200" b="1" dirty="0" smtClean="0"/>
              <a:t>Pepa 	– 		zpívá</a:t>
            </a:r>
          </a:p>
          <a:p>
            <a:pPr marL="0" indent="0" algn="ctr">
              <a:buNone/>
            </a:pPr>
            <a:endParaRPr lang="cs-CZ" sz="3200" dirty="0" smtClean="0"/>
          </a:p>
          <a:p>
            <a:pPr marL="0" indent="0">
              <a:buNone/>
            </a:pPr>
            <a:r>
              <a:rPr lang="cs-CZ" sz="3200" dirty="0" smtClean="0"/>
              <a:t>			malý   		radostně 		písničku</a:t>
            </a:r>
          </a:p>
          <a:p>
            <a:pPr marL="0" indent="0">
              <a:buNone/>
            </a:pPr>
            <a:endParaRPr lang="cs-CZ" sz="3200" dirty="0" smtClean="0"/>
          </a:p>
          <a:p>
            <a:pPr marL="0" indent="0">
              <a:buNone/>
            </a:pPr>
            <a:r>
              <a:rPr lang="cs-CZ" sz="3200" dirty="0"/>
              <a:t>	</a:t>
            </a:r>
            <a:r>
              <a:rPr lang="cs-CZ" sz="3200" dirty="0" smtClean="0"/>
              <a:t>									hezkou </a:t>
            </a:r>
          </a:p>
          <a:p>
            <a:pPr marL="0" indent="0" algn="ctr">
              <a:buNone/>
            </a:pPr>
            <a:endParaRPr lang="cs-CZ" sz="3200" dirty="0"/>
          </a:p>
          <a:p>
            <a:pPr marL="0" indent="0" algn="ctr">
              <a:buNone/>
            </a:pPr>
            <a:endParaRPr lang="cs-CZ" sz="3200" dirty="0"/>
          </a:p>
        </p:txBody>
      </p:sp>
      <p:cxnSp>
        <p:nvCxnSpPr>
          <p:cNvPr id="5" name="Přímá spojnice 4"/>
          <p:cNvCxnSpPr/>
          <p:nvPr/>
        </p:nvCxnSpPr>
        <p:spPr>
          <a:xfrm flipV="1">
            <a:off x="2267744" y="2060848"/>
            <a:ext cx="648072" cy="864096"/>
          </a:xfrm>
          <a:prstGeom prst="line">
            <a:avLst/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 flipV="1">
            <a:off x="4067944" y="2060848"/>
            <a:ext cx="648072" cy="864096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6048164" y="2042024"/>
            <a:ext cx="648072" cy="936104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flipH="1">
            <a:off x="6084168" y="3356992"/>
            <a:ext cx="828092" cy="936104"/>
          </a:xfrm>
          <a:prstGeom prst="line">
            <a:avLst/>
          </a:prstGeom>
          <a:ln w="57150">
            <a:solidFill>
              <a:srgbClr val="FF99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Nadpis 1"/>
          <p:cNvSpPr>
            <a:spLocks noGrp="1"/>
          </p:cNvSpPr>
          <p:nvPr>
            <p:ph type="title"/>
          </p:nvPr>
        </p:nvSpPr>
        <p:spPr>
          <a:xfrm>
            <a:off x="431540" y="548680"/>
            <a:ext cx="8568952" cy="924475"/>
          </a:xfrm>
        </p:spPr>
        <p:txBody>
          <a:bodyPr/>
          <a:lstStyle/>
          <a:p>
            <a:r>
              <a:rPr lang="cs-CZ" sz="2400" i="1" dirty="0" smtClean="0"/>
              <a:t>Jak a čím jsou členy rozvíjeny, lze znázornit graficky.</a:t>
            </a:r>
            <a:endParaRPr lang="cs-CZ" sz="2400" i="1" dirty="0"/>
          </a:p>
        </p:txBody>
      </p:sp>
    </p:spTree>
    <p:extLst>
      <p:ext uri="{BB962C8B-B14F-4D97-AF65-F5344CB8AC3E}">
        <p14:creationId xmlns:p14="http://schemas.microsoft.com/office/powerpoint/2010/main" val="693162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56804" y="439814"/>
            <a:ext cx="7125113" cy="924475"/>
          </a:xfrm>
        </p:spPr>
        <p:txBody>
          <a:bodyPr/>
          <a:lstStyle/>
          <a:p>
            <a:r>
              <a:rPr lang="cs-CZ" sz="2400" i="1" dirty="0" smtClean="0"/>
              <a:t>Zkus sám rozvíjet větné členy!</a:t>
            </a:r>
            <a:endParaRPr lang="cs-CZ" sz="2400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807361"/>
            <a:ext cx="9396536" cy="505063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Káťa maluje.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000" b="1" dirty="0" smtClean="0"/>
              <a:t>JAKÁ</a:t>
            </a:r>
            <a:r>
              <a:rPr lang="cs-CZ" sz="2000" dirty="0" smtClean="0"/>
              <a:t> KÁŤA?</a:t>
            </a:r>
          </a:p>
          <a:p>
            <a:pPr marL="0" indent="0">
              <a:buNone/>
            </a:pPr>
            <a:r>
              <a:rPr lang="cs-CZ" sz="2000" b="1" dirty="0" smtClean="0"/>
              <a:t>BLONĎATÁ</a:t>
            </a:r>
            <a:r>
              <a:rPr lang="cs-CZ" sz="2000" dirty="0" smtClean="0"/>
              <a:t> Káťa maluje.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000" b="1" dirty="0" smtClean="0"/>
              <a:t>KOHO CO </a:t>
            </a:r>
            <a:r>
              <a:rPr lang="cs-CZ" sz="2000" dirty="0" smtClean="0"/>
              <a:t>MALUJE?</a:t>
            </a:r>
          </a:p>
          <a:p>
            <a:pPr marL="0" indent="0">
              <a:buNone/>
            </a:pPr>
            <a:r>
              <a:rPr lang="cs-CZ" sz="2000" dirty="0" smtClean="0"/>
              <a:t>Blonďatá Káťa maluje </a:t>
            </a:r>
            <a:r>
              <a:rPr lang="cs-CZ" sz="2000" b="1" dirty="0" smtClean="0"/>
              <a:t>RYBU</a:t>
            </a:r>
            <a:r>
              <a:rPr lang="cs-CZ" sz="2000" dirty="0" smtClean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000" b="1" dirty="0" smtClean="0"/>
              <a:t>KÝM ČÍM</a:t>
            </a:r>
            <a:r>
              <a:rPr lang="cs-CZ" sz="2000" dirty="0" smtClean="0"/>
              <a:t> MALUJE?</a:t>
            </a:r>
          </a:p>
          <a:p>
            <a:pPr marL="0" indent="0">
              <a:buNone/>
            </a:pPr>
            <a:r>
              <a:rPr lang="cs-CZ" sz="2000" dirty="0" smtClean="0"/>
              <a:t>Blonďatá Káťa maluje rybu </a:t>
            </a:r>
            <a:r>
              <a:rPr lang="cs-CZ" sz="2000" b="1" dirty="0" smtClean="0"/>
              <a:t>ŠTĚTCEM A VODOVKAMI</a:t>
            </a:r>
            <a:r>
              <a:rPr lang="cs-CZ" sz="2000" dirty="0" smtClean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000" b="1" dirty="0"/>
              <a:t>KDE</a:t>
            </a:r>
            <a:r>
              <a:rPr lang="cs-CZ" sz="2000" dirty="0"/>
              <a:t> MALUJE</a:t>
            </a:r>
            <a:r>
              <a:rPr lang="cs-CZ" sz="2000" dirty="0" smtClean="0"/>
              <a:t>?</a:t>
            </a:r>
          </a:p>
          <a:p>
            <a:pPr marL="0" indent="0">
              <a:buNone/>
            </a:pPr>
            <a:r>
              <a:rPr lang="cs-CZ" sz="2000" dirty="0" smtClean="0"/>
              <a:t>Blonďatá Káťa maluje </a:t>
            </a:r>
            <a:r>
              <a:rPr lang="cs-CZ" sz="2000" b="1" dirty="0" smtClean="0"/>
              <a:t>DOMA</a:t>
            </a:r>
            <a:r>
              <a:rPr lang="cs-CZ" sz="2000" dirty="0" smtClean="0"/>
              <a:t> rybu štětcem a vodovkami. </a:t>
            </a:r>
            <a:endParaRPr lang="cs-CZ" sz="2000" dirty="0"/>
          </a:p>
          <a:p>
            <a:pPr>
              <a:buFont typeface="Wingdings" panose="05000000000000000000" pitchFamily="2" charset="2"/>
              <a:buChar char="Ø"/>
            </a:pPr>
            <a:r>
              <a:rPr lang="cs-CZ" sz="2000" b="1" dirty="0" smtClean="0"/>
              <a:t>JAKOU</a:t>
            </a:r>
            <a:r>
              <a:rPr lang="cs-CZ" sz="2000" dirty="0" smtClean="0"/>
              <a:t> RYBU MALUJE?</a:t>
            </a:r>
          </a:p>
          <a:p>
            <a:pPr marL="0" indent="0">
              <a:buNone/>
            </a:pPr>
            <a:r>
              <a:rPr lang="cs-CZ" sz="2000" dirty="0" smtClean="0"/>
              <a:t>Blonďatá Káťa maluje doma </a:t>
            </a:r>
            <a:r>
              <a:rPr lang="cs-CZ" sz="2000" b="1" dirty="0" smtClean="0"/>
              <a:t>ORANŽOVOU</a:t>
            </a:r>
            <a:r>
              <a:rPr lang="cs-CZ" sz="2000" dirty="0" smtClean="0"/>
              <a:t> rybu štětcem a vodovkami.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2050" name="Picture 2" descr="Girl painting goldfish on canvas Royalty Free Vector Image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15"/>
          <a:stretch/>
        </p:blipFill>
        <p:spPr bwMode="auto">
          <a:xfrm>
            <a:off x="5580112" y="404664"/>
            <a:ext cx="3403611" cy="3402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0885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332656"/>
            <a:ext cx="7125113" cy="92447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60456" y="488759"/>
            <a:ext cx="8640959" cy="49685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		</a:t>
            </a:r>
            <a:r>
              <a:rPr lang="cs-CZ" sz="2000" b="1" dirty="0" smtClean="0"/>
              <a:t>Káťa 	– 	maluje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blonďatá				doma		rybu 	štětcem a vodovkami</a:t>
            </a:r>
          </a:p>
          <a:p>
            <a:pPr marL="0" indent="0">
              <a:buNone/>
            </a:pPr>
            <a:r>
              <a:rPr lang="cs-CZ" sz="2000" dirty="0"/>
              <a:t>	</a:t>
            </a:r>
            <a:r>
              <a:rPr lang="cs-CZ" sz="2000" dirty="0" smtClean="0"/>
              <a:t>							</a:t>
            </a:r>
          </a:p>
          <a:p>
            <a:pPr marL="0" indent="0">
              <a:buNone/>
            </a:pPr>
            <a:r>
              <a:rPr lang="cs-CZ" sz="2000" dirty="0"/>
              <a:t>	</a:t>
            </a:r>
            <a:r>
              <a:rPr lang="cs-CZ" sz="2000" dirty="0" smtClean="0"/>
              <a:t>							oranžovou	</a:t>
            </a:r>
          </a:p>
          <a:p>
            <a:pPr marL="0" indent="0">
              <a:buNone/>
            </a:pPr>
            <a:endParaRPr lang="cs-CZ" sz="2000" dirty="0"/>
          </a:p>
        </p:txBody>
      </p:sp>
      <p:cxnSp>
        <p:nvCxnSpPr>
          <p:cNvPr id="4" name="Přímá spojnice 3"/>
          <p:cNvCxnSpPr/>
          <p:nvPr/>
        </p:nvCxnSpPr>
        <p:spPr>
          <a:xfrm flipV="1">
            <a:off x="4143667" y="2973035"/>
            <a:ext cx="674538" cy="576064"/>
          </a:xfrm>
          <a:prstGeom prst="line">
            <a:avLst/>
          </a:prstGeom>
          <a:ln w="57150">
            <a:solidFill>
              <a:srgbClr val="FF99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3203848" y="2060848"/>
            <a:ext cx="360040" cy="576064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3544853" y="2132856"/>
            <a:ext cx="811123" cy="504056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3635896" y="1961220"/>
            <a:ext cx="1982531" cy="531676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flipV="1">
            <a:off x="979984" y="2132856"/>
            <a:ext cx="432048" cy="432048"/>
          </a:xfrm>
          <a:prstGeom prst="line">
            <a:avLst/>
          </a:prstGeom>
          <a:ln w="571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9600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2" y="836713"/>
            <a:ext cx="7955045" cy="5022086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i="1" dirty="0" smtClean="0"/>
              <a:t>			koho </a:t>
            </a:r>
            <a:r>
              <a:rPr lang="cs-CZ" sz="2000" i="1" dirty="0"/>
              <a:t>co (4. p.) kreslí? RYBU</a:t>
            </a:r>
          </a:p>
          <a:p>
            <a:pPr marL="0" indent="0">
              <a:buNone/>
            </a:pPr>
            <a:r>
              <a:rPr lang="cs-CZ" sz="2000" i="1" dirty="0"/>
              <a:t>			kým čím (7. p.) kreslí? PASTELKAMI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 smtClean="0"/>
              <a:t>pádovými otázkami </a:t>
            </a:r>
            <a:r>
              <a:rPr lang="cs-CZ" sz="1100" dirty="0" smtClean="0"/>
              <a:t>(kromě 1. pádu) </a:t>
            </a:r>
            <a:r>
              <a:rPr lang="cs-CZ" sz="2000" dirty="0" smtClean="0"/>
              <a:t>se ptáme na?</a:t>
            </a:r>
          </a:p>
          <a:p>
            <a:pPr marL="0" indent="0">
              <a:buNone/>
            </a:pPr>
            <a:r>
              <a:rPr lang="cs-CZ" sz="2000" dirty="0" smtClean="0"/>
              <a:t>	</a:t>
            </a:r>
            <a:r>
              <a:rPr lang="cs-CZ" sz="2400" dirty="0" smtClean="0"/>
              <a:t>PŘEDMĚT</a:t>
            </a: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	</a:t>
            </a:r>
            <a:endParaRPr lang="cs-CZ" sz="2000" i="1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sz="2000" dirty="0" smtClean="0"/>
              <a:t>co předmět rozvíjí? </a:t>
            </a:r>
          </a:p>
          <a:p>
            <a:pPr marL="0" indent="0">
              <a:buNone/>
            </a:pPr>
            <a:r>
              <a:rPr lang="cs-CZ" sz="2000" dirty="0" smtClean="0"/>
              <a:t>	</a:t>
            </a:r>
            <a:r>
              <a:rPr lang="cs-CZ" sz="2400" dirty="0" smtClean="0"/>
              <a:t>SLOVESO</a:t>
            </a: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4084393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PŘEDMĚT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2" y="1807361"/>
            <a:ext cx="8027053" cy="4789991"/>
          </a:xfrm>
        </p:spPr>
        <p:txBody>
          <a:bodyPr/>
          <a:lstStyle/>
          <a:p>
            <a:r>
              <a:rPr lang="cs-CZ" dirty="0" smtClean="0"/>
              <a:t>označujeme: 		</a:t>
            </a:r>
            <a:r>
              <a:rPr lang="cs-CZ" b="1" dirty="0" err="1" smtClean="0"/>
              <a:t>Pt</a:t>
            </a:r>
            <a:endParaRPr lang="cs-CZ" b="1" dirty="0" smtClean="0"/>
          </a:p>
          <a:p>
            <a:r>
              <a:rPr lang="cs-CZ" dirty="0" smtClean="0"/>
              <a:t>ptáme se: 			</a:t>
            </a:r>
            <a:r>
              <a:rPr lang="cs-CZ" b="1" dirty="0" smtClean="0"/>
              <a:t>pádovými otázkami</a:t>
            </a:r>
            <a:r>
              <a:rPr lang="cs-CZ" dirty="0" smtClean="0"/>
              <a:t> (kromě 1. pádu)</a:t>
            </a:r>
          </a:p>
          <a:p>
            <a:r>
              <a:rPr lang="cs-CZ" dirty="0" smtClean="0"/>
              <a:t>obvykle rozvíjí: 		</a:t>
            </a:r>
            <a:r>
              <a:rPr lang="cs-CZ" b="1" dirty="0" smtClean="0"/>
              <a:t>sloveso</a:t>
            </a:r>
          </a:p>
          <a:p>
            <a:r>
              <a:rPr lang="cs-CZ" dirty="0" smtClean="0"/>
              <a:t>nejčastěji vyjádřen: </a:t>
            </a:r>
            <a:r>
              <a:rPr lang="cs-CZ" b="1" dirty="0" smtClean="0"/>
              <a:t>podstatným jménem, zájmenem</a:t>
            </a:r>
          </a:p>
          <a:p>
            <a:endParaRPr lang="cs-CZ" dirty="0" smtClean="0"/>
          </a:p>
          <a:p>
            <a:r>
              <a:rPr lang="cs-CZ" dirty="0" smtClean="0"/>
              <a:t>př. 	</a:t>
            </a:r>
            <a:r>
              <a:rPr lang="cs-CZ" i="1" dirty="0" smtClean="0"/>
              <a:t>Ondra odpověděl </a:t>
            </a:r>
            <a:r>
              <a:rPr lang="cs-CZ" b="1" i="1" dirty="0" smtClean="0"/>
              <a:t>Petrovi</a:t>
            </a:r>
            <a:r>
              <a:rPr lang="cs-CZ" i="1" dirty="0" smtClean="0"/>
              <a:t>.</a:t>
            </a:r>
          </a:p>
          <a:p>
            <a:pPr marL="0" indent="0">
              <a:buNone/>
            </a:pPr>
            <a:r>
              <a:rPr lang="cs-CZ" i="1" dirty="0"/>
              <a:t>	</a:t>
            </a:r>
            <a:r>
              <a:rPr lang="cs-CZ" i="1" dirty="0" smtClean="0"/>
              <a:t>	</a:t>
            </a:r>
          </a:p>
          <a:p>
            <a:pPr marL="0" indent="0">
              <a:buNone/>
            </a:pPr>
            <a:r>
              <a:rPr lang="cs-CZ" i="1" dirty="0"/>
              <a:t>	</a:t>
            </a:r>
            <a:r>
              <a:rPr lang="cs-CZ" i="1" dirty="0" smtClean="0"/>
              <a:t>	Petr odešel </a:t>
            </a:r>
            <a:r>
              <a:rPr lang="cs-CZ" b="1" i="1" dirty="0" smtClean="0"/>
              <a:t>bez ní</a:t>
            </a:r>
            <a:r>
              <a:rPr lang="cs-CZ" i="1" dirty="0" smtClean="0"/>
              <a:t>.</a:t>
            </a:r>
          </a:p>
          <a:p>
            <a:pPr marL="0" indent="0">
              <a:buNone/>
            </a:pPr>
            <a:endParaRPr lang="cs-CZ" i="1" dirty="0"/>
          </a:p>
          <a:p>
            <a:pPr marL="0" indent="0">
              <a:buNone/>
            </a:pPr>
            <a:r>
              <a:rPr lang="cs-CZ" i="1" dirty="0" smtClean="0"/>
              <a:t>		Dělat </a:t>
            </a:r>
            <a:r>
              <a:rPr lang="cs-CZ" b="1" i="1" dirty="0" smtClean="0"/>
              <a:t>neplechu</a:t>
            </a:r>
            <a:r>
              <a:rPr lang="cs-CZ" i="1" dirty="0" smtClean="0"/>
              <a:t> se nevyplácí.</a:t>
            </a:r>
          </a:p>
          <a:p>
            <a:pPr marL="0" indent="0">
              <a:buNone/>
            </a:pPr>
            <a:endParaRPr lang="cs-CZ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4262442" y="3645024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92D050"/>
                </a:solidFill>
                <a:latin typeface="Candara" panose="020E0502030303020204" pitchFamily="34" charset="0"/>
              </a:rPr>
              <a:t>Pt</a:t>
            </a:r>
            <a:r>
              <a:rPr lang="cs-CZ" dirty="0" smtClean="0">
                <a:solidFill>
                  <a:srgbClr val="92D050"/>
                </a:solidFill>
                <a:latin typeface="Candara" panose="020E0502030303020204" pitchFamily="34" charset="0"/>
              </a:rPr>
              <a:t>3</a:t>
            </a:r>
            <a:endParaRPr lang="cs-CZ" dirty="0">
              <a:solidFill>
                <a:srgbClr val="92D050"/>
              </a:solidFill>
              <a:latin typeface="Candara" panose="020E0502030303020204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059832" y="5373216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92D050"/>
                </a:solidFill>
                <a:latin typeface="Candara" panose="020E0502030303020204" pitchFamily="34" charset="0"/>
              </a:rPr>
              <a:t>Pt</a:t>
            </a:r>
            <a:r>
              <a:rPr lang="cs-CZ" sz="1600" dirty="0" smtClean="0">
                <a:solidFill>
                  <a:srgbClr val="92D050"/>
                </a:solidFill>
                <a:latin typeface="Candara" panose="020E0502030303020204" pitchFamily="34" charset="0"/>
              </a:rPr>
              <a:t>4</a:t>
            </a:r>
            <a:endParaRPr lang="cs-CZ" sz="2400" dirty="0">
              <a:solidFill>
                <a:srgbClr val="92D050"/>
              </a:solidFill>
              <a:latin typeface="Candara" panose="020E0502030303020204" pitchFamily="34" charset="0"/>
            </a:endParaRPr>
          </a:p>
        </p:txBody>
      </p:sp>
      <p:sp>
        <p:nvSpPr>
          <p:cNvPr id="15" name="Pravá jednoduchá závorka 14"/>
          <p:cNvSpPr/>
          <p:nvPr/>
        </p:nvSpPr>
        <p:spPr>
          <a:xfrm rot="5400000">
            <a:off x="3926837" y="4026259"/>
            <a:ext cx="144015" cy="677689"/>
          </a:xfrm>
          <a:prstGeom prst="rightBracket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Pravá jednoduchá závorka 15"/>
          <p:cNvSpPr/>
          <p:nvPr/>
        </p:nvSpPr>
        <p:spPr>
          <a:xfrm rot="5400000">
            <a:off x="3252042" y="4890355"/>
            <a:ext cx="144015" cy="677689"/>
          </a:xfrm>
          <a:prstGeom prst="rightBracket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Pravá jednoduchá závorka 7"/>
          <p:cNvSpPr/>
          <p:nvPr/>
        </p:nvSpPr>
        <p:spPr>
          <a:xfrm rot="5400000">
            <a:off x="2625926" y="5682443"/>
            <a:ext cx="144015" cy="677689"/>
          </a:xfrm>
          <a:prstGeom prst="rightBracket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3563888" y="4551511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92D050"/>
                </a:solidFill>
                <a:latin typeface="Candara" panose="020E0502030303020204" pitchFamily="34" charset="0"/>
              </a:rPr>
              <a:t>Pt</a:t>
            </a:r>
            <a:r>
              <a:rPr lang="cs-CZ" sz="1600" dirty="0" smtClean="0">
                <a:solidFill>
                  <a:srgbClr val="92D050"/>
                </a:solidFill>
                <a:latin typeface="Candara" panose="020E0502030303020204" pitchFamily="34" charset="0"/>
              </a:rPr>
              <a:t>2</a:t>
            </a:r>
            <a:endParaRPr lang="cs-CZ" dirty="0">
              <a:solidFill>
                <a:srgbClr val="92D050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6127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400" i="1" dirty="0" smtClean="0"/>
              <a:t>Najdi ve větách předměty a urči jejich pád.</a:t>
            </a:r>
            <a:endParaRPr lang="cs-CZ" sz="2400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2132856"/>
            <a:ext cx="7125112" cy="4429951"/>
          </a:xfrm>
        </p:spPr>
        <p:txBody>
          <a:bodyPr>
            <a:normAutofit/>
          </a:bodyPr>
          <a:lstStyle/>
          <a:p>
            <a:r>
              <a:rPr lang="cs-CZ" sz="2000" b="1" dirty="0" smtClean="0">
                <a:solidFill>
                  <a:schemeClr val="bg1"/>
                </a:solidFill>
              </a:rPr>
              <a:t>Lojzík se strašně bál tmy.</a:t>
            </a:r>
          </a:p>
          <a:p>
            <a:endParaRPr lang="cs-CZ" sz="2000" b="1" dirty="0">
              <a:solidFill>
                <a:schemeClr val="bg1"/>
              </a:solidFill>
            </a:endParaRPr>
          </a:p>
          <a:p>
            <a:r>
              <a:rPr lang="cs-CZ" sz="2000" b="1" dirty="0" smtClean="0">
                <a:solidFill>
                  <a:schemeClr val="bg1"/>
                </a:solidFill>
              </a:rPr>
              <a:t>Posmívala se mu.</a:t>
            </a:r>
            <a:endParaRPr lang="cs-CZ" sz="2000" b="1" dirty="0">
              <a:solidFill>
                <a:schemeClr val="bg1"/>
              </a:solidFill>
            </a:endParaRPr>
          </a:p>
          <a:p>
            <a:endParaRPr lang="cs-CZ" sz="2000" b="1" dirty="0" smtClean="0">
              <a:solidFill>
                <a:schemeClr val="bg1"/>
              </a:solidFill>
            </a:endParaRPr>
          </a:p>
          <a:p>
            <a:r>
              <a:rPr lang="cs-CZ" sz="2000" b="1" dirty="0" smtClean="0">
                <a:solidFill>
                  <a:schemeClr val="bg1"/>
                </a:solidFill>
              </a:rPr>
              <a:t>Přinesl jsi nějaký dárek? </a:t>
            </a:r>
          </a:p>
          <a:p>
            <a:endParaRPr lang="cs-CZ" sz="2000" b="1" dirty="0">
              <a:solidFill>
                <a:schemeClr val="bg1"/>
              </a:solidFill>
            </a:endParaRPr>
          </a:p>
          <a:p>
            <a:r>
              <a:rPr lang="cs-CZ" sz="2000" b="1" dirty="0" smtClean="0">
                <a:solidFill>
                  <a:schemeClr val="bg1"/>
                </a:solidFill>
              </a:rPr>
              <a:t>Právě jsme mluvili o úkolech.</a:t>
            </a:r>
          </a:p>
          <a:p>
            <a:endParaRPr lang="cs-CZ" sz="2000" b="1" dirty="0">
              <a:solidFill>
                <a:schemeClr val="bg1"/>
              </a:solidFill>
            </a:endParaRPr>
          </a:p>
          <a:p>
            <a:r>
              <a:rPr lang="cs-CZ" sz="2000" b="1" dirty="0" smtClean="0">
                <a:solidFill>
                  <a:schemeClr val="bg1"/>
                </a:solidFill>
              </a:rPr>
              <a:t>Pepa trhnul závěsem. </a:t>
            </a:r>
          </a:p>
          <a:p>
            <a:endParaRPr lang="cs-CZ" sz="2000" b="1" dirty="0">
              <a:solidFill>
                <a:schemeClr val="bg1"/>
              </a:solidFill>
            </a:endParaRPr>
          </a:p>
          <a:p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479888" y="1671191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92D050"/>
                </a:solidFill>
                <a:latin typeface="Candara" panose="020E0502030303020204" pitchFamily="34" charset="0"/>
              </a:rPr>
              <a:t>Pt</a:t>
            </a:r>
            <a:r>
              <a:rPr lang="cs-CZ" b="1" dirty="0" smtClean="0">
                <a:solidFill>
                  <a:srgbClr val="92D050"/>
                </a:solidFill>
                <a:latin typeface="Candara" panose="020E0502030303020204" pitchFamily="34" charset="0"/>
              </a:rPr>
              <a:t>2</a:t>
            </a:r>
            <a:endParaRPr lang="cs-CZ" sz="1400" b="1" dirty="0">
              <a:solidFill>
                <a:srgbClr val="92D050"/>
              </a:solidFill>
              <a:latin typeface="Candara" panose="020E0502030303020204" pitchFamily="34" charset="0"/>
            </a:endParaRPr>
          </a:p>
        </p:txBody>
      </p:sp>
      <p:sp>
        <p:nvSpPr>
          <p:cNvPr id="5" name="Pravá jednoduchá závorka 4"/>
          <p:cNvSpPr/>
          <p:nvPr/>
        </p:nvSpPr>
        <p:spPr>
          <a:xfrm rot="5400000">
            <a:off x="4244599" y="2010035"/>
            <a:ext cx="144015" cy="677689"/>
          </a:xfrm>
          <a:prstGeom prst="rightBracket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3347864" y="2535287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92D050"/>
                </a:solidFill>
                <a:latin typeface="Candara" panose="020E0502030303020204" pitchFamily="34" charset="0"/>
              </a:rPr>
              <a:t>Pt</a:t>
            </a:r>
            <a:r>
              <a:rPr lang="cs-CZ" b="1" dirty="0">
                <a:solidFill>
                  <a:srgbClr val="92D050"/>
                </a:solidFill>
                <a:latin typeface="Candara" panose="020E0502030303020204" pitchFamily="34" charset="0"/>
              </a:rPr>
              <a:t>3</a:t>
            </a:r>
            <a:endParaRPr lang="cs-CZ" sz="1400" b="1" dirty="0">
              <a:solidFill>
                <a:srgbClr val="92D050"/>
              </a:solidFill>
              <a:latin typeface="Candara" panose="020E0502030303020204" pitchFamily="34" charset="0"/>
            </a:endParaRPr>
          </a:p>
        </p:txBody>
      </p:sp>
      <p:sp>
        <p:nvSpPr>
          <p:cNvPr id="7" name="Pravá jednoduchá závorka 6"/>
          <p:cNvSpPr/>
          <p:nvPr/>
        </p:nvSpPr>
        <p:spPr>
          <a:xfrm rot="5400000">
            <a:off x="3038636" y="2730115"/>
            <a:ext cx="144015" cy="965721"/>
          </a:xfrm>
          <a:prstGeom prst="rightBracket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Pravá jednoduchá závorka 7"/>
          <p:cNvSpPr/>
          <p:nvPr/>
        </p:nvSpPr>
        <p:spPr>
          <a:xfrm rot="5400000">
            <a:off x="3275856" y="2940373"/>
            <a:ext cx="144015" cy="2417413"/>
          </a:xfrm>
          <a:prstGeom prst="rightBracket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4139952" y="3399383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92D050"/>
                </a:solidFill>
                <a:latin typeface="Candara" panose="020E0502030303020204" pitchFamily="34" charset="0"/>
              </a:rPr>
              <a:t>Pt</a:t>
            </a:r>
            <a:r>
              <a:rPr lang="cs-CZ" b="1" dirty="0" smtClean="0">
                <a:solidFill>
                  <a:srgbClr val="92D050"/>
                </a:solidFill>
                <a:latin typeface="Candara" panose="020E0502030303020204" pitchFamily="34" charset="0"/>
              </a:rPr>
              <a:t>4</a:t>
            </a:r>
            <a:endParaRPr lang="cs-CZ" sz="1400" b="1" dirty="0">
              <a:solidFill>
                <a:srgbClr val="92D050"/>
              </a:solidFill>
              <a:latin typeface="Candara" panose="020E0502030303020204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655451" y="4335487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92D050"/>
                </a:solidFill>
                <a:latin typeface="Candara" panose="020E0502030303020204" pitchFamily="34" charset="0"/>
              </a:rPr>
              <a:t>Pt</a:t>
            </a:r>
            <a:r>
              <a:rPr lang="cs-CZ" b="1" dirty="0">
                <a:solidFill>
                  <a:srgbClr val="92D050"/>
                </a:solidFill>
                <a:latin typeface="Candara" panose="020E0502030303020204" pitchFamily="34" charset="0"/>
              </a:rPr>
              <a:t>6</a:t>
            </a:r>
            <a:endParaRPr lang="cs-CZ" sz="1400" b="1" dirty="0">
              <a:solidFill>
                <a:srgbClr val="92D050"/>
              </a:solidFill>
              <a:latin typeface="Candara" panose="020E0502030303020204" pitchFamily="34" charset="0"/>
            </a:endParaRPr>
          </a:p>
        </p:txBody>
      </p:sp>
      <p:sp>
        <p:nvSpPr>
          <p:cNvPr id="11" name="Pravá jednoduchá závorka 10"/>
          <p:cNvSpPr/>
          <p:nvPr/>
        </p:nvSpPr>
        <p:spPr>
          <a:xfrm rot="5400000">
            <a:off x="4100583" y="4530315"/>
            <a:ext cx="144015" cy="965721"/>
          </a:xfrm>
          <a:prstGeom prst="rightBracket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3257682" y="5157192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92D050"/>
                </a:solidFill>
                <a:latin typeface="Candara" panose="020E0502030303020204" pitchFamily="34" charset="0"/>
              </a:rPr>
              <a:t>Pt</a:t>
            </a:r>
            <a:r>
              <a:rPr lang="cs-CZ" b="1" dirty="0" smtClean="0">
                <a:solidFill>
                  <a:srgbClr val="92D050"/>
                </a:solidFill>
                <a:latin typeface="Candara" panose="020E0502030303020204" pitchFamily="34" charset="0"/>
              </a:rPr>
              <a:t>7</a:t>
            </a:r>
            <a:endParaRPr lang="cs-CZ" sz="1100" b="1" dirty="0">
              <a:solidFill>
                <a:srgbClr val="92D050"/>
              </a:solidFill>
              <a:latin typeface="Candara" panose="020E0502030303020204" pitchFamily="34" charset="0"/>
            </a:endParaRPr>
          </a:p>
        </p:txBody>
      </p:sp>
      <p:sp>
        <p:nvSpPr>
          <p:cNvPr id="13" name="Pravá jednoduchá závorka 12"/>
          <p:cNvSpPr/>
          <p:nvPr/>
        </p:nvSpPr>
        <p:spPr>
          <a:xfrm rot="5400000">
            <a:off x="3074577" y="5394411"/>
            <a:ext cx="144015" cy="965721"/>
          </a:xfrm>
          <a:prstGeom prst="rightBracket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8804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/>
      <p:bldP spid="7" grpId="0" animBg="1"/>
      <p:bldP spid="8" grpId="0" animBg="1"/>
      <p:bldP spid="9" grpId="0"/>
      <p:bldP spid="10" grpId="0"/>
      <p:bldP spid="11" grpId="0" animBg="1"/>
      <p:bldP spid="12" grpId="0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476672"/>
            <a:ext cx="7125113" cy="924475"/>
          </a:xfrm>
        </p:spPr>
        <p:txBody>
          <a:bodyPr/>
          <a:lstStyle/>
          <a:p>
            <a:r>
              <a:rPr lang="cs-CZ" sz="2400" i="1" dirty="0" smtClean="0"/>
              <a:t>Najdi ve větách předměty a urči jejich pád.</a:t>
            </a:r>
            <a:endParaRPr lang="cs-CZ" sz="2400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1556792"/>
            <a:ext cx="7667013" cy="5256584"/>
          </a:xfrm>
        </p:spPr>
        <p:txBody>
          <a:bodyPr>
            <a:normAutofit fontScale="92500"/>
          </a:bodyPr>
          <a:lstStyle/>
          <a:p>
            <a:pPr>
              <a:lnSpc>
                <a:spcPct val="210000"/>
              </a:lnSpc>
            </a:pPr>
            <a:r>
              <a:rPr lang="cs-CZ" sz="2000" dirty="0" smtClean="0"/>
              <a:t>Děda opravuje v dílně motorku.</a:t>
            </a:r>
          </a:p>
          <a:p>
            <a:pPr>
              <a:lnSpc>
                <a:spcPct val="210000"/>
              </a:lnSpc>
            </a:pPr>
            <a:r>
              <a:rPr lang="cs-CZ" sz="2000" dirty="0" smtClean="0"/>
              <a:t>Budeme o tom usilovně přemýšlet.</a:t>
            </a:r>
          </a:p>
          <a:p>
            <a:pPr>
              <a:lnSpc>
                <a:spcPct val="210000"/>
              </a:lnSpc>
            </a:pPr>
            <a:r>
              <a:rPr lang="cs-CZ" sz="2000" dirty="0" smtClean="0"/>
              <a:t>Saša zašlápnul nohou pavouka.</a:t>
            </a:r>
          </a:p>
          <a:p>
            <a:pPr>
              <a:lnSpc>
                <a:spcPct val="210000"/>
              </a:lnSpc>
            </a:pPr>
            <a:r>
              <a:rPr lang="cs-CZ" sz="2000" dirty="0" smtClean="0"/>
              <a:t>Jako malý jsem si hodně četl o autech.</a:t>
            </a:r>
          </a:p>
          <a:p>
            <a:pPr>
              <a:lnSpc>
                <a:spcPct val="210000"/>
              </a:lnSpc>
            </a:pPr>
            <a:r>
              <a:rPr lang="cs-CZ" sz="2000" dirty="0" smtClean="0"/>
              <a:t>Roman přišel na oslavu s Anetou.</a:t>
            </a:r>
          </a:p>
          <a:p>
            <a:pPr>
              <a:lnSpc>
                <a:spcPct val="210000"/>
              </a:lnSpc>
            </a:pPr>
            <a:r>
              <a:rPr lang="cs-CZ" sz="2000" dirty="0" smtClean="0"/>
              <a:t>Policista zastavil rychle jedoucí vůz.</a:t>
            </a:r>
          </a:p>
          <a:p>
            <a:pPr>
              <a:lnSpc>
                <a:spcPct val="210000"/>
              </a:lnSpc>
            </a:pPr>
            <a:r>
              <a:rPr lang="cs-CZ" sz="2000" dirty="0" smtClean="0"/>
              <a:t>Babička v lese sbírala maliny a ostružiny.</a:t>
            </a:r>
          </a:p>
          <a:p>
            <a:pPr>
              <a:lnSpc>
                <a:spcPct val="210000"/>
              </a:lnSpc>
            </a:pPr>
            <a:endParaRPr lang="cs-CZ" sz="2000" dirty="0" smtClean="0"/>
          </a:p>
        </p:txBody>
      </p:sp>
      <p:sp>
        <p:nvSpPr>
          <p:cNvPr id="4" name="TextovéPole 3"/>
          <p:cNvSpPr txBox="1"/>
          <p:nvPr/>
        </p:nvSpPr>
        <p:spPr>
          <a:xfrm>
            <a:off x="4120026" y="1167135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92D050"/>
                </a:solidFill>
                <a:latin typeface="Candara" panose="020E0502030303020204" pitchFamily="34" charset="0"/>
              </a:rPr>
              <a:t>Pt</a:t>
            </a:r>
            <a:r>
              <a:rPr lang="cs-CZ" b="1" dirty="0" smtClean="0">
                <a:solidFill>
                  <a:srgbClr val="92D050"/>
                </a:solidFill>
                <a:latin typeface="Candara" panose="020E0502030303020204" pitchFamily="34" charset="0"/>
              </a:rPr>
              <a:t>4</a:t>
            </a:r>
            <a:endParaRPr lang="cs-CZ" sz="1400" b="1" dirty="0">
              <a:solidFill>
                <a:srgbClr val="92D050"/>
              </a:solidFill>
              <a:latin typeface="Candara" panose="020E0502030303020204" pitchFamily="34" charset="0"/>
            </a:endParaRPr>
          </a:p>
        </p:txBody>
      </p:sp>
      <p:sp>
        <p:nvSpPr>
          <p:cNvPr id="5" name="Pravá jednoduchá závorka 4"/>
          <p:cNvSpPr/>
          <p:nvPr/>
        </p:nvSpPr>
        <p:spPr>
          <a:xfrm rot="5400000">
            <a:off x="3332435" y="636117"/>
            <a:ext cx="144015" cy="2417413"/>
          </a:xfrm>
          <a:prstGeom prst="rightBracket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Pravá jednoduchá závorka 5"/>
          <p:cNvSpPr/>
          <p:nvPr/>
        </p:nvSpPr>
        <p:spPr>
          <a:xfrm rot="5400000">
            <a:off x="2050767" y="2154051"/>
            <a:ext cx="144015" cy="965721"/>
          </a:xfrm>
          <a:prstGeom prst="rightBracket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267744" y="1916832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92D050"/>
                </a:solidFill>
                <a:latin typeface="Candara" panose="020E0502030303020204" pitchFamily="34" charset="0"/>
              </a:rPr>
              <a:t>Pt</a:t>
            </a:r>
            <a:r>
              <a:rPr lang="cs-CZ" b="1" dirty="0" smtClean="0">
                <a:solidFill>
                  <a:srgbClr val="92D050"/>
                </a:solidFill>
                <a:latin typeface="Candara" panose="020E0502030303020204" pitchFamily="34" charset="0"/>
              </a:rPr>
              <a:t>3</a:t>
            </a:r>
            <a:endParaRPr lang="cs-CZ" sz="1400" b="1" dirty="0">
              <a:solidFill>
                <a:srgbClr val="92D050"/>
              </a:solidFill>
              <a:latin typeface="Candara" panose="020E0502030303020204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995936" y="2654090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92D050"/>
                </a:solidFill>
                <a:latin typeface="Candara" panose="020E0502030303020204" pitchFamily="34" charset="0"/>
              </a:rPr>
              <a:t>Pt</a:t>
            </a:r>
            <a:r>
              <a:rPr lang="cs-CZ" sz="2000" b="1" dirty="0" smtClean="0">
                <a:solidFill>
                  <a:srgbClr val="92D050"/>
                </a:solidFill>
                <a:latin typeface="Candara" panose="020E0502030303020204" pitchFamily="34" charset="0"/>
              </a:rPr>
              <a:t>4</a:t>
            </a:r>
            <a:endParaRPr lang="cs-CZ" sz="1200" b="1" dirty="0">
              <a:solidFill>
                <a:srgbClr val="92D050"/>
              </a:solidFill>
              <a:latin typeface="Candara" panose="020E0502030303020204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163426" y="2654090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92D050"/>
                </a:solidFill>
                <a:latin typeface="Candara" panose="020E0502030303020204" pitchFamily="34" charset="0"/>
              </a:rPr>
              <a:t>Pt</a:t>
            </a:r>
            <a:r>
              <a:rPr lang="cs-CZ" sz="2000" b="1" dirty="0">
                <a:solidFill>
                  <a:srgbClr val="92D050"/>
                </a:solidFill>
                <a:latin typeface="Candara" panose="020E0502030303020204" pitchFamily="34" charset="0"/>
              </a:rPr>
              <a:t>7</a:t>
            </a:r>
            <a:endParaRPr lang="cs-CZ" sz="1200" b="1" dirty="0">
              <a:solidFill>
                <a:srgbClr val="92D050"/>
              </a:solidFill>
              <a:latin typeface="Candara" panose="020E0502030303020204" pitchFamily="34" charset="0"/>
            </a:endParaRPr>
          </a:p>
        </p:txBody>
      </p:sp>
      <p:sp>
        <p:nvSpPr>
          <p:cNvPr id="10" name="Pravá jednoduchá závorka 9"/>
          <p:cNvSpPr/>
          <p:nvPr/>
        </p:nvSpPr>
        <p:spPr>
          <a:xfrm rot="5400000">
            <a:off x="3016488" y="2874131"/>
            <a:ext cx="144015" cy="965721"/>
          </a:xfrm>
          <a:prstGeom prst="rightBracket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Pravá jednoduchá závorka 10"/>
          <p:cNvSpPr/>
          <p:nvPr/>
        </p:nvSpPr>
        <p:spPr>
          <a:xfrm rot="5400000">
            <a:off x="3132323" y="2322755"/>
            <a:ext cx="310368" cy="2234827"/>
          </a:xfrm>
          <a:prstGeom prst="rightBracket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5220072" y="3364520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92D050"/>
                </a:solidFill>
                <a:latin typeface="Candara" panose="020E0502030303020204" pitchFamily="34" charset="0"/>
              </a:rPr>
              <a:t>Pt</a:t>
            </a:r>
            <a:r>
              <a:rPr lang="cs-CZ" b="1" dirty="0" smtClean="0">
                <a:solidFill>
                  <a:srgbClr val="92D050"/>
                </a:solidFill>
                <a:latin typeface="Candara" panose="020E0502030303020204" pitchFamily="34" charset="0"/>
              </a:rPr>
              <a:t>6</a:t>
            </a:r>
            <a:endParaRPr lang="cs-CZ" sz="1200" b="1" dirty="0">
              <a:solidFill>
                <a:srgbClr val="92D050"/>
              </a:solidFill>
              <a:latin typeface="Candara" panose="020E0502030303020204" pitchFamily="34" charset="0"/>
            </a:endParaRPr>
          </a:p>
        </p:txBody>
      </p:sp>
      <p:sp>
        <p:nvSpPr>
          <p:cNvPr id="13" name="Pravá jednoduchá závorka 12"/>
          <p:cNvSpPr/>
          <p:nvPr/>
        </p:nvSpPr>
        <p:spPr>
          <a:xfrm rot="5400000">
            <a:off x="4877177" y="3666219"/>
            <a:ext cx="144015" cy="965721"/>
          </a:xfrm>
          <a:prstGeom prst="rightBracket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4119582" y="4160326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92D050"/>
                </a:solidFill>
                <a:latin typeface="Candara" panose="020E0502030303020204" pitchFamily="34" charset="0"/>
              </a:rPr>
              <a:t>Pt</a:t>
            </a:r>
            <a:r>
              <a:rPr lang="cs-CZ" sz="2000" b="1" dirty="0">
                <a:solidFill>
                  <a:srgbClr val="92D050"/>
                </a:solidFill>
                <a:latin typeface="Candara" panose="020E0502030303020204" pitchFamily="34" charset="0"/>
              </a:rPr>
              <a:t>7</a:t>
            </a:r>
            <a:endParaRPr lang="cs-CZ" sz="1200" b="1" dirty="0">
              <a:solidFill>
                <a:srgbClr val="92D050"/>
              </a:solidFill>
              <a:latin typeface="Candara" panose="020E0502030303020204" pitchFamily="34" charset="0"/>
            </a:endParaRPr>
          </a:p>
        </p:txBody>
      </p:sp>
      <p:sp>
        <p:nvSpPr>
          <p:cNvPr id="15" name="Pravá jednoduchá závorka 14"/>
          <p:cNvSpPr/>
          <p:nvPr/>
        </p:nvSpPr>
        <p:spPr>
          <a:xfrm rot="5400000">
            <a:off x="3635896" y="3660453"/>
            <a:ext cx="144015" cy="2417413"/>
          </a:xfrm>
          <a:prstGeom prst="rightBracket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TextovéPole 15"/>
          <p:cNvSpPr txBox="1"/>
          <p:nvPr/>
        </p:nvSpPr>
        <p:spPr>
          <a:xfrm>
            <a:off x="5004048" y="4869160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92D050"/>
                </a:solidFill>
                <a:latin typeface="Candara" panose="020E0502030303020204" pitchFamily="34" charset="0"/>
              </a:rPr>
              <a:t>Pt</a:t>
            </a:r>
            <a:r>
              <a:rPr lang="cs-CZ" sz="2000" b="1" dirty="0" smtClean="0">
                <a:solidFill>
                  <a:srgbClr val="92D050"/>
                </a:solidFill>
                <a:latin typeface="Candara" panose="020E0502030303020204" pitchFamily="34" charset="0"/>
              </a:rPr>
              <a:t>4</a:t>
            </a:r>
            <a:endParaRPr lang="cs-CZ" sz="1100" b="1" dirty="0">
              <a:solidFill>
                <a:srgbClr val="92D050"/>
              </a:solidFill>
              <a:latin typeface="Candara" panose="020E0502030303020204" pitchFamily="34" charset="0"/>
            </a:endParaRPr>
          </a:p>
        </p:txBody>
      </p:sp>
      <p:sp>
        <p:nvSpPr>
          <p:cNvPr id="17" name="Pravá jednoduchá závorka 16"/>
          <p:cNvSpPr/>
          <p:nvPr/>
        </p:nvSpPr>
        <p:spPr>
          <a:xfrm rot="5400000">
            <a:off x="3908624" y="4380533"/>
            <a:ext cx="144015" cy="2417413"/>
          </a:xfrm>
          <a:prstGeom prst="rightBracket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4613149" y="5668346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92D050"/>
                </a:solidFill>
                <a:latin typeface="Candara" panose="020E0502030303020204" pitchFamily="34" charset="0"/>
              </a:rPr>
              <a:t>Pt</a:t>
            </a:r>
            <a:r>
              <a:rPr lang="cs-CZ" sz="2000" b="1" dirty="0" smtClean="0">
                <a:solidFill>
                  <a:srgbClr val="92D050"/>
                </a:solidFill>
                <a:latin typeface="Candara" panose="020E0502030303020204" pitchFamily="34" charset="0"/>
              </a:rPr>
              <a:t>4</a:t>
            </a:r>
            <a:endParaRPr lang="cs-CZ" sz="1100" b="1" dirty="0">
              <a:solidFill>
                <a:srgbClr val="92D050"/>
              </a:solidFill>
              <a:latin typeface="Candara" panose="020E0502030303020204" pitchFamily="34" charset="0"/>
            </a:endParaRPr>
          </a:p>
        </p:txBody>
      </p:sp>
      <p:sp>
        <p:nvSpPr>
          <p:cNvPr id="19" name="Pravá jednoduchá závorka 18"/>
          <p:cNvSpPr/>
          <p:nvPr/>
        </p:nvSpPr>
        <p:spPr>
          <a:xfrm rot="5400000">
            <a:off x="4048367" y="5661597"/>
            <a:ext cx="144015" cy="1439461"/>
          </a:xfrm>
          <a:prstGeom prst="rightBracket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61477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7" grpId="0"/>
      <p:bldP spid="8" grpId="0"/>
      <p:bldP spid="9" grpId="0"/>
      <p:bldP spid="10" grpId="0" animBg="1"/>
      <p:bldP spid="11" grpId="0" animBg="1"/>
      <p:bldP spid="12" grpId="0"/>
      <p:bldP spid="13" grpId="0" animBg="1"/>
      <p:bldP spid="14" grpId="0"/>
      <p:bldP spid="15" grpId="0" animBg="1"/>
      <p:bldP spid="16" grpId="0"/>
      <p:bldP spid="17" grpId="0" animBg="1"/>
      <p:bldP spid="18" grpId="0"/>
      <p:bldP spid="1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PŘÍSLOVEČNÉ URČENÍ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807361"/>
            <a:ext cx="8928991" cy="4051437"/>
          </a:xfrm>
        </p:spPr>
        <p:txBody>
          <a:bodyPr>
            <a:normAutofit/>
          </a:bodyPr>
          <a:lstStyle/>
          <a:p>
            <a:r>
              <a:rPr lang="cs-CZ" dirty="0" smtClean="0"/>
              <a:t>označujeme: 	</a:t>
            </a:r>
            <a:r>
              <a:rPr lang="cs-CZ" i="1" dirty="0" smtClean="0"/>
              <a:t>PU. </a:t>
            </a:r>
          </a:p>
          <a:p>
            <a:r>
              <a:rPr lang="cs-CZ" dirty="0" smtClean="0"/>
              <a:t>rozlišujeme:		</a:t>
            </a:r>
            <a:r>
              <a:rPr lang="cs-CZ" b="1" dirty="0" smtClean="0"/>
              <a:t>místa (PUM), času (PUČ), </a:t>
            </a:r>
          </a:p>
          <a:p>
            <a:pPr marL="0" indent="0">
              <a:buNone/>
            </a:pPr>
            <a:r>
              <a:rPr lang="cs-CZ" b="1" dirty="0"/>
              <a:t>	</a:t>
            </a:r>
            <a:r>
              <a:rPr lang="cs-CZ" b="1" dirty="0" smtClean="0"/>
              <a:t>				způsobu (PUZ), míry	(</a:t>
            </a:r>
            <a:r>
              <a:rPr lang="cs-CZ" b="1" dirty="0" err="1" smtClean="0"/>
              <a:t>PUmíry</a:t>
            </a:r>
            <a:r>
              <a:rPr lang="cs-CZ" b="1" dirty="0" smtClean="0"/>
              <a:t>) </a:t>
            </a:r>
            <a:endParaRPr lang="cs-CZ" dirty="0" smtClean="0"/>
          </a:p>
          <a:p>
            <a:r>
              <a:rPr lang="cs-CZ" dirty="0" smtClean="0"/>
              <a:t>ptáme se: 		PUM = </a:t>
            </a:r>
            <a:r>
              <a:rPr lang="cs-CZ" b="1" dirty="0" smtClean="0"/>
              <a:t>kde? odkud? kudy? kam?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		PUČ = </a:t>
            </a:r>
            <a:r>
              <a:rPr lang="cs-CZ" b="1" dirty="0" smtClean="0"/>
              <a:t>kdy? odkdy? dokdy? jak dlouho? jak často?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		PUZ = </a:t>
            </a:r>
            <a:r>
              <a:rPr lang="cs-CZ" b="1" dirty="0" smtClean="0"/>
              <a:t>jak? jakým způsobem?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		</a:t>
            </a:r>
            <a:r>
              <a:rPr lang="cs-CZ" dirty="0" err="1" smtClean="0"/>
              <a:t>PUmíry</a:t>
            </a:r>
            <a:r>
              <a:rPr lang="cs-CZ" dirty="0" smtClean="0"/>
              <a:t> =</a:t>
            </a:r>
            <a:r>
              <a:rPr lang="cs-CZ" b="1" dirty="0" smtClean="0"/>
              <a:t> jak moc? do jaké míry?</a:t>
            </a:r>
          </a:p>
          <a:p>
            <a:endParaRPr lang="cs-CZ" dirty="0" smtClean="0"/>
          </a:p>
          <a:p>
            <a:r>
              <a:rPr lang="cs-CZ" dirty="0" smtClean="0"/>
              <a:t>obvykle rozvíjí: 			</a:t>
            </a:r>
            <a:r>
              <a:rPr lang="cs-CZ" b="1" dirty="0" smtClean="0"/>
              <a:t>sloveso, příd. </a:t>
            </a:r>
            <a:r>
              <a:rPr lang="cs-CZ" b="1" dirty="0" err="1" smtClean="0"/>
              <a:t>jm</a:t>
            </a:r>
            <a:r>
              <a:rPr lang="cs-CZ" b="1" dirty="0" smtClean="0"/>
              <a:t>.</a:t>
            </a:r>
            <a:endParaRPr lang="cs-CZ" b="1" dirty="0" smtClean="0"/>
          </a:p>
          <a:p>
            <a:r>
              <a:rPr lang="cs-CZ" dirty="0" smtClean="0"/>
              <a:t>obvykle vyjádřeno: 		</a:t>
            </a:r>
            <a:r>
              <a:rPr lang="cs-CZ" b="1" dirty="0" smtClean="0"/>
              <a:t>příslovcem, podstat. </a:t>
            </a:r>
            <a:r>
              <a:rPr lang="cs-CZ" b="1" dirty="0" err="1" smtClean="0"/>
              <a:t>jm</a:t>
            </a:r>
            <a:r>
              <a:rPr lang="cs-CZ" b="1" dirty="0" smtClean="0"/>
              <a:t>., zájmenem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19753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PŘÍVLASTEK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2" y="1807361"/>
            <a:ext cx="7955045" cy="4051437"/>
          </a:xfrm>
        </p:spPr>
        <p:txBody>
          <a:bodyPr>
            <a:normAutofit fontScale="92500" lnSpcReduction="10000"/>
          </a:bodyPr>
          <a:lstStyle/>
          <a:p>
            <a:r>
              <a:rPr lang="cs-CZ" dirty="0"/>
              <a:t>označujeme: 		</a:t>
            </a:r>
            <a:r>
              <a:rPr lang="cs-CZ" b="1" dirty="0" err="1"/>
              <a:t>Pks</a:t>
            </a:r>
            <a:r>
              <a:rPr lang="cs-CZ" b="1" dirty="0"/>
              <a:t> / </a:t>
            </a:r>
            <a:r>
              <a:rPr lang="cs-CZ" b="1" dirty="0" err="1" smtClean="0"/>
              <a:t>Pkn</a:t>
            </a:r>
            <a:endParaRPr lang="cs-CZ" b="1" dirty="0" smtClean="0"/>
          </a:p>
          <a:p>
            <a:r>
              <a:rPr lang="cs-CZ" dirty="0" smtClean="0"/>
              <a:t>rozlišujeme:			</a:t>
            </a:r>
          </a:p>
          <a:p>
            <a:pPr marL="0" indent="0">
              <a:buNone/>
            </a:pPr>
            <a:r>
              <a:rPr lang="cs-CZ" b="1" dirty="0"/>
              <a:t>	</a:t>
            </a:r>
            <a:r>
              <a:rPr lang="cs-CZ" b="1" dirty="0" smtClean="0"/>
              <a:t>	přívlastek shodný (</a:t>
            </a:r>
            <a:r>
              <a:rPr lang="cs-CZ" b="1" dirty="0" err="1" smtClean="0"/>
              <a:t>Pks</a:t>
            </a:r>
            <a:r>
              <a:rPr lang="cs-CZ" b="1" dirty="0" smtClean="0"/>
              <a:t>) </a:t>
            </a:r>
          </a:p>
          <a:p>
            <a:pPr marL="0" indent="0">
              <a:buNone/>
            </a:pPr>
            <a:r>
              <a:rPr lang="cs-CZ" b="1" dirty="0"/>
              <a:t>	</a:t>
            </a:r>
            <a:r>
              <a:rPr lang="cs-CZ" b="1" dirty="0" smtClean="0"/>
              <a:t>	</a:t>
            </a:r>
            <a:r>
              <a:rPr lang="cs-CZ" dirty="0" smtClean="0"/>
              <a:t>= shoduje se v rodě, čísle a pádě s řídícím členem, 			</a:t>
            </a:r>
            <a:r>
              <a:rPr lang="cs-CZ" dirty="0" smtClean="0"/>
              <a:t>	stojí </a:t>
            </a:r>
            <a:r>
              <a:rPr lang="cs-CZ" dirty="0" smtClean="0"/>
              <a:t>zpravidla před ním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</a:t>
            </a:r>
            <a:r>
              <a:rPr lang="cs-CZ" b="1" dirty="0" smtClean="0"/>
              <a:t>přívlastek neshodný (</a:t>
            </a:r>
            <a:r>
              <a:rPr lang="cs-CZ" b="1" dirty="0" err="1" smtClean="0"/>
              <a:t>Pkn</a:t>
            </a:r>
            <a:r>
              <a:rPr lang="cs-CZ" b="1" dirty="0" smtClean="0"/>
              <a:t>) </a:t>
            </a:r>
          </a:p>
          <a:p>
            <a:pPr marL="0" indent="0">
              <a:buNone/>
            </a:pPr>
            <a:r>
              <a:rPr lang="cs-CZ" b="1" dirty="0"/>
              <a:t>	</a:t>
            </a:r>
            <a:r>
              <a:rPr lang="cs-CZ" b="1" dirty="0" smtClean="0"/>
              <a:t>	</a:t>
            </a:r>
            <a:r>
              <a:rPr lang="cs-CZ" dirty="0" smtClean="0"/>
              <a:t>= neshoduje se s řídícím členem, stojí zpravidla za ním</a:t>
            </a:r>
            <a:endParaRPr lang="cs-CZ" dirty="0"/>
          </a:p>
          <a:p>
            <a:r>
              <a:rPr lang="cs-CZ" dirty="0"/>
              <a:t>ptáme se: 			</a:t>
            </a:r>
            <a:r>
              <a:rPr lang="cs-CZ" b="1" dirty="0"/>
              <a:t>jaký? který? čí?</a:t>
            </a:r>
            <a:endParaRPr lang="cs-CZ" dirty="0"/>
          </a:p>
          <a:p>
            <a:r>
              <a:rPr lang="cs-CZ" dirty="0" smtClean="0"/>
              <a:t>rozvíjí</a:t>
            </a:r>
            <a:r>
              <a:rPr lang="cs-CZ" dirty="0"/>
              <a:t>: 		</a:t>
            </a:r>
            <a:r>
              <a:rPr lang="cs-CZ" dirty="0" smtClean="0"/>
              <a:t>		</a:t>
            </a:r>
            <a:r>
              <a:rPr lang="cs-CZ" b="1" dirty="0" smtClean="0"/>
              <a:t>podstatné </a:t>
            </a:r>
            <a:r>
              <a:rPr lang="cs-CZ" b="1" dirty="0"/>
              <a:t>jméno</a:t>
            </a:r>
          </a:p>
          <a:p>
            <a:r>
              <a:rPr lang="cs-CZ" dirty="0"/>
              <a:t>nejčastěji vyjádřen: </a:t>
            </a:r>
            <a:r>
              <a:rPr lang="cs-CZ" dirty="0" smtClean="0"/>
              <a:t>	</a:t>
            </a:r>
            <a:r>
              <a:rPr lang="cs-CZ" b="1" dirty="0" err="1" smtClean="0"/>
              <a:t>Pks</a:t>
            </a:r>
            <a:r>
              <a:rPr lang="cs-CZ" dirty="0" smtClean="0"/>
              <a:t> =&gt; </a:t>
            </a:r>
            <a:r>
              <a:rPr lang="cs-CZ" b="1" dirty="0" smtClean="0"/>
              <a:t>příd. </a:t>
            </a:r>
            <a:r>
              <a:rPr lang="cs-CZ" b="1" dirty="0" err="1" smtClean="0"/>
              <a:t>jm</a:t>
            </a:r>
            <a:r>
              <a:rPr lang="cs-CZ" b="1" dirty="0" smtClean="0"/>
              <a:t>., zájmenem</a:t>
            </a:r>
          </a:p>
          <a:p>
            <a:pPr marL="0" indent="0">
              <a:buNone/>
            </a:pPr>
            <a:r>
              <a:rPr lang="cs-CZ" b="1" dirty="0"/>
              <a:t>	</a:t>
            </a:r>
            <a:r>
              <a:rPr lang="cs-CZ" b="1" dirty="0" smtClean="0"/>
              <a:t>					</a:t>
            </a:r>
            <a:r>
              <a:rPr lang="cs-CZ" b="1" dirty="0" err="1" smtClean="0"/>
              <a:t>Pkn</a:t>
            </a:r>
            <a:r>
              <a:rPr lang="cs-CZ" b="1" dirty="0" smtClean="0"/>
              <a:t> </a:t>
            </a:r>
            <a:r>
              <a:rPr lang="cs-CZ" dirty="0" smtClean="0"/>
              <a:t>=&gt;</a:t>
            </a:r>
            <a:r>
              <a:rPr lang="cs-CZ" b="1" dirty="0" smtClean="0"/>
              <a:t> podstat. </a:t>
            </a:r>
            <a:r>
              <a:rPr lang="cs-CZ" b="1" dirty="0" err="1" smtClean="0"/>
              <a:t>jm</a:t>
            </a:r>
            <a:r>
              <a:rPr lang="cs-CZ" b="1" dirty="0" smtClean="0"/>
              <a:t>., infinitivem</a:t>
            </a:r>
            <a:endParaRPr lang="cs-CZ" b="1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0841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mmer">
  <a:themeElements>
    <a:clrScheme name="Přehlednost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TM01972873[[fn=Léto]]</Template>
  <TotalTime>223</TotalTime>
  <Words>305</Words>
  <Application>Microsoft Office PowerPoint</Application>
  <PresentationFormat>Předvádění na obrazovce (4:3)</PresentationFormat>
  <Paragraphs>117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Summer</vt:lpstr>
      <vt:lpstr>              8. červen ROZVÍJEJÍCÍ VĚTNÉ ČLENY</vt:lpstr>
      <vt:lpstr>Prezentace aplikace PowerPoint</vt:lpstr>
      <vt:lpstr>Takto můžeme rozvíjet jednotlivé členy.</vt:lpstr>
      <vt:lpstr>Jak a čím jsou členy rozvíjeny, lze znázornit graficky.</vt:lpstr>
      <vt:lpstr>Zkus sám rozvíjet větné členy!</vt:lpstr>
      <vt:lpstr>Prezentace aplikace PowerPoint</vt:lpstr>
      <vt:lpstr>Prezentace aplikace PowerPoint</vt:lpstr>
      <vt:lpstr>PŘEDMĚT</vt:lpstr>
      <vt:lpstr>Najdi ve větách předměty a urči jejich pád.</vt:lpstr>
      <vt:lpstr>Najdi ve větách předměty a urči jejich pád.</vt:lpstr>
      <vt:lpstr>PŘÍSLOVEČNÉ URČENÍ</vt:lpstr>
      <vt:lpstr>PŘÍVLASTEK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8. červen ROZVÍJEJÍCÍ VĚTNÉ ČLENY</dc:title>
  <dc:creator>Terka</dc:creator>
  <cp:lastModifiedBy>Terka</cp:lastModifiedBy>
  <cp:revision>19</cp:revision>
  <dcterms:created xsi:type="dcterms:W3CDTF">2020-06-07T20:30:56Z</dcterms:created>
  <dcterms:modified xsi:type="dcterms:W3CDTF">2020-06-11T11:38:30Z</dcterms:modified>
</cp:coreProperties>
</file>