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6" r:id="rId3"/>
    <p:sldId id="308" r:id="rId4"/>
    <p:sldId id="297" r:id="rId5"/>
    <p:sldId id="306" r:id="rId6"/>
    <p:sldId id="290" r:id="rId7"/>
    <p:sldId id="291" r:id="rId8"/>
    <p:sldId id="299" r:id="rId9"/>
    <p:sldId id="307" r:id="rId10"/>
    <p:sldId id="292" r:id="rId11"/>
    <p:sldId id="300" r:id="rId12"/>
    <p:sldId id="310" r:id="rId13"/>
    <p:sldId id="304" r:id="rId14"/>
    <p:sldId id="312" r:id="rId15"/>
    <p:sldId id="313" r:id="rId16"/>
    <p:sldId id="314" r:id="rId17"/>
    <p:sldId id="311" r:id="rId18"/>
    <p:sldId id="316" r:id="rId19"/>
    <p:sldId id="317" r:id="rId20"/>
    <p:sldId id="319" r:id="rId21"/>
    <p:sldId id="318" r:id="rId22"/>
    <p:sldId id="320" r:id="rId23"/>
    <p:sldId id="321" r:id="rId24"/>
    <p:sldId id="322" r:id="rId25"/>
    <p:sldId id="323" r:id="rId26"/>
    <p:sldId id="324" r:id="rId27"/>
    <p:sldId id="325" r:id="rId28"/>
    <p:sldId id="326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930" autoAdjust="0"/>
    <p:restoredTop sz="94660"/>
  </p:normalViewPr>
  <p:slideViewPr>
    <p:cSldViewPr>
      <p:cViewPr>
        <p:scale>
          <a:sx n="75" d="100"/>
          <a:sy n="75" d="100"/>
        </p:scale>
        <p:origin x="-74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B24FC6-797E-4D71-9BA7-E1F5134119DC}" type="datetimeFigureOut">
              <a:rPr lang="hr-BA" smtClean="0"/>
              <a:pPr/>
              <a:t>29. 3. 2020.</a:t>
            </a:fld>
            <a:endParaRPr lang="hr-BA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BA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F6D840-D0FF-4AA7-BFC3-0D9A26A89B9A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FC6-797E-4D71-9BA7-E1F5134119DC}" type="datetimeFigureOut">
              <a:rPr lang="hr-BA" smtClean="0"/>
              <a:pPr/>
              <a:t>29. 3. 2020.</a:t>
            </a:fld>
            <a:endParaRPr lang="hr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840-D0FF-4AA7-BFC3-0D9A26A89B9A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FC6-797E-4D71-9BA7-E1F5134119DC}" type="datetimeFigureOut">
              <a:rPr lang="hr-BA" smtClean="0"/>
              <a:pPr/>
              <a:t>29. 3. 2020.</a:t>
            </a:fld>
            <a:endParaRPr lang="hr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840-D0FF-4AA7-BFC3-0D9A26A89B9A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FC6-797E-4D71-9BA7-E1F5134119DC}" type="datetimeFigureOut">
              <a:rPr lang="hr-BA" smtClean="0"/>
              <a:pPr/>
              <a:t>29. 3. 2020.</a:t>
            </a:fld>
            <a:endParaRPr lang="hr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840-D0FF-4AA7-BFC3-0D9A26A89B9A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FC6-797E-4D71-9BA7-E1F5134119DC}" type="datetimeFigureOut">
              <a:rPr lang="hr-BA" smtClean="0"/>
              <a:pPr/>
              <a:t>29. 3. 2020.</a:t>
            </a:fld>
            <a:endParaRPr lang="hr-BA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840-D0FF-4AA7-BFC3-0D9A26A89B9A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FC6-797E-4D71-9BA7-E1F5134119DC}" type="datetimeFigureOut">
              <a:rPr lang="hr-BA" smtClean="0"/>
              <a:pPr/>
              <a:t>29. 3. 2020.</a:t>
            </a:fld>
            <a:endParaRPr lang="hr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840-D0FF-4AA7-BFC3-0D9A26A89B9A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FC6-797E-4D71-9BA7-E1F5134119DC}" type="datetimeFigureOut">
              <a:rPr lang="hr-BA" smtClean="0"/>
              <a:pPr/>
              <a:t>29. 3. 2020.</a:t>
            </a:fld>
            <a:endParaRPr lang="hr-BA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840-D0FF-4AA7-BFC3-0D9A26A89B9A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FC6-797E-4D71-9BA7-E1F5134119DC}" type="datetimeFigureOut">
              <a:rPr lang="hr-BA" smtClean="0"/>
              <a:pPr/>
              <a:t>29. 3. 2020.</a:t>
            </a:fld>
            <a:endParaRPr lang="hr-BA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840-D0FF-4AA7-BFC3-0D9A26A89B9A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FC6-797E-4D71-9BA7-E1F5134119DC}" type="datetimeFigureOut">
              <a:rPr lang="hr-BA" smtClean="0"/>
              <a:pPr/>
              <a:t>29. 3. 2020.</a:t>
            </a:fld>
            <a:endParaRPr lang="hr-BA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840-D0FF-4AA7-BFC3-0D9A26A89B9A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4B24FC6-797E-4D71-9BA7-E1F5134119DC}" type="datetimeFigureOut">
              <a:rPr lang="hr-BA" smtClean="0"/>
              <a:pPr/>
              <a:t>29. 3. 2020.</a:t>
            </a:fld>
            <a:endParaRPr lang="hr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D840-D0FF-4AA7-BFC3-0D9A26A89B9A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B24FC6-797E-4D71-9BA7-E1F5134119DC}" type="datetimeFigureOut">
              <a:rPr lang="hr-BA" smtClean="0"/>
              <a:pPr/>
              <a:t>29. 3. 2020.</a:t>
            </a:fld>
            <a:endParaRPr lang="hr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F6D840-D0FF-4AA7-BFC3-0D9A26A89B9A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B24FC6-797E-4D71-9BA7-E1F5134119DC}" type="datetimeFigureOut">
              <a:rPr lang="hr-BA" smtClean="0"/>
              <a:pPr/>
              <a:t>29. 3. 2020.</a:t>
            </a:fld>
            <a:endParaRPr lang="hr-BA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BA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F6D840-D0FF-4AA7-BFC3-0D9A26A89B9A}" type="slidenum">
              <a:rPr lang="hr-BA" smtClean="0"/>
              <a:pPr/>
              <a:t>‹#›</a:t>
            </a:fld>
            <a:endParaRPr lang="hr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yenglishlanguage.com/essential-vocabulary/telling-time-english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amazon.es/London-Clock-Company-guarder%C3%ADa-aprender/dp/B01EWXMLW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yenglishlanguage.com/essential-vocabulary/telling-time-english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athnook.com/teaching-tools/telling-time-clock-intro.ph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quia.com/jg/1987885list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dreamstime.com/stock-photo-five-to-eight-clock-face-round-image5224107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HrxZWNu72WI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z/url?sa=i&amp;rct=j&amp;q=&amp;esrc=s&amp;source=images&amp;cd=&amp;ved=0ahUKEwjZnamkm_DYAhXPb1AKHV7GDtYQjRwIBw&amp;url=https://www.crafthubs.com/clock-for-kids/19282&amp;psig=AOvVaw3gVH7k3XKKFE7G9gJZ5xU3&amp;ust=151686971613293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dreamstime.com/stock-illustration-alarm-clock-question-mark-realistic-white-digits-face-red-center-white-background-uncertainty-image5944447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yenglishlanguage.com/essential-vocabulary/telling-time-englis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BA" dirty="0" smtClean="0"/>
              <a:t>TIME</a:t>
            </a:r>
            <a:endParaRPr lang="hr-BA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BA" dirty="0" smtClean="0"/>
              <a:t>Určování času v angličtině</a:t>
            </a:r>
            <a:endParaRPr lang="hr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Careful!</a:t>
            </a:r>
            <a:endParaRPr lang="hr-BA" dirty="0"/>
          </a:p>
        </p:txBody>
      </p:sp>
      <p:pic>
        <p:nvPicPr>
          <p:cNvPr id="2050" name="Picture 2" descr="quarter PNG and vectors for Free Download- DL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zervirano mjesto sadržaja 2"/>
          <p:cNvSpPr>
            <a:spLocks noGrp="1"/>
          </p:cNvSpPr>
          <p:nvPr>
            <p:ph idx="1"/>
          </p:nvPr>
        </p:nvSpPr>
        <p:spPr>
          <a:xfrm>
            <a:off x="3505200" y="1481328"/>
            <a:ext cx="5486400" cy="4525963"/>
          </a:xfrm>
        </p:spPr>
        <p:txBody>
          <a:bodyPr>
            <a:normAutofit/>
          </a:bodyPr>
          <a:lstStyle/>
          <a:p>
            <a:r>
              <a:rPr lang="hr-BA" dirty="0" smtClean="0">
                <a:latin typeface="Bookman Old Style" panose="02050604050505020204" pitchFamily="18" charset="0"/>
              </a:rPr>
              <a:t>velká ručička ukazuje, že zbývá čtvrt hodiny do ... </a:t>
            </a:r>
          </a:p>
          <a:p>
            <a:pPr marL="109728" indent="0">
              <a:buNone/>
            </a:pPr>
            <a:r>
              <a:rPr lang="hr-BA" dirty="0">
                <a:latin typeface="Bookman Old Style" panose="02050604050505020204" pitchFamily="18" charset="0"/>
              </a:rPr>
              <a:t>	</a:t>
            </a:r>
            <a:r>
              <a:rPr lang="hr-BA" dirty="0" smtClean="0">
                <a:latin typeface="Bookman Old Style" panose="02050604050505020204" pitchFamily="18" charset="0"/>
              </a:rPr>
              <a:t>= QUARTER TO</a:t>
            </a:r>
          </a:p>
          <a:p>
            <a:r>
              <a:rPr lang="hr-BA" dirty="0" smtClean="0">
                <a:latin typeface="Bookman Old Style" panose="02050604050505020204" pitchFamily="18" charset="0"/>
              </a:rPr>
              <a:t>malá ručička se přibližuje k sedmé </a:t>
            </a:r>
          </a:p>
          <a:p>
            <a:pPr marL="109728" indent="0">
              <a:buNone/>
            </a:pPr>
            <a:r>
              <a:rPr lang="hr-BA" dirty="0">
                <a:latin typeface="Bookman Old Style" panose="02050604050505020204" pitchFamily="18" charset="0"/>
              </a:rPr>
              <a:t>	</a:t>
            </a:r>
            <a:r>
              <a:rPr lang="hr-BA" dirty="0" smtClean="0">
                <a:latin typeface="Bookman Old Style" panose="02050604050505020204" pitchFamily="18" charset="0"/>
              </a:rPr>
              <a:t>= SEVEN</a:t>
            </a:r>
          </a:p>
          <a:p>
            <a:pPr marL="109728" indent="0">
              <a:buNone/>
            </a:pPr>
            <a:endParaRPr lang="hr-BA" dirty="0" smtClean="0">
              <a:latin typeface="Bookman Old Style" panose="02050604050505020204" pitchFamily="18" charset="0"/>
            </a:endParaRPr>
          </a:p>
          <a:p>
            <a:pPr marL="109728" indent="0">
              <a:buNone/>
            </a:pPr>
            <a:endParaRPr lang="hr-BA" dirty="0">
              <a:latin typeface="Bookman Old Style" panose="02050604050505020204" pitchFamily="18" charset="0"/>
            </a:endParaRPr>
          </a:p>
          <a:p>
            <a:r>
              <a:rPr lang="hr-BA" sz="28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It’s QUARTER TO SEVEN.</a:t>
            </a:r>
            <a:endParaRPr lang="hr-BA" sz="2800" b="1" u="sng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What‘s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55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BA" sz="2800" dirty="0" smtClean="0">
                <a:latin typeface="Bookman Old Style" panose="02050604050505020204" pitchFamily="18" charset="0"/>
              </a:rPr>
              <a:t>Když chceme říct, že je </a:t>
            </a:r>
            <a:r>
              <a:rPr lang="cs-CZ" sz="2800" dirty="0" smtClean="0">
                <a:latin typeface="Bookman Old Style" panose="02050604050505020204" pitchFamily="18" charset="0"/>
              </a:rPr>
              <a:t>určitá hodina přesně, použijeme </a:t>
            </a:r>
            <a:r>
              <a:rPr lang="cs-CZ" sz="2800" b="1" dirty="0" smtClean="0">
                <a:latin typeface="Bookman Old Style" panose="02050604050505020204" pitchFamily="18" charset="0"/>
              </a:rPr>
              <a:t>O‘CLOCK </a:t>
            </a:r>
            <a:r>
              <a:rPr lang="cs-CZ" sz="2800" dirty="0" smtClean="0">
                <a:latin typeface="Bookman Old Style" panose="02050604050505020204" pitchFamily="18" charset="0"/>
              </a:rPr>
              <a:t>a čas, na kterém je právě malá ručička.</a:t>
            </a:r>
            <a:endParaRPr lang="hr-BA" sz="2800" dirty="0" smtClean="0">
              <a:latin typeface="Bookman Old Style" panose="02050604050505020204" pitchFamily="18" charset="0"/>
            </a:endParaRPr>
          </a:p>
          <a:p>
            <a:pPr>
              <a:buNone/>
            </a:pPr>
            <a:endParaRPr lang="hr-BA" sz="2800" dirty="0">
              <a:latin typeface="Bookman Old Style" panose="02050604050505020204" pitchFamily="18" charset="0"/>
            </a:endParaRPr>
          </a:p>
          <a:p>
            <a:pPr>
              <a:buNone/>
            </a:pPr>
            <a:endParaRPr lang="hr-BA" sz="2800" dirty="0" smtClean="0">
              <a:latin typeface="Bookman Old Style" panose="02050604050505020204" pitchFamily="18" charset="0"/>
            </a:endParaRPr>
          </a:p>
          <a:p>
            <a:pPr>
              <a:buNone/>
            </a:pPr>
            <a:endParaRPr lang="hr-BA" sz="2800" dirty="0">
              <a:latin typeface="Bookman Old Style" panose="02050604050505020204" pitchFamily="18" charset="0"/>
            </a:endParaRPr>
          </a:p>
        </p:txBody>
      </p:sp>
      <p:pic>
        <p:nvPicPr>
          <p:cNvPr id="7174" name="Picture 6" descr="Clock clipart plain, Clock plain Transparent FREE for download 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22986"/>
            <a:ext cx="2669143" cy="26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36410" y="2819400"/>
            <a:ext cx="2709333" cy="879038"/>
          </a:xfrm>
          <a:prstGeom prst="flowChartOffpage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O‘CLOCK</a:t>
            </a:r>
            <a:endParaRPr lang="cs-CZ" sz="105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05200" y="1676400"/>
            <a:ext cx="5181600" cy="4525963"/>
          </a:xfrm>
        </p:spPr>
        <p:txBody>
          <a:bodyPr>
            <a:normAutofit/>
          </a:bodyPr>
          <a:lstStyle/>
          <a:p>
            <a:r>
              <a:rPr lang="hr-BA" dirty="0">
                <a:latin typeface="Bookman Old Style" panose="02050604050505020204" pitchFamily="18" charset="0"/>
              </a:rPr>
              <a:t>malá ručička je na </a:t>
            </a:r>
            <a:r>
              <a:rPr lang="hr-BA" dirty="0" smtClean="0">
                <a:latin typeface="Bookman Old Style" panose="02050604050505020204" pitchFamily="18" charset="0"/>
              </a:rPr>
              <a:t>1</a:t>
            </a:r>
          </a:p>
          <a:p>
            <a:pPr marL="109728" indent="0">
              <a:buNone/>
            </a:pPr>
            <a:r>
              <a:rPr lang="hr-BA" dirty="0">
                <a:latin typeface="Bookman Old Style" panose="02050604050505020204" pitchFamily="18" charset="0"/>
              </a:rPr>
              <a:t>	</a:t>
            </a:r>
            <a:r>
              <a:rPr lang="hr-BA" dirty="0" smtClean="0">
                <a:latin typeface="Bookman Old Style" panose="02050604050505020204" pitchFamily="18" charset="0"/>
              </a:rPr>
              <a:t>= </a:t>
            </a:r>
            <a:r>
              <a:rPr lang="hr-BA" dirty="0">
                <a:latin typeface="Bookman Old Style" panose="02050604050505020204" pitchFamily="18" charset="0"/>
              </a:rPr>
              <a:t>ONE</a:t>
            </a:r>
          </a:p>
          <a:p>
            <a:r>
              <a:rPr lang="hr-BA" dirty="0" smtClean="0">
                <a:latin typeface="Bookman Old Style" panose="02050604050505020204" pitchFamily="18" charset="0"/>
              </a:rPr>
              <a:t>velká ručička je na 12 </a:t>
            </a:r>
          </a:p>
          <a:p>
            <a:pPr marL="109728" indent="0">
              <a:buNone/>
            </a:pPr>
            <a:r>
              <a:rPr lang="hr-BA" dirty="0">
                <a:latin typeface="Bookman Old Style" panose="02050604050505020204" pitchFamily="18" charset="0"/>
              </a:rPr>
              <a:t>	</a:t>
            </a:r>
            <a:r>
              <a:rPr lang="hr-BA" dirty="0" smtClean="0">
                <a:latin typeface="Bookman Old Style" panose="02050604050505020204" pitchFamily="18" charset="0"/>
              </a:rPr>
              <a:t>= O’CLOCK</a:t>
            </a:r>
          </a:p>
          <a:p>
            <a:endParaRPr lang="hr-BA" dirty="0">
              <a:latin typeface="Bookman Old Style" panose="02050604050505020204" pitchFamily="18" charset="0"/>
            </a:endParaRPr>
          </a:p>
          <a:p>
            <a:endParaRPr lang="hr-BA" dirty="0" smtClean="0">
              <a:latin typeface="Bookman Old Style" panose="02050604050505020204" pitchFamily="18" charset="0"/>
            </a:endParaRPr>
          </a:p>
          <a:p>
            <a:endParaRPr lang="hr-BA" dirty="0">
              <a:latin typeface="Bookman Old Style" panose="02050604050505020204" pitchFamily="18" charset="0"/>
            </a:endParaRPr>
          </a:p>
          <a:p>
            <a:endParaRPr lang="hr-BA" dirty="0">
              <a:latin typeface="Bookman Old Style" panose="02050604050505020204" pitchFamily="18" charset="0"/>
            </a:endParaRPr>
          </a:p>
          <a:p>
            <a:r>
              <a:rPr lang="hr-BA" sz="3200" b="1" u="sng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IT’S ONE O’CLOCK.</a:t>
            </a:r>
            <a:endParaRPr lang="hr-BA" sz="3200" b="1" u="sng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>
                <a:solidFill>
                  <a:srgbClr val="7030A0"/>
                </a:solidFill>
              </a:rPr>
              <a:t>Look!</a:t>
            </a:r>
            <a:endParaRPr lang="hr-BA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Dinocka\Desktop\one o 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2908527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2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Look</a:t>
            </a:r>
            <a:r>
              <a:rPr lang="cs-CZ" dirty="0" smtClean="0"/>
              <a:t>!</a:t>
            </a:r>
            <a:endParaRPr lang="cs-CZ" dirty="0"/>
          </a:p>
        </p:txBody>
      </p:sp>
      <p:pic>
        <p:nvPicPr>
          <p:cNvPr id="4" name="Picture 2" descr="Telling the time - English ESL Worksheets for distance learn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80626"/>
            <a:ext cx="6844808" cy="49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4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9807" y="4876800"/>
            <a:ext cx="8229600" cy="1554163"/>
          </a:xfrm>
        </p:spPr>
        <p:txBody>
          <a:bodyPr>
            <a:normAutofit/>
          </a:bodyPr>
          <a:lstStyle/>
          <a:p>
            <a:pPr algn="ctr"/>
            <a:r>
              <a:rPr lang="hr-BA" sz="4000" b="1" dirty="0" smtClean="0">
                <a:latin typeface="Bookman Old Style" panose="02050604050505020204" pitchFamily="18" charset="0"/>
              </a:rPr>
              <a:t>It’s five past six.</a:t>
            </a:r>
            <a:endParaRPr lang="hr-BA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9" name="Picture 2" descr="Výsledek obrázku pro telling tim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48980" r="49504" b="7215"/>
          <a:stretch/>
        </p:blipFill>
        <p:spPr bwMode="auto">
          <a:xfrm>
            <a:off x="2743200" y="1219200"/>
            <a:ext cx="3671161" cy="365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9807" y="4876800"/>
            <a:ext cx="8229600" cy="1554163"/>
          </a:xfrm>
        </p:spPr>
        <p:txBody>
          <a:bodyPr>
            <a:normAutofit/>
          </a:bodyPr>
          <a:lstStyle/>
          <a:p>
            <a:pPr algn="ctr"/>
            <a:r>
              <a:rPr lang="hr-BA" sz="4000" b="1" dirty="0" smtClean="0">
                <a:latin typeface="Bookman Old Style" panose="02050604050505020204" pitchFamily="18" charset="0"/>
              </a:rPr>
              <a:t>It’s ten past ten.</a:t>
            </a:r>
            <a:endParaRPr lang="hr-BA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78556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9807" y="4876800"/>
            <a:ext cx="8229600" cy="1554163"/>
          </a:xfrm>
        </p:spPr>
        <p:txBody>
          <a:bodyPr>
            <a:normAutofit/>
          </a:bodyPr>
          <a:lstStyle/>
          <a:p>
            <a:pPr algn="ctr"/>
            <a:r>
              <a:rPr lang="hr-BA" sz="4000" b="1" dirty="0" smtClean="0">
                <a:latin typeface="Bookman Old Style" panose="02050604050505020204" pitchFamily="18" charset="0"/>
              </a:rPr>
              <a:t>It’s quarter past twelve.</a:t>
            </a:r>
            <a:endParaRPr lang="hr-BA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6" name="Picture 2" descr="Výsledek obrázku pro telling tim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5" t="47165" b="5669"/>
          <a:stretch/>
        </p:blipFill>
        <p:spPr bwMode="auto">
          <a:xfrm>
            <a:off x="2895600" y="1447800"/>
            <a:ext cx="308756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9807" y="4876800"/>
            <a:ext cx="8229600" cy="1554163"/>
          </a:xfrm>
        </p:spPr>
        <p:txBody>
          <a:bodyPr>
            <a:normAutofit/>
          </a:bodyPr>
          <a:lstStyle/>
          <a:p>
            <a:pPr algn="ctr"/>
            <a:r>
              <a:rPr lang="hr-BA" sz="4000" b="1" dirty="0" smtClean="0">
                <a:latin typeface="Bookman Old Style" panose="02050604050505020204" pitchFamily="18" charset="0"/>
              </a:rPr>
              <a:t>It’s half past three.</a:t>
            </a:r>
            <a:endParaRPr lang="hr-BA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7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2"/>
          <a:stretch/>
        </p:blipFill>
        <p:spPr bwMode="auto">
          <a:xfrm>
            <a:off x="2590800" y="1143000"/>
            <a:ext cx="3885663" cy="37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9807" y="4876800"/>
            <a:ext cx="8229600" cy="1554163"/>
          </a:xfrm>
        </p:spPr>
        <p:txBody>
          <a:bodyPr>
            <a:normAutofit/>
          </a:bodyPr>
          <a:lstStyle/>
          <a:p>
            <a:pPr algn="ctr"/>
            <a:r>
              <a:rPr lang="hr-BA" sz="4000" b="1" dirty="0" smtClean="0">
                <a:latin typeface="Bookman Old Style" panose="02050604050505020204" pitchFamily="18" charset="0"/>
              </a:rPr>
              <a:t>It’s twenty to seven.</a:t>
            </a:r>
            <a:endParaRPr lang="hr-BA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14338" name="Picture 2" descr="What's the time? on Twitter: &quot;It's twenty to seven. It's twent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8514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9807" y="4876800"/>
            <a:ext cx="8229600" cy="1554163"/>
          </a:xfrm>
        </p:spPr>
        <p:txBody>
          <a:bodyPr>
            <a:normAutofit/>
          </a:bodyPr>
          <a:lstStyle/>
          <a:p>
            <a:pPr algn="ctr"/>
            <a:r>
              <a:rPr lang="hr-BA" sz="4000" b="1" dirty="0" smtClean="0">
                <a:latin typeface="Bookman Old Style" panose="02050604050505020204" pitchFamily="18" charset="0"/>
              </a:rPr>
              <a:t>It’s quarter to nine.</a:t>
            </a:r>
            <a:endParaRPr lang="hr-BA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5" name="Picture 2" descr="C:\Users\Dinocka\Desktop\8_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267" y="1295400"/>
            <a:ext cx="3581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6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Telling the time - English ESL Worksheets for distance learn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304867" cy="687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9807" y="4876800"/>
            <a:ext cx="8229600" cy="1554163"/>
          </a:xfrm>
        </p:spPr>
        <p:txBody>
          <a:bodyPr>
            <a:normAutofit/>
          </a:bodyPr>
          <a:lstStyle/>
          <a:p>
            <a:pPr algn="ctr"/>
            <a:r>
              <a:rPr lang="hr-BA" sz="4000" b="1" dirty="0" smtClean="0">
                <a:latin typeface="Bookman Old Style" panose="02050604050505020204" pitchFamily="18" charset="0"/>
              </a:rPr>
              <a:t>It’s twenty five past four.</a:t>
            </a:r>
            <a:endParaRPr lang="hr-BA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6" name="Picture 4" descr="Výsledek obrázku pro twenty five to four ti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9807" y="4876800"/>
            <a:ext cx="8229600" cy="1554163"/>
          </a:xfrm>
        </p:spPr>
        <p:txBody>
          <a:bodyPr>
            <a:normAutofit/>
          </a:bodyPr>
          <a:lstStyle/>
          <a:p>
            <a:pPr algn="ctr"/>
            <a:r>
              <a:rPr lang="hr-BA" sz="4000" b="1" dirty="0" smtClean="0">
                <a:latin typeface="Bookman Old Style" panose="02050604050505020204" pitchFamily="18" charset="0"/>
              </a:rPr>
              <a:t>It’s quarter to two.</a:t>
            </a:r>
            <a:endParaRPr lang="hr-BA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6" name="Picture 2" descr="C:\Users\Dinocka\Desktop\quarter_to_tw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3886200" cy="3750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6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9807" y="4876800"/>
            <a:ext cx="8229600" cy="1554163"/>
          </a:xfrm>
        </p:spPr>
        <p:txBody>
          <a:bodyPr>
            <a:normAutofit/>
          </a:bodyPr>
          <a:lstStyle/>
          <a:p>
            <a:pPr algn="ctr"/>
            <a:r>
              <a:rPr lang="hr-BA" sz="4000" b="1" dirty="0" smtClean="0">
                <a:latin typeface="Bookman Old Style" panose="02050604050505020204" pitchFamily="18" charset="0"/>
              </a:rPr>
              <a:t>It’s eleven o’clock.</a:t>
            </a:r>
            <a:endParaRPr lang="hr-BA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6" name="Picture 3" descr="C:\Users\Dinocka\Desktop\clock-says-eleven-o-clock-t13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3676593" cy="3676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6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9807" y="4876800"/>
            <a:ext cx="8229600" cy="1554163"/>
          </a:xfrm>
        </p:spPr>
        <p:txBody>
          <a:bodyPr>
            <a:normAutofit/>
          </a:bodyPr>
          <a:lstStyle/>
          <a:p>
            <a:pPr algn="ctr"/>
            <a:r>
              <a:rPr lang="hr-BA" sz="4000" b="1" dirty="0" smtClean="0">
                <a:latin typeface="Bookman Old Style" panose="02050604050505020204" pitchFamily="18" charset="0"/>
              </a:rPr>
              <a:t>It’s five to eight.</a:t>
            </a:r>
            <a:endParaRPr lang="hr-BA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6" name="Picture 2" descr="Výsledek obrázku pro 10 to eight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4"/>
          <a:stretch/>
        </p:blipFill>
        <p:spPr bwMode="auto">
          <a:xfrm>
            <a:off x="2629600" y="1286933"/>
            <a:ext cx="3854282" cy="361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9807" y="4876800"/>
            <a:ext cx="8229600" cy="1554163"/>
          </a:xfrm>
        </p:spPr>
        <p:txBody>
          <a:bodyPr>
            <a:normAutofit/>
          </a:bodyPr>
          <a:lstStyle/>
          <a:p>
            <a:pPr algn="ctr"/>
            <a:r>
              <a:rPr lang="hr-BA" sz="4000" b="1" dirty="0" smtClean="0">
                <a:latin typeface="Bookman Old Style" panose="02050604050505020204" pitchFamily="18" charset="0"/>
              </a:rPr>
              <a:t>It’s five past twelve.</a:t>
            </a:r>
            <a:endParaRPr lang="hr-BA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6" name="Picture 4" descr="Související obrázek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r="22616"/>
          <a:stretch/>
        </p:blipFill>
        <p:spPr bwMode="auto">
          <a:xfrm>
            <a:off x="2743200" y="1143000"/>
            <a:ext cx="4034949" cy="371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9807" y="4876800"/>
            <a:ext cx="8229600" cy="1554163"/>
          </a:xfrm>
        </p:spPr>
        <p:txBody>
          <a:bodyPr>
            <a:normAutofit/>
          </a:bodyPr>
          <a:lstStyle/>
          <a:p>
            <a:pPr algn="ctr"/>
            <a:r>
              <a:rPr lang="hr-BA" sz="4000" b="1" dirty="0" smtClean="0">
                <a:latin typeface="Bookman Old Style" panose="02050604050505020204" pitchFamily="18" charset="0"/>
              </a:rPr>
              <a:t>It’s ten to two.</a:t>
            </a:r>
            <a:endParaRPr lang="hr-BA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5" name="Picture 2" descr="Výsledek obrázku pro telling ti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3390899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9807" y="4876800"/>
            <a:ext cx="8229600" cy="1554163"/>
          </a:xfrm>
        </p:spPr>
        <p:txBody>
          <a:bodyPr>
            <a:normAutofit/>
          </a:bodyPr>
          <a:lstStyle/>
          <a:p>
            <a:pPr algn="ctr"/>
            <a:r>
              <a:rPr lang="hr-BA" sz="4000" b="1" dirty="0" smtClean="0">
                <a:latin typeface="Bookman Old Style" panose="02050604050505020204" pitchFamily="18" charset="0"/>
              </a:rPr>
              <a:t>It’s half past five.</a:t>
            </a:r>
            <a:endParaRPr lang="hr-BA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18434" name="Picture 2" descr="Time flashcards | LearnEnglish Kids | British Cou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51" y="1295400"/>
            <a:ext cx="56108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9807" y="4876800"/>
            <a:ext cx="8229600" cy="1554163"/>
          </a:xfrm>
        </p:spPr>
        <p:txBody>
          <a:bodyPr>
            <a:normAutofit/>
          </a:bodyPr>
          <a:lstStyle/>
          <a:p>
            <a:pPr algn="ctr"/>
            <a:r>
              <a:rPr lang="hr-BA" sz="4000" b="1" dirty="0" smtClean="0">
                <a:latin typeface="Bookman Old Style" panose="02050604050505020204" pitchFamily="18" charset="0"/>
              </a:rPr>
              <a:t>It’s four o’clock.</a:t>
            </a:r>
            <a:endParaRPr lang="hr-BA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It‘s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turn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26626" name="Picture 2" descr="Reading Time 12 Hour Clock Activity 2 | Telling Time Quiz | 12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3794125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What‘s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now</a:t>
            </a:r>
            <a:r>
              <a:rPr lang="cs-CZ" dirty="0" smtClean="0"/>
              <a:t>?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7243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err="1" smtClean="0">
                <a:latin typeface="Bookman Old Style" panose="02050604050505020204" pitchFamily="18" charset="0"/>
              </a:rPr>
              <a:t>quarter</a:t>
            </a:r>
            <a:r>
              <a:rPr lang="cs-CZ" sz="4400" dirty="0" smtClean="0">
                <a:latin typeface="Bookman Old Style" panose="02050604050505020204" pitchFamily="18" charset="0"/>
              </a:rPr>
              <a:t> = čtvrt</a:t>
            </a:r>
          </a:p>
          <a:p>
            <a:r>
              <a:rPr lang="cs-CZ" sz="4400" dirty="0" err="1" smtClean="0">
                <a:latin typeface="Bookman Old Style" panose="02050604050505020204" pitchFamily="18" charset="0"/>
              </a:rPr>
              <a:t>half</a:t>
            </a:r>
            <a:r>
              <a:rPr lang="cs-CZ" sz="4400" dirty="0" smtClean="0">
                <a:latin typeface="Bookman Old Style" panose="02050604050505020204" pitchFamily="18" charset="0"/>
              </a:rPr>
              <a:t> = půl</a:t>
            </a:r>
          </a:p>
          <a:p>
            <a:r>
              <a:rPr lang="cs-CZ" sz="4400" dirty="0" err="1" smtClean="0">
                <a:latin typeface="Bookman Old Style" panose="02050604050505020204" pitchFamily="18" charset="0"/>
              </a:rPr>
              <a:t>o‘clock</a:t>
            </a:r>
            <a:r>
              <a:rPr lang="cs-CZ" sz="4400" dirty="0" smtClean="0">
                <a:latin typeface="Bookman Old Style" panose="02050604050505020204" pitchFamily="18" charset="0"/>
              </a:rPr>
              <a:t> = hodin</a:t>
            </a:r>
          </a:p>
          <a:p>
            <a:r>
              <a:rPr lang="cs-CZ" sz="4400" dirty="0" smtClean="0">
                <a:latin typeface="Bookman Old Style" panose="02050604050505020204" pitchFamily="18" charset="0"/>
              </a:rPr>
              <a:t>past = po</a:t>
            </a:r>
          </a:p>
          <a:p>
            <a:r>
              <a:rPr lang="cs-CZ" sz="4400" dirty="0" smtClean="0">
                <a:latin typeface="Bookman Old Style" panose="02050604050505020204" pitchFamily="18" charset="0"/>
              </a:rPr>
              <a:t>to = do</a:t>
            </a:r>
            <a:endParaRPr lang="cs-CZ" sz="4400" dirty="0">
              <a:latin typeface="Bookman Old Style" panose="0205060405050502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Slovní zásoba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7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What‘s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55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BA" sz="2800" dirty="0" smtClean="0">
                <a:latin typeface="Bookman Old Style" panose="02050604050505020204" pitchFamily="18" charset="0"/>
              </a:rPr>
              <a:t>Když mluvíme o čase </a:t>
            </a:r>
            <a:r>
              <a:rPr lang="hr-BA" sz="2800" u="sng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od celé do půl</a:t>
            </a:r>
            <a:r>
              <a:rPr lang="hr-BA" sz="2800" dirty="0" smtClean="0">
                <a:latin typeface="Bookman Old Style" panose="02050604050505020204" pitchFamily="18" charset="0"/>
              </a:rPr>
              <a:t>, používáme slovo </a:t>
            </a:r>
            <a:r>
              <a:rPr lang="hr-BA" sz="2800" b="1" dirty="0" smtClean="0">
                <a:latin typeface="Bookman Old Style" panose="02050604050505020204" pitchFamily="18" charset="0"/>
              </a:rPr>
              <a:t>PAST (=po)</a:t>
            </a:r>
            <a:r>
              <a:rPr lang="hr-BA" sz="2800" dirty="0" smtClean="0">
                <a:latin typeface="Bookman Old Style" panose="02050604050505020204" pitchFamily="18" charset="0"/>
              </a:rPr>
              <a:t>.</a:t>
            </a:r>
          </a:p>
          <a:p>
            <a:pPr>
              <a:buNone/>
            </a:pPr>
            <a:r>
              <a:rPr lang="hr-BA" sz="2800" dirty="0" smtClean="0">
                <a:latin typeface="Bookman Old Style" panose="02050604050505020204" pitchFamily="18" charset="0"/>
              </a:rPr>
              <a:t>Zajímá nás, kolik minut uběhlo od hodiny, od kterése VZDALUJE malá ručička.</a:t>
            </a:r>
          </a:p>
          <a:p>
            <a:pPr>
              <a:buNone/>
            </a:pPr>
            <a:endParaRPr lang="hr-BA" sz="2800" dirty="0">
              <a:latin typeface="Bookman Old Style" panose="02050604050505020204" pitchFamily="18" charset="0"/>
            </a:endParaRPr>
          </a:p>
          <a:p>
            <a:pPr>
              <a:buNone/>
            </a:pPr>
            <a:endParaRPr lang="hr-BA" sz="2800" dirty="0" smtClean="0">
              <a:latin typeface="Bookman Old Style" panose="02050604050505020204" pitchFamily="18" charset="0"/>
            </a:endParaRPr>
          </a:p>
          <a:p>
            <a:pPr>
              <a:buNone/>
            </a:pPr>
            <a:endParaRPr lang="hr-BA" sz="2800" dirty="0">
              <a:latin typeface="Bookman Old Style" panose="020506040505050202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3698916" y="4207933"/>
            <a:ext cx="2709333" cy="1375886"/>
          </a:xfrm>
          <a:prstGeom prst="flowChartOffpageConnector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PAST</a:t>
            </a:r>
            <a:endParaRPr lang="cs-CZ" b="1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4" name="Picture 6" descr="Clock clipart plain, Clock plain Transparent FREE for download 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2669143" cy="26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91000" y="1481328"/>
            <a:ext cx="4495800" cy="4525963"/>
          </a:xfrm>
        </p:spPr>
        <p:txBody>
          <a:bodyPr>
            <a:normAutofit/>
          </a:bodyPr>
          <a:lstStyle/>
          <a:p>
            <a:r>
              <a:rPr lang="hr-BA" dirty="0" smtClean="0">
                <a:latin typeface="Bookman Old Style" panose="02050604050505020204" pitchFamily="18" charset="0"/>
              </a:rPr>
              <a:t>velká ručička ukazuje 10 minut po ...</a:t>
            </a:r>
          </a:p>
          <a:p>
            <a:pPr marL="109728" indent="0">
              <a:buNone/>
            </a:pPr>
            <a:r>
              <a:rPr lang="hr-BA" dirty="0">
                <a:latin typeface="Bookman Old Style" panose="02050604050505020204" pitchFamily="18" charset="0"/>
              </a:rPr>
              <a:t>	</a:t>
            </a:r>
            <a:r>
              <a:rPr lang="hr-BA" dirty="0" smtClean="0">
                <a:latin typeface="Bookman Old Style" panose="02050604050505020204" pitchFamily="18" charset="0"/>
              </a:rPr>
              <a:t>= TEN PAST</a:t>
            </a:r>
          </a:p>
          <a:p>
            <a:r>
              <a:rPr lang="hr-BA" dirty="0" smtClean="0">
                <a:latin typeface="Bookman Old Style" panose="02050604050505020204" pitchFamily="18" charset="0"/>
              </a:rPr>
              <a:t>malá ručička se vzdaluje od 9 </a:t>
            </a:r>
          </a:p>
          <a:p>
            <a:pPr marL="109728" indent="0">
              <a:buNone/>
            </a:pPr>
            <a:r>
              <a:rPr lang="hr-BA" dirty="0">
                <a:latin typeface="Bookman Old Style" panose="02050604050505020204" pitchFamily="18" charset="0"/>
              </a:rPr>
              <a:t>	</a:t>
            </a:r>
            <a:r>
              <a:rPr lang="hr-BA" dirty="0" smtClean="0">
                <a:latin typeface="Bookman Old Style" panose="02050604050505020204" pitchFamily="18" charset="0"/>
              </a:rPr>
              <a:t>= NINE</a:t>
            </a:r>
          </a:p>
          <a:p>
            <a:endParaRPr lang="hr-BA" dirty="0">
              <a:latin typeface="Bookman Old Style" panose="02050604050505020204" pitchFamily="18" charset="0"/>
            </a:endParaRPr>
          </a:p>
          <a:p>
            <a:r>
              <a:rPr lang="hr-BA" sz="2800" b="1" u="sng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It’s TEN PAST NINE.</a:t>
            </a:r>
            <a:endParaRPr lang="hr-BA" sz="2800" b="1" u="sng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>
                <a:solidFill>
                  <a:srgbClr val="7030A0"/>
                </a:solidFill>
              </a:rPr>
              <a:t>Look!</a:t>
            </a:r>
            <a:endParaRPr lang="hr-BA" dirty="0">
              <a:solidFill>
                <a:srgbClr val="7030A0"/>
              </a:solidFill>
            </a:endParaRPr>
          </a:p>
        </p:txBody>
      </p:sp>
      <p:pic>
        <p:nvPicPr>
          <p:cNvPr id="6" name="Picture 2" descr="Výsledek obrázku pro telling tim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5" b="54649"/>
          <a:stretch/>
        </p:blipFill>
        <p:spPr bwMode="auto">
          <a:xfrm>
            <a:off x="533400" y="1219200"/>
            <a:ext cx="3873691" cy="387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nocka\Desktop\6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8667"/>
            <a:ext cx="3339179" cy="3268133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Careful!</a:t>
            </a:r>
            <a:endParaRPr lang="hr-BA" dirty="0"/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3415379" y="990600"/>
            <a:ext cx="5347621" cy="4525963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hr-BA" dirty="0" smtClean="0">
                <a:latin typeface="Bookman Old Style" panose="02050604050505020204" pitchFamily="18" charset="0"/>
              </a:rPr>
              <a:t>velká ručička ukazuje čtvrt po ...</a:t>
            </a:r>
          </a:p>
          <a:p>
            <a:pPr marL="109728" indent="0">
              <a:buFont typeface="Wingdings 3"/>
              <a:buNone/>
            </a:pPr>
            <a:r>
              <a:rPr lang="hr-BA" dirty="0" smtClean="0">
                <a:latin typeface="Bookman Old Style" panose="02050604050505020204" pitchFamily="18" charset="0"/>
              </a:rPr>
              <a:t>	= QUARTER PAST</a:t>
            </a:r>
          </a:p>
          <a:p>
            <a:r>
              <a:rPr lang="hr-BA" dirty="0" smtClean="0">
                <a:latin typeface="Bookman Old Style" panose="02050604050505020204" pitchFamily="18" charset="0"/>
              </a:rPr>
              <a:t>malá ručička se vzdaluje od 6 </a:t>
            </a:r>
          </a:p>
          <a:p>
            <a:pPr marL="109728" indent="0">
              <a:buFont typeface="Wingdings 3"/>
              <a:buNone/>
            </a:pPr>
            <a:r>
              <a:rPr lang="hr-BA" dirty="0" smtClean="0">
                <a:latin typeface="Bookman Old Style" panose="02050604050505020204" pitchFamily="18" charset="0"/>
              </a:rPr>
              <a:t>	= SIX</a:t>
            </a:r>
          </a:p>
          <a:p>
            <a:endParaRPr lang="hr-BA" dirty="0" smtClean="0">
              <a:latin typeface="Bookman Old Style" panose="02050604050505020204" pitchFamily="18" charset="0"/>
            </a:endParaRPr>
          </a:p>
          <a:p>
            <a:r>
              <a:rPr lang="hr-BA" sz="2800" b="1" u="sng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It’s QUARTER PAST SIX.</a:t>
            </a:r>
          </a:p>
          <a:p>
            <a:endParaRPr lang="hr-BA" sz="2800" b="1" u="sng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109728" indent="0">
              <a:buNone/>
            </a:pPr>
            <a:r>
              <a:rPr lang="hr-BA" sz="2800" dirty="0" smtClean="0">
                <a:latin typeface="Bookman Old Style" panose="02050604050505020204" pitchFamily="18" charset="0"/>
              </a:rPr>
              <a:t>V aj doslova říkáme, že je</a:t>
            </a:r>
          </a:p>
          <a:p>
            <a:pPr marL="109728" indent="0">
              <a:buNone/>
            </a:pPr>
            <a:r>
              <a:rPr lang="hr-BA" sz="2800" b="1" i="1" dirty="0" smtClean="0">
                <a:latin typeface="Bookman Old Style" panose="02050604050505020204" pitchFamily="18" charset="0"/>
              </a:rPr>
              <a:t>čtvrt po šesté.</a:t>
            </a:r>
            <a:endParaRPr lang="hr-BA" sz="28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Careful!</a:t>
            </a:r>
            <a:endParaRPr lang="hr-BA" dirty="0"/>
          </a:p>
        </p:txBody>
      </p:sp>
      <p:pic>
        <p:nvPicPr>
          <p:cNvPr id="1026" name="Picture 2" descr="Snímky, stock fotografie a vektory na téma Half Past Six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4"/>
          <a:stretch/>
        </p:blipFill>
        <p:spPr bwMode="auto">
          <a:xfrm>
            <a:off x="333289" y="1524000"/>
            <a:ext cx="3184071" cy="314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zervirano mjesto sadržaja 2"/>
          <p:cNvSpPr txBox="1">
            <a:spLocks/>
          </p:cNvSpPr>
          <p:nvPr/>
        </p:nvSpPr>
        <p:spPr>
          <a:xfrm>
            <a:off x="3517360" y="990600"/>
            <a:ext cx="5169440" cy="4876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hr-BA" dirty="0" smtClean="0">
                <a:latin typeface="Bookman Old Style" panose="02050604050505020204" pitchFamily="18" charset="0"/>
              </a:rPr>
              <a:t>velká ručička ukazuje půl po ...</a:t>
            </a:r>
          </a:p>
          <a:p>
            <a:pPr marL="109728" indent="0">
              <a:buFont typeface="Wingdings 3"/>
              <a:buNone/>
            </a:pPr>
            <a:r>
              <a:rPr lang="hr-BA" dirty="0" smtClean="0">
                <a:latin typeface="Bookman Old Style" panose="02050604050505020204" pitchFamily="18" charset="0"/>
              </a:rPr>
              <a:t>	=HALF PAST</a:t>
            </a:r>
          </a:p>
          <a:p>
            <a:r>
              <a:rPr lang="hr-BA" dirty="0" smtClean="0">
                <a:latin typeface="Bookman Old Style" panose="02050604050505020204" pitchFamily="18" charset="0"/>
              </a:rPr>
              <a:t>malá ručička se vzdaluje od 6 </a:t>
            </a:r>
          </a:p>
          <a:p>
            <a:pPr marL="109728" indent="0">
              <a:buFont typeface="Wingdings 3"/>
              <a:buNone/>
            </a:pPr>
            <a:r>
              <a:rPr lang="hr-BA" dirty="0" smtClean="0">
                <a:latin typeface="Bookman Old Style" panose="02050604050505020204" pitchFamily="18" charset="0"/>
              </a:rPr>
              <a:t>	= SIX</a:t>
            </a:r>
          </a:p>
          <a:p>
            <a:endParaRPr lang="hr-BA" dirty="0" smtClean="0">
              <a:latin typeface="Bookman Old Style" panose="02050604050505020204" pitchFamily="18" charset="0"/>
            </a:endParaRPr>
          </a:p>
          <a:p>
            <a:r>
              <a:rPr lang="hr-BA" sz="2800" b="1" u="sng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It’s HALF PAST SIX.</a:t>
            </a:r>
          </a:p>
          <a:p>
            <a:pPr marL="109728" indent="0">
              <a:buNone/>
            </a:pPr>
            <a:endParaRPr lang="hr-BA" sz="2800" b="1" u="sng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109728" indent="0">
              <a:buNone/>
            </a:pPr>
            <a:r>
              <a:rPr lang="hr-BA" sz="2800" dirty="0" smtClean="0">
                <a:latin typeface="Bookman Old Style" panose="02050604050505020204" pitchFamily="18" charset="0"/>
              </a:rPr>
              <a:t>V aj doslova říkáme je </a:t>
            </a:r>
            <a:r>
              <a:rPr lang="hr-BA" sz="2800" b="1" i="1" dirty="0" smtClean="0">
                <a:latin typeface="Bookman Old Style" panose="02050604050505020204" pitchFamily="18" charset="0"/>
              </a:rPr>
              <a:t>půl po šesté</a:t>
            </a:r>
            <a:r>
              <a:rPr lang="hr-BA" sz="2800" dirty="0" smtClean="0">
                <a:latin typeface="Bookman Old Style" panose="02050604050505020204" pitchFamily="18" charset="0"/>
              </a:rPr>
              <a:t>.</a:t>
            </a:r>
            <a:endParaRPr lang="hr-BA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What‘s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55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BA" sz="2800" dirty="0" smtClean="0">
                <a:latin typeface="Bookman Old Style" panose="02050604050505020204" pitchFamily="18" charset="0"/>
              </a:rPr>
              <a:t>Když mluvíme o čase </a:t>
            </a:r>
            <a:r>
              <a:rPr lang="hr-BA" sz="2800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od půl do celé</a:t>
            </a:r>
            <a:r>
              <a:rPr lang="hr-BA" sz="28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, </a:t>
            </a:r>
            <a:r>
              <a:rPr lang="hr-BA" sz="2800" dirty="0" smtClean="0">
                <a:latin typeface="Bookman Old Style" panose="02050604050505020204" pitchFamily="18" charset="0"/>
              </a:rPr>
              <a:t>používáme slovo </a:t>
            </a:r>
            <a:r>
              <a:rPr lang="hr-BA" sz="2800" b="1" dirty="0" smtClean="0">
                <a:latin typeface="Bookman Old Style" panose="02050604050505020204" pitchFamily="18" charset="0"/>
              </a:rPr>
              <a:t>TO (=do).</a:t>
            </a:r>
          </a:p>
          <a:p>
            <a:pPr>
              <a:buNone/>
            </a:pPr>
            <a:r>
              <a:rPr lang="hr-BA" sz="2800" dirty="0" smtClean="0">
                <a:latin typeface="Bookman Old Style" panose="02050604050505020204" pitchFamily="18" charset="0"/>
              </a:rPr>
              <a:t>Zajímá nás, kolik minut zbývá do hodiny, ke které se PŘIBLIŽUJE malá ručička.</a:t>
            </a:r>
          </a:p>
          <a:p>
            <a:pPr>
              <a:buNone/>
            </a:pPr>
            <a:endParaRPr lang="hr-BA" sz="2800" dirty="0">
              <a:latin typeface="Bookman Old Style" panose="02050604050505020204" pitchFamily="18" charset="0"/>
            </a:endParaRPr>
          </a:p>
          <a:p>
            <a:pPr>
              <a:buNone/>
            </a:pPr>
            <a:endParaRPr lang="hr-BA" sz="2800" dirty="0" smtClean="0">
              <a:latin typeface="Bookman Old Style" panose="02050604050505020204" pitchFamily="18" charset="0"/>
            </a:endParaRPr>
          </a:p>
          <a:p>
            <a:pPr>
              <a:buNone/>
            </a:pPr>
            <a:endParaRPr lang="hr-BA" sz="2800" dirty="0">
              <a:latin typeface="Bookman Old Style" panose="020506040505050202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 rot="5400000">
            <a:off x="2720961" y="4154992"/>
            <a:ext cx="2709333" cy="1375886"/>
          </a:xfrm>
          <a:prstGeom prst="flowChartOffpageConnector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TO</a:t>
            </a:r>
            <a:endParaRPr lang="cs-CZ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4" name="Picture 6" descr="Clock clipart plain, Clock plain Transparent FREE for download 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2669143" cy="26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05200" y="1481328"/>
            <a:ext cx="5181600" cy="4525963"/>
          </a:xfrm>
        </p:spPr>
        <p:txBody>
          <a:bodyPr>
            <a:normAutofit/>
          </a:bodyPr>
          <a:lstStyle/>
          <a:p>
            <a:r>
              <a:rPr lang="hr-BA" dirty="0" smtClean="0">
                <a:latin typeface="Bookman Old Style" panose="02050604050505020204" pitchFamily="18" charset="0"/>
              </a:rPr>
              <a:t>velká ručička ukazuje, že zbývá 20 minut do ... </a:t>
            </a:r>
          </a:p>
          <a:p>
            <a:pPr marL="109728" indent="0">
              <a:buNone/>
            </a:pPr>
            <a:r>
              <a:rPr lang="hr-BA" dirty="0">
                <a:latin typeface="Bookman Old Style" panose="02050604050505020204" pitchFamily="18" charset="0"/>
              </a:rPr>
              <a:t>	</a:t>
            </a:r>
            <a:r>
              <a:rPr lang="hr-BA" dirty="0" smtClean="0">
                <a:latin typeface="Bookman Old Style" panose="02050604050505020204" pitchFamily="18" charset="0"/>
              </a:rPr>
              <a:t>= TWENTY TO</a:t>
            </a:r>
          </a:p>
          <a:p>
            <a:r>
              <a:rPr lang="hr-BA" dirty="0" smtClean="0">
                <a:latin typeface="Bookman Old Style" panose="02050604050505020204" pitchFamily="18" charset="0"/>
              </a:rPr>
              <a:t>malá ručička se přibližuje k sedmé </a:t>
            </a:r>
          </a:p>
          <a:p>
            <a:pPr marL="109728" indent="0">
              <a:buNone/>
            </a:pPr>
            <a:r>
              <a:rPr lang="hr-BA" dirty="0">
                <a:latin typeface="Bookman Old Style" panose="02050604050505020204" pitchFamily="18" charset="0"/>
              </a:rPr>
              <a:t>	</a:t>
            </a:r>
            <a:r>
              <a:rPr lang="hr-BA" dirty="0" smtClean="0">
                <a:latin typeface="Bookman Old Style" panose="02050604050505020204" pitchFamily="18" charset="0"/>
              </a:rPr>
              <a:t>= SEVEN</a:t>
            </a:r>
          </a:p>
          <a:p>
            <a:pPr marL="109728" indent="0">
              <a:buNone/>
            </a:pPr>
            <a:endParaRPr lang="hr-BA" dirty="0" smtClean="0">
              <a:latin typeface="Bookman Old Style" panose="02050604050505020204" pitchFamily="18" charset="0"/>
            </a:endParaRPr>
          </a:p>
          <a:p>
            <a:pPr marL="109728" indent="0">
              <a:buNone/>
            </a:pPr>
            <a:endParaRPr lang="hr-BA" dirty="0">
              <a:latin typeface="Bookman Old Style" panose="02050604050505020204" pitchFamily="18" charset="0"/>
            </a:endParaRPr>
          </a:p>
          <a:p>
            <a:r>
              <a:rPr lang="hr-BA" sz="28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It’s TWENTY TO SEVEN.</a:t>
            </a:r>
            <a:endParaRPr lang="hr-BA" sz="2800" b="1" u="sng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>
                <a:solidFill>
                  <a:srgbClr val="7030A0"/>
                </a:solidFill>
              </a:rPr>
              <a:t>Look!</a:t>
            </a:r>
            <a:endParaRPr lang="hr-BA" dirty="0">
              <a:solidFill>
                <a:srgbClr val="7030A0"/>
              </a:solidFill>
            </a:endParaRPr>
          </a:p>
        </p:txBody>
      </p:sp>
      <p:pic>
        <p:nvPicPr>
          <p:cNvPr id="11270" name="Picture 6" descr="Clipart clock evening, Picture #453470 clipart clock ev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185333"/>
            <a:ext cx="406911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221</TotalTime>
  <Words>309</Words>
  <Application>Microsoft Office PowerPoint</Application>
  <PresentationFormat>Předvádění na obrazovce (4:3)</PresentationFormat>
  <Paragraphs>104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Gomilanje</vt:lpstr>
      <vt:lpstr>TIME</vt:lpstr>
      <vt:lpstr>Prezentace aplikace PowerPoint</vt:lpstr>
      <vt:lpstr>Slovní zásoba</vt:lpstr>
      <vt:lpstr>What‘s the time?</vt:lpstr>
      <vt:lpstr>Look!</vt:lpstr>
      <vt:lpstr>Careful!</vt:lpstr>
      <vt:lpstr>Careful!</vt:lpstr>
      <vt:lpstr>What‘s the time?</vt:lpstr>
      <vt:lpstr>Look!</vt:lpstr>
      <vt:lpstr>Careful!</vt:lpstr>
      <vt:lpstr>What‘s the time?</vt:lpstr>
      <vt:lpstr>Look!</vt:lpstr>
      <vt:lpstr>Look!</vt:lpstr>
      <vt:lpstr>It‘s your turn </vt:lpstr>
      <vt:lpstr>It‘s your turn </vt:lpstr>
      <vt:lpstr>It‘s your turn </vt:lpstr>
      <vt:lpstr>It‘s your turn </vt:lpstr>
      <vt:lpstr>It‘s your turn </vt:lpstr>
      <vt:lpstr>It‘s your turn </vt:lpstr>
      <vt:lpstr>It‘s your turn </vt:lpstr>
      <vt:lpstr>It‘s your turn </vt:lpstr>
      <vt:lpstr>It‘s your turn </vt:lpstr>
      <vt:lpstr>It‘s your turn </vt:lpstr>
      <vt:lpstr>It‘s your turn </vt:lpstr>
      <vt:lpstr>It‘s your turn </vt:lpstr>
      <vt:lpstr>It‘s your turn </vt:lpstr>
      <vt:lpstr>It‘s your turn </vt:lpstr>
      <vt:lpstr>What‘s the time now?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Dijana Kamenčak</dc:creator>
  <cp:lastModifiedBy>Terka</cp:lastModifiedBy>
  <cp:revision>25</cp:revision>
  <dcterms:created xsi:type="dcterms:W3CDTF">2012-02-03T12:31:10Z</dcterms:created>
  <dcterms:modified xsi:type="dcterms:W3CDTF">2020-03-29T19:38:35Z</dcterms:modified>
</cp:coreProperties>
</file>