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5" r:id="rId7"/>
    <p:sldId id="262" r:id="rId8"/>
    <p:sldId id="263" r:id="rId9"/>
    <p:sldId id="264" r:id="rId10"/>
  </p:sldIdLst>
  <p:sldSz cx="9144000" cy="6858000" type="screen4x3"/>
  <p:notesSz cx="6858000" cy="9144000"/>
  <p:defaultTextStyle>
    <a:defPPr>
      <a:defRPr lang="en-IN"/>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42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15" name="Zaoblený obdélník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Zaoblený obdélník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Nadpis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cs-CZ" smtClean="0"/>
              <a:t>Klepnutím lze upravit styl předlohy nadpisů.</a:t>
            </a:r>
            <a:endParaRPr kumimoji="0" lang="en-US"/>
          </a:p>
        </p:txBody>
      </p:sp>
      <p:sp>
        <p:nvSpPr>
          <p:cNvPr id="20" name="Podnadpis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cs-CZ" smtClean="0"/>
              <a:t>Klepnutím lze upravit styl předlohy podnadpisů.</a:t>
            </a:r>
            <a:endParaRPr kumimoji="0" lang="en-US"/>
          </a:p>
        </p:txBody>
      </p:sp>
      <p:sp>
        <p:nvSpPr>
          <p:cNvPr id="19" name="Zástupný symbol pro datum 18"/>
          <p:cNvSpPr>
            <a:spLocks noGrp="1"/>
          </p:cNvSpPr>
          <p:nvPr>
            <p:ph type="dt" sz="half" idx="10"/>
          </p:nvPr>
        </p:nvSpPr>
        <p:spPr/>
        <p:txBody>
          <a:bodyPr/>
          <a:lstStyle>
            <a:extLst/>
          </a:lstStyle>
          <a:p>
            <a:endParaRPr lang="en-IN"/>
          </a:p>
        </p:txBody>
      </p:sp>
      <p:sp>
        <p:nvSpPr>
          <p:cNvPr id="8" name="Zástupný symbol pro zápatí 7"/>
          <p:cNvSpPr>
            <a:spLocks noGrp="1"/>
          </p:cNvSpPr>
          <p:nvPr>
            <p:ph type="ftr" sz="quarter" idx="11"/>
          </p:nvPr>
        </p:nvSpPr>
        <p:spPr/>
        <p:txBody>
          <a:bodyPr/>
          <a:lstStyle>
            <a:extLst/>
          </a:lstStyle>
          <a:p>
            <a:endParaRPr lang="en-IN"/>
          </a:p>
        </p:txBody>
      </p:sp>
      <p:sp>
        <p:nvSpPr>
          <p:cNvPr id="11" name="Zástupný symbol pro číslo snímku 10"/>
          <p:cNvSpPr>
            <a:spLocks noGrp="1"/>
          </p:cNvSpPr>
          <p:nvPr>
            <p:ph type="sldNum" sz="quarter" idx="12"/>
          </p:nvPr>
        </p:nvSpPr>
        <p:spPr/>
        <p:txBody>
          <a:bodyPr/>
          <a:lstStyle>
            <a:extLst/>
          </a:lstStyle>
          <a:p>
            <a:fld id="{AFE2F8E8-6D68-4A5F-9EB8-BCF4D8314193}"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a:xfrm>
            <a:off x="502920" y="4983480"/>
            <a:ext cx="8183880" cy="1051560"/>
          </a:xfrm>
        </p:spPr>
        <p:txBody>
          <a:bodyPr/>
          <a:lstStyle>
            <a:extLst/>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a:xfrm>
            <a:off x="502920" y="530352"/>
            <a:ext cx="8183880" cy="4187952"/>
          </a:xfrm>
        </p:spPr>
        <p:txBody>
          <a:bodyPr vert="eaVert"/>
          <a:lstStyle>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extLst/>
          </a:lstStyle>
          <a:p>
            <a:endParaRPr lang="en-IN"/>
          </a:p>
        </p:txBody>
      </p:sp>
      <p:sp>
        <p:nvSpPr>
          <p:cNvPr id="5" name="Zástupný symbol pro zápatí 4"/>
          <p:cNvSpPr>
            <a:spLocks noGrp="1"/>
          </p:cNvSpPr>
          <p:nvPr>
            <p:ph type="ftr" sz="quarter" idx="11"/>
          </p:nvPr>
        </p:nvSpPr>
        <p:spPr/>
        <p:txBody>
          <a:bodyPr/>
          <a:lstStyle>
            <a:extLst/>
          </a:lstStyle>
          <a:p>
            <a:endParaRPr lang="en-IN"/>
          </a:p>
        </p:txBody>
      </p:sp>
      <p:sp>
        <p:nvSpPr>
          <p:cNvPr id="6" name="Zástupný symbol pro číslo snímku 5"/>
          <p:cNvSpPr>
            <a:spLocks noGrp="1"/>
          </p:cNvSpPr>
          <p:nvPr>
            <p:ph type="sldNum" sz="quarter" idx="12"/>
          </p:nvPr>
        </p:nvSpPr>
        <p:spPr/>
        <p:txBody>
          <a:bodyPr/>
          <a:lstStyle>
            <a:extLst/>
          </a:lstStyle>
          <a:p>
            <a:fld id="{5C10B643-2298-4CA4-A5B9-BAA7D7B84768}"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533404"/>
            <a:ext cx="1981200" cy="5257799"/>
          </a:xfrm>
        </p:spPr>
        <p:txBody>
          <a:bodyPr vert="eaVert"/>
          <a:lstStyle>
            <a:extLst/>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a:xfrm>
            <a:off x="533400" y="533402"/>
            <a:ext cx="5943600" cy="5257801"/>
          </a:xfrm>
        </p:spPr>
        <p:txBody>
          <a:bodyPr vert="eaVert"/>
          <a:lstStyle>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extLst/>
          </a:lstStyle>
          <a:p>
            <a:endParaRPr lang="en-IN"/>
          </a:p>
        </p:txBody>
      </p:sp>
      <p:sp>
        <p:nvSpPr>
          <p:cNvPr id="5" name="Zástupný symbol pro zápatí 4"/>
          <p:cNvSpPr>
            <a:spLocks noGrp="1"/>
          </p:cNvSpPr>
          <p:nvPr>
            <p:ph type="ftr" sz="quarter" idx="11"/>
          </p:nvPr>
        </p:nvSpPr>
        <p:spPr/>
        <p:txBody>
          <a:bodyPr/>
          <a:lstStyle>
            <a:extLst/>
          </a:lstStyle>
          <a:p>
            <a:endParaRPr lang="en-IN"/>
          </a:p>
        </p:txBody>
      </p:sp>
      <p:sp>
        <p:nvSpPr>
          <p:cNvPr id="6" name="Zástupný symbol pro číslo snímku 5"/>
          <p:cNvSpPr>
            <a:spLocks noGrp="1"/>
          </p:cNvSpPr>
          <p:nvPr>
            <p:ph type="sldNum" sz="quarter" idx="12"/>
          </p:nvPr>
        </p:nvSpPr>
        <p:spPr/>
        <p:txBody>
          <a:bodyPr/>
          <a:lstStyle>
            <a:extLst/>
          </a:lstStyle>
          <a:p>
            <a:fld id="{305D0D0F-2140-47B7-A925-5E213CE2EB5E}"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502920" y="4983480"/>
            <a:ext cx="8183880" cy="1051560"/>
          </a:xfrm>
        </p:spPr>
        <p:txBody>
          <a:bodyPr/>
          <a:lstStyle>
            <a:extLst/>
          </a:lstStyle>
          <a:p>
            <a:r>
              <a:rPr kumimoji="0" lang="cs-CZ" smtClean="0"/>
              <a:t>Klepnutím lze upravit styl předlohy nadpisů.</a:t>
            </a:r>
            <a:endParaRPr kumimoji="0" lang="en-US"/>
          </a:p>
        </p:txBody>
      </p:sp>
      <p:sp>
        <p:nvSpPr>
          <p:cNvPr id="3" name="Zástupný symbol pro obsah 2"/>
          <p:cNvSpPr>
            <a:spLocks noGrp="1"/>
          </p:cNvSpPr>
          <p:nvPr>
            <p:ph idx="1"/>
          </p:nvPr>
        </p:nvSpPr>
        <p:spPr>
          <a:xfrm>
            <a:off x="502920" y="530352"/>
            <a:ext cx="8183880" cy="4187952"/>
          </a:xfrm>
        </p:spPr>
        <p:txBody>
          <a:bodyPr/>
          <a:lstStyle>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extLst/>
          </a:lstStyle>
          <a:p>
            <a:endParaRPr lang="en-IN"/>
          </a:p>
        </p:txBody>
      </p:sp>
      <p:sp>
        <p:nvSpPr>
          <p:cNvPr id="5" name="Zástupný symbol pro zápatí 4"/>
          <p:cNvSpPr>
            <a:spLocks noGrp="1"/>
          </p:cNvSpPr>
          <p:nvPr>
            <p:ph type="ftr" sz="quarter" idx="11"/>
          </p:nvPr>
        </p:nvSpPr>
        <p:spPr/>
        <p:txBody>
          <a:bodyPr/>
          <a:lstStyle>
            <a:extLst/>
          </a:lstStyle>
          <a:p>
            <a:endParaRPr lang="en-IN"/>
          </a:p>
        </p:txBody>
      </p:sp>
      <p:sp>
        <p:nvSpPr>
          <p:cNvPr id="6" name="Zástupný symbol pro číslo snímku 5"/>
          <p:cNvSpPr>
            <a:spLocks noGrp="1"/>
          </p:cNvSpPr>
          <p:nvPr>
            <p:ph type="sldNum" sz="quarter" idx="12"/>
          </p:nvPr>
        </p:nvSpPr>
        <p:spPr/>
        <p:txBody>
          <a:bodyPr/>
          <a:lstStyle>
            <a:extLst/>
          </a:lstStyle>
          <a:p>
            <a:fld id="{1946E263-D4C2-4D60-95F1-3DD311DB5676}"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spTree>
      <p:nvGrpSpPr>
        <p:cNvPr id="1" name=""/>
        <p:cNvGrpSpPr/>
        <p:nvPr/>
      </p:nvGrpSpPr>
      <p:grpSpPr>
        <a:xfrm>
          <a:off x="0" y="0"/>
          <a:ext cx="0" cy="0"/>
          <a:chOff x="0" y="0"/>
          <a:chExt cx="0" cy="0"/>
        </a:xfrm>
      </p:grpSpPr>
      <p:sp>
        <p:nvSpPr>
          <p:cNvPr id="14" name="Zaoblený obdélník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Zaoblený obdélník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Nadpis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cs-CZ" smtClean="0"/>
              <a:t>Klepnutím lze upravit styly předlohy textu.</a:t>
            </a:r>
          </a:p>
        </p:txBody>
      </p:sp>
      <p:sp>
        <p:nvSpPr>
          <p:cNvPr id="4" name="Zástupný symbol pro datum 3"/>
          <p:cNvSpPr>
            <a:spLocks noGrp="1"/>
          </p:cNvSpPr>
          <p:nvPr>
            <p:ph type="dt" sz="half" idx="10"/>
          </p:nvPr>
        </p:nvSpPr>
        <p:spPr/>
        <p:txBody>
          <a:bodyPr/>
          <a:lstStyle>
            <a:extLst/>
          </a:lstStyle>
          <a:p>
            <a:endParaRPr lang="en-IN"/>
          </a:p>
        </p:txBody>
      </p:sp>
      <p:sp>
        <p:nvSpPr>
          <p:cNvPr id="5" name="Zástupný symbol pro zápatí 4"/>
          <p:cNvSpPr>
            <a:spLocks noGrp="1"/>
          </p:cNvSpPr>
          <p:nvPr>
            <p:ph type="ftr" sz="quarter" idx="11"/>
          </p:nvPr>
        </p:nvSpPr>
        <p:spPr/>
        <p:txBody>
          <a:bodyPr/>
          <a:lstStyle>
            <a:extLst/>
          </a:lstStyle>
          <a:p>
            <a:endParaRPr lang="en-IN"/>
          </a:p>
        </p:txBody>
      </p:sp>
      <p:sp>
        <p:nvSpPr>
          <p:cNvPr id="6" name="Zástupný symbol pro číslo snímku 5"/>
          <p:cNvSpPr>
            <a:spLocks noGrp="1"/>
          </p:cNvSpPr>
          <p:nvPr>
            <p:ph type="sldNum" sz="quarter" idx="12"/>
          </p:nvPr>
        </p:nvSpPr>
        <p:spPr/>
        <p:txBody>
          <a:bodyPr/>
          <a:lstStyle>
            <a:extLst/>
          </a:lstStyle>
          <a:p>
            <a:fld id="{D7F1791D-1190-45C1-8101-BB67557C23BA}" type="slidenum">
              <a:rPr lang="en-IN" smtClean="0"/>
              <a:pPr/>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extLst/>
          </a:lstStyle>
          <a:p>
            <a:r>
              <a:rPr kumimoji="0" lang="cs-CZ" smtClean="0"/>
              <a:t>Klepnutím lze upravit styl předlohy nadpisů.</a:t>
            </a:r>
            <a:endParaRPr kumimoji="0" lang="en-US"/>
          </a:p>
        </p:txBody>
      </p:sp>
      <p:sp>
        <p:nvSpPr>
          <p:cNvPr id="3" name="Zástupný symbol pro obsah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obsah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extLst/>
          </a:lstStyle>
          <a:p>
            <a:endParaRPr lang="en-IN"/>
          </a:p>
        </p:txBody>
      </p:sp>
      <p:sp>
        <p:nvSpPr>
          <p:cNvPr id="6" name="Zástupný symbol pro zápatí 5"/>
          <p:cNvSpPr>
            <a:spLocks noGrp="1"/>
          </p:cNvSpPr>
          <p:nvPr>
            <p:ph type="ftr" sz="quarter" idx="11"/>
          </p:nvPr>
        </p:nvSpPr>
        <p:spPr/>
        <p:txBody>
          <a:bodyPr/>
          <a:lstStyle>
            <a:extLst/>
          </a:lstStyle>
          <a:p>
            <a:endParaRPr lang="en-IN"/>
          </a:p>
        </p:txBody>
      </p:sp>
      <p:sp>
        <p:nvSpPr>
          <p:cNvPr id="7" name="Zástupný symbol pro číslo snímku 6"/>
          <p:cNvSpPr>
            <a:spLocks noGrp="1"/>
          </p:cNvSpPr>
          <p:nvPr>
            <p:ph type="sldNum" sz="quarter" idx="12"/>
          </p:nvPr>
        </p:nvSpPr>
        <p:spPr/>
        <p:txBody>
          <a:bodyPr/>
          <a:lstStyle>
            <a:extLst/>
          </a:lstStyle>
          <a:p>
            <a:fld id="{EA4426F1-4016-4E78-B121-FDA4052907FC}"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502920" y="4983480"/>
            <a:ext cx="8183880" cy="1051560"/>
          </a:xfrm>
        </p:spPr>
        <p:txBody>
          <a:bodyPr anchor="b"/>
          <a:lstStyle>
            <a:lvl1pPr>
              <a:defRPr b="1"/>
            </a:lvl1pPr>
            <a:extLst/>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cs-CZ" smtClean="0"/>
              <a:t>Klepnutím lze upravit styly předlohy textu.</a:t>
            </a:r>
          </a:p>
        </p:txBody>
      </p:sp>
      <p:sp>
        <p:nvSpPr>
          <p:cNvPr id="4" name="Zástupný symbol pro text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cs-CZ" smtClean="0"/>
              <a:t>Klepnutím lze upravit styly předlohy textu.</a:t>
            </a:r>
          </a:p>
        </p:txBody>
      </p:sp>
      <p:sp>
        <p:nvSpPr>
          <p:cNvPr id="5" name="Zástupný symbol pro obsah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6" name="Zástupný symbol pro obsah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7" name="Zástupný symbol pro datum 6"/>
          <p:cNvSpPr>
            <a:spLocks noGrp="1"/>
          </p:cNvSpPr>
          <p:nvPr>
            <p:ph type="dt" sz="half" idx="10"/>
          </p:nvPr>
        </p:nvSpPr>
        <p:spPr/>
        <p:txBody>
          <a:bodyPr/>
          <a:lstStyle>
            <a:extLst/>
          </a:lstStyle>
          <a:p>
            <a:endParaRPr lang="en-IN"/>
          </a:p>
        </p:txBody>
      </p:sp>
      <p:sp>
        <p:nvSpPr>
          <p:cNvPr id="8" name="Zástupný symbol pro zápatí 7"/>
          <p:cNvSpPr>
            <a:spLocks noGrp="1"/>
          </p:cNvSpPr>
          <p:nvPr>
            <p:ph type="ftr" sz="quarter" idx="11"/>
          </p:nvPr>
        </p:nvSpPr>
        <p:spPr/>
        <p:txBody>
          <a:bodyPr/>
          <a:lstStyle>
            <a:extLst/>
          </a:lstStyle>
          <a:p>
            <a:endParaRPr lang="en-IN"/>
          </a:p>
        </p:txBody>
      </p:sp>
      <p:sp>
        <p:nvSpPr>
          <p:cNvPr id="9" name="Zástupný symbol pro číslo snímku 8"/>
          <p:cNvSpPr>
            <a:spLocks noGrp="1"/>
          </p:cNvSpPr>
          <p:nvPr>
            <p:ph type="sldNum" sz="quarter" idx="12"/>
          </p:nvPr>
        </p:nvSpPr>
        <p:spPr/>
        <p:txBody>
          <a:bodyPr/>
          <a:lstStyle>
            <a:extLst/>
          </a:lstStyle>
          <a:p>
            <a:fld id="{96173CC9-CD5D-419F-AAC6-E1974967B2F8}"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extLst/>
          </a:lstStyle>
          <a:p>
            <a:r>
              <a:rPr kumimoji="0" lang="cs-CZ" smtClean="0"/>
              <a:t>Klepnutím lze upravit styl předlohy nadpisů.</a:t>
            </a:r>
            <a:endParaRPr kumimoji="0" lang="en-US"/>
          </a:p>
        </p:txBody>
      </p:sp>
      <p:sp>
        <p:nvSpPr>
          <p:cNvPr id="3" name="Zástupný symbol pro datum 2"/>
          <p:cNvSpPr>
            <a:spLocks noGrp="1"/>
          </p:cNvSpPr>
          <p:nvPr>
            <p:ph type="dt" sz="half" idx="10"/>
          </p:nvPr>
        </p:nvSpPr>
        <p:spPr/>
        <p:txBody>
          <a:bodyPr/>
          <a:lstStyle>
            <a:extLst/>
          </a:lstStyle>
          <a:p>
            <a:endParaRPr lang="en-IN"/>
          </a:p>
        </p:txBody>
      </p:sp>
      <p:sp>
        <p:nvSpPr>
          <p:cNvPr id="4" name="Zástupný symbol pro zápatí 3"/>
          <p:cNvSpPr>
            <a:spLocks noGrp="1"/>
          </p:cNvSpPr>
          <p:nvPr>
            <p:ph type="ftr" sz="quarter" idx="11"/>
          </p:nvPr>
        </p:nvSpPr>
        <p:spPr/>
        <p:txBody>
          <a:bodyPr/>
          <a:lstStyle>
            <a:extLst/>
          </a:lstStyle>
          <a:p>
            <a:endParaRPr lang="en-IN"/>
          </a:p>
        </p:txBody>
      </p:sp>
      <p:sp>
        <p:nvSpPr>
          <p:cNvPr id="5" name="Zástupný symbol pro číslo snímku 4"/>
          <p:cNvSpPr>
            <a:spLocks noGrp="1"/>
          </p:cNvSpPr>
          <p:nvPr>
            <p:ph type="sldNum" sz="quarter" idx="12"/>
          </p:nvPr>
        </p:nvSpPr>
        <p:spPr/>
        <p:txBody>
          <a:bodyPr/>
          <a:lstStyle>
            <a:extLst/>
          </a:lstStyle>
          <a:p>
            <a:fld id="{4833CD52-CFFA-434A-BD46-0177B64C6E94}"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7" name="Zaoblený obdélník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Zástupný symbol pro datum 1"/>
          <p:cNvSpPr>
            <a:spLocks noGrp="1"/>
          </p:cNvSpPr>
          <p:nvPr>
            <p:ph type="dt" sz="half" idx="10"/>
          </p:nvPr>
        </p:nvSpPr>
        <p:spPr/>
        <p:txBody>
          <a:bodyPr/>
          <a:lstStyle>
            <a:extLst/>
          </a:lstStyle>
          <a:p>
            <a:endParaRPr lang="en-IN"/>
          </a:p>
        </p:txBody>
      </p:sp>
      <p:sp>
        <p:nvSpPr>
          <p:cNvPr id="3" name="Zástupný symbol pro zápatí 2"/>
          <p:cNvSpPr>
            <a:spLocks noGrp="1"/>
          </p:cNvSpPr>
          <p:nvPr>
            <p:ph type="ftr" sz="quarter" idx="11"/>
          </p:nvPr>
        </p:nvSpPr>
        <p:spPr/>
        <p:txBody>
          <a:bodyPr/>
          <a:lstStyle>
            <a:extLst/>
          </a:lstStyle>
          <a:p>
            <a:endParaRPr lang="en-IN"/>
          </a:p>
        </p:txBody>
      </p:sp>
      <p:sp>
        <p:nvSpPr>
          <p:cNvPr id="4" name="Zástupný symbol pro číslo snímku 3"/>
          <p:cNvSpPr>
            <a:spLocks noGrp="1"/>
          </p:cNvSpPr>
          <p:nvPr>
            <p:ph type="sldNum" sz="quarter" idx="12"/>
          </p:nvPr>
        </p:nvSpPr>
        <p:spPr/>
        <p:txBody>
          <a:bodyPr/>
          <a:lstStyle>
            <a:extLst/>
          </a:lstStyle>
          <a:p>
            <a:fld id="{DCD0E6A7-7F34-47C6-8330-E6B2834C8153}"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cs-CZ" smtClean="0"/>
              <a:t>Klepnutím lze upravit styl předlohy nadpisů.</a:t>
            </a:r>
            <a:endParaRPr kumimoji="0" lang="en-US"/>
          </a:p>
        </p:txBody>
      </p:sp>
      <p:sp>
        <p:nvSpPr>
          <p:cNvPr id="3" name="Zástupný symbol pro text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obsah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extLst/>
          </a:lstStyle>
          <a:p>
            <a:endParaRPr lang="en-IN"/>
          </a:p>
        </p:txBody>
      </p:sp>
      <p:sp>
        <p:nvSpPr>
          <p:cNvPr id="6" name="Zástupný symbol pro zápatí 5"/>
          <p:cNvSpPr>
            <a:spLocks noGrp="1"/>
          </p:cNvSpPr>
          <p:nvPr>
            <p:ph type="ftr" sz="quarter" idx="11"/>
          </p:nvPr>
        </p:nvSpPr>
        <p:spPr/>
        <p:txBody>
          <a:bodyPr/>
          <a:lstStyle>
            <a:extLst/>
          </a:lstStyle>
          <a:p>
            <a:endParaRPr lang="en-IN"/>
          </a:p>
        </p:txBody>
      </p:sp>
      <p:sp>
        <p:nvSpPr>
          <p:cNvPr id="7" name="Zástupný symbol pro číslo snímku 6"/>
          <p:cNvSpPr>
            <a:spLocks noGrp="1"/>
          </p:cNvSpPr>
          <p:nvPr>
            <p:ph type="sldNum" sz="quarter" idx="12"/>
          </p:nvPr>
        </p:nvSpPr>
        <p:spPr/>
        <p:txBody>
          <a:bodyPr/>
          <a:lstStyle>
            <a:extLst/>
          </a:lstStyle>
          <a:p>
            <a:fld id="{0FCCF3F4-163C-4228-B985-66A1A9C7464B}"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15" name="Zaoblený obdélník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Obdélník s jedním zakulaceným rohem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Nadpis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cs-CZ" smtClean="0"/>
              <a:t>Klepnutím lze upravit styl předlohy nadpisů.</a:t>
            </a:r>
            <a:endParaRPr kumimoji="0" lang="en-US"/>
          </a:p>
        </p:txBody>
      </p:sp>
      <p:sp>
        <p:nvSpPr>
          <p:cNvPr id="4" name="Zástupný symbol pro text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extLst/>
          </a:lstStyle>
          <a:p>
            <a:endParaRPr lang="en-IN"/>
          </a:p>
        </p:txBody>
      </p:sp>
      <p:sp>
        <p:nvSpPr>
          <p:cNvPr id="6" name="Zástupný symbol pro zápatí 5"/>
          <p:cNvSpPr>
            <a:spLocks noGrp="1"/>
          </p:cNvSpPr>
          <p:nvPr>
            <p:ph type="ftr" sz="quarter" idx="11"/>
          </p:nvPr>
        </p:nvSpPr>
        <p:spPr/>
        <p:txBody>
          <a:bodyPr/>
          <a:lstStyle>
            <a:extLst/>
          </a:lstStyle>
          <a:p>
            <a:endParaRPr lang="en-IN"/>
          </a:p>
        </p:txBody>
      </p:sp>
      <p:sp>
        <p:nvSpPr>
          <p:cNvPr id="7" name="Zástupný symbol pro číslo snímku 6"/>
          <p:cNvSpPr>
            <a:spLocks noGrp="1"/>
          </p:cNvSpPr>
          <p:nvPr>
            <p:ph type="sldNum" sz="quarter" idx="12"/>
          </p:nvPr>
        </p:nvSpPr>
        <p:spPr/>
        <p:txBody>
          <a:bodyPr/>
          <a:lstStyle>
            <a:extLst/>
          </a:lstStyle>
          <a:p>
            <a:fld id="{A8F94753-82A3-4E96-8B14-B9CED68C6FE6}" type="slidenum">
              <a:rPr lang="en-IN" smtClean="0"/>
              <a:pPr/>
              <a:t>‹#›</a:t>
            </a:fld>
            <a:endParaRPr lang="en-IN"/>
          </a:p>
        </p:txBody>
      </p:sp>
      <p:sp>
        <p:nvSpPr>
          <p:cNvPr id="3" name="Zástupný symbol pro obrázek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cs-CZ" smtClean="0"/>
              <a:t>Klepnutím na ikonu přidáte obrázek.</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Zaoblený obdélník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Zaoblený obdélník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Zástupný symbol pro nadpis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cs-CZ" smtClean="0"/>
              <a:t>Klepnutím lze upravit styl předlohy nadpisů.</a:t>
            </a:r>
            <a:endParaRPr kumimoji="0" lang="en-US"/>
          </a:p>
        </p:txBody>
      </p:sp>
      <p:sp>
        <p:nvSpPr>
          <p:cNvPr id="4" name="Zástupný symbol pro text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cs-CZ" smtClean="0"/>
              <a:t>Klepnutím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
        <p:nvSpPr>
          <p:cNvPr id="25" name="Zástupný symbol pro datum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endParaRPr lang="en-IN"/>
          </a:p>
        </p:txBody>
      </p:sp>
      <p:sp>
        <p:nvSpPr>
          <p:cNvPr id="18" name="Zástupný symbol pro zápatí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IN"/>
          </a:p>
        </p:txBody>
      </p:sp>
      <p:sp>
        <p:nvSpPr>
          <p:cNvPr id="5" name="Zástupný symbol pro číslo snímku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C08F2CDC-C7DA-476E-9EB1-FA7471B89464}"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691680" y="1820206"/>
            <a:ext cx="6768752" cy="1320762"/>
          </a:xfrm>
        </p:spPr>
        <p:txBody>
          <a:bodyPr>
            <a:normAutofit fontScale="90000"/>
          </a:bodyPr>
          <a:lstStyle/>
          <a:p>
            <a:r>
              <a:rPr lang="cs-CZ" b="1" dirty="0" smtClean="0"/>
              <a:t>150 let periodické tabulky</a:t>
            </a:r>
            <a:endParaRPr lang="en-IN" b="1" dirty="0"/>
          </a:p>
        </p:txBody>
      </p:sp>
      <p:sp>
        <p:nvSpPr>
          <p:cNvPr id="2051" name="Rectangle 3"/>
          <p:cNvSpPr>
            <a:spLocks noGrp="1" noChangeArrowheads="1"/>
          </p:cNvSpPr>
          <p:nvPr>
            <p:ph type="subTitle" idx="1"/>
          </p:nvPr>
        </p:nvSpPr>
        <p:spPr/>
        <p:txBody>
          <a:bodyPr/>
          <a:lstStyle/>
          <a:p>
            <a:r>
              <a:rPr lang="cs-CZ" dirty="0" smtClean="0"/>
              <a:t>Chemie</a:t>
            </a:r>
          </a:p>
          <a:p>
            <a:endParaRPr lang="cs-CZ" dirty="0" smtClean="0"/>
          </a:p>
          <a:p>
            <a:endParaRPr lang="en-IN"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683568" y="620688"/>
            <a:ext cx="7488832" cy="646331"/>
          </a:xfrm>
          <a:prstGeom prst="rect">
            <a:avLst/>
          </a:prstGeom>
        </p:spPr>
        <p:txBody>
          <a:bodyPr wrap="square">
            <a:spAutoFit/>
          </a:bodyPr>
          <a:lstStyle/>
          <a:p>
            <a:r>
              <a:rPr lang="cs-CZ" b="1" dirty="0"/>
              <a:t>Periodická tabulka slaví 150 let. Některé prvky zmizí. Vědci hledají nové </a:t>
            </a:r>
            <a:r>
              <a:rPr lang="cs-CZ" b="1" dirty="0" err="1"/>
              <a:t>superprvky</a:t>
            </a:r>
            <a:endParaRPr lang="cs-CZ" b="1" dirty="0"/>
          </a:p>
        </p:txBody>
      </p:sp>
      <p:sp>
        <p:nvSpPr>
          <p:cNvPr id="3" name="Obdélník 2"/>
          <p:cNvSpPr/>
          <p:nvPr/>
        </p:nvSpPr>
        <p:spPr>
          <a:xfrm>
            <a:off x="4572000" y="1052736"/>
            <a:ext cx="4176464" cy="2308324"/>
          </a:xfrm>
          <a:prstGeom prst="rect">
            <a:avLst/>
          </a:prstGeom>
        </p:spPr>
        <p:txBody>
          <a:bodyPr wrap="square">
            <a:spAutoFit/>
          </a:bodyPr>
          <a:lstStyle/>
          <a:p>
            <a:r>
              <a:rPr lang="cs-CZ" dirty="0"/>
              <a:t>Uteklo již půldruhého století od chvíle, kdy ruský chemik </a:t>
            </a:r>
            <a:r>
              <a:rPr lang="cs-CZ" dirty="0" err="1"/>
              <a:t>Dmitrij</a:t>
            </a:r>
            <a:r>
              <a:rPr lang="cs-CZ" dirty="0"/>
              <a:t> Mendělejev představil periodickou tabulku prvků. Zcela zaplnit se ji podařilo teprve v roce 2016. Některé prvky ovšem kvůli nadužívání zřejmě další stovku let na Zemi nevydrží. Lidstvo zároveň hledá cestu k novým </a:t>
            </a:r>
            <a:r>
              <a:rPr lang="cs-CZ" dirty="0" err="1"/>
              <a:t>superprvkům</a:t>
            </a:r>
            <a:r>
              <a:rPr lang="cs-CZ" dirty="0"/>
              <a:t>.</a:t>
            </a:r>
          </a:p>
        </p:txBody>
      </p:sp>
      <p:pic>
        <p:nvPicPr>
          <p:cNvPr id="5122" name="Picture 2" descr="C:\Users\dell\Desktop\per tab.png"/>
          <p:cNvPicPr>
            <a:picLocks noChangeAspect="1" noChangeArrowheads="1"/>
          </p:cNvPicPr>
          <p:nvPr/>
        </p:nvPicPr>
        <p:blipFill>
          <a:blip r:embed="rId2" cstate="print"/>
          <a:srcRect/>
          <a:stretch>
            <a:fillRect/>
          </a:stretch>
        </p:blipFill>
        <p:spPr bwMode="auto">
          <a:xfrm>
            <a:off x="4499992" y="3356993"/>
            <a:ext cx="4392488" cy="2829496"/>
          </a:xfrm>
          <a:prstGeom prst="rect">
            <a:avLst/>
          </a:prstGeom>
          <a:noFill/>
        </p:spPr>
      </p:pic>
      <p:sp>
        <p:nvSpPr>
          <p:cNvPr id="5" name="Obdélník 4"/>
          <p:cNvSpPr/>
          <p:nvPr/>
        </p:nvSpPr>
        <p:spPr>
          <a:xfrm>
            <a:off x="179512" y="1340768"/>
            <a:ext cx="4248472" cy="5355312"/>
          </a:xfrm>
          <a:prstGeom prst="rect">
            <a:avLst/>
          </a:prstGeom>
        </p:spPr>
        <p:txBody>
          <a:bodyPr wrap="square">
            <a:spAutoFit/>
          </a:bodyPr>
          <a:lstStyle/>
          <a:p>
            <a:r>
              <a:rPr lang="cs-CZ" b="1" dirty="0"/>
              <a:t>Nejstarší objevená tabulka</a:t>
            </a:r>
          </a:p>
          <a:p>
            <a:r>
              <a:rPr lang="cs-CZ" dirty="0"/>
              <a:t>Periodická tabulka letos slaví 150. výročí. Právě v roce 1869 ji poprvé představil ruský chemik </a:t>
            </a:r>
            <a:r>
              <a:rPr lang="cs-CZ" dirty="0" err="1"/>
              <a:t>Dmitrij</a:t>
            </a:r>
            <a:r>
              <a:rPr lang="cs-CZ" dirty="0"/>
              <a:t> Mendělejev. Pravděpodobně nejstarší dochovaná tabulka pochází z roku 1885, její dataci historici určili podle chybějících prvků. Prvky jsou dnes řazeny do řádků dle protonového čísla, které </a:t>
            </a:r>
            <a:r>
              <a:rPr lang="cs-CZ" dirty="0" err="1" smtClean="0"/>
              <a:t>refletuje</a:t>
            </a:r>
            <a:r>
              <a:rPr lang="cs-CZ" dirty="0"/>
              <a:t>, jak těžký prvek je. Umístění ve sloupcích pak souvisí s chemickými vlastnostmi daných prvků. (Proto Mendělejev načrtnul tabulku s prázdnými místy právě pro nové prvky, které ještě nebyly v jeho době známy, ale jejich chemické vlastnosti šlo předpovědět.) Teprve v roce 2016 se stala periodická tabulka kompletní po přidání 118. prvku </a:t>
            </a:r>
            <a:r>
              <a:rPr lang="cs-CZ" dirty="0" err="1"/>
              <a:t>oganessonu</a:t>
            </a:r>
            <a:r>
              <a:rPr lang="cs-CZ" dirty="0"/>
              <a: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https://cdn.i0.cz/graphics/public-data/0a/4a/dcf575cc1f9721eb404afb1ea0d20a4a/mapa._59_.png"/>
          <p:cNvPicPr>
            <a:picLocks noChangeAspect="1" noChangeArrowheads="1"/>
          </p:cNvPicPr>
          <p:nvPr/>
        </p:nvPicPr>
        <p:blipFill>
          <a:blip r:embed="rId2" cstate="print"/>
          <a:srcRect/>
          <a:stretch>
            <a:fillRect/>
          </a:stretch>
        </p:blipFill>
        <p:spPr bwMode="auto">
          <a:xfrm>
            <a:off x="611560" y="836712"/>
            <a:ext cx="7648575" cy="3952876"/>
          </a:xfrm>
          <a:prstGeom prst="rect">
            <a:avLst/>
          </a:prstGeom>
          <a:noFill/>
        </p:spPr>
      </p:pic>
      <p:sp>
        <p:nvSpPr>
          <p:cNvPr id="6" name="Obdélník 5"/>
          <p:cNvSpPr/>
          <p:nvPr/>
        </p:nvSpPr>
        <p:spPr>
          <a:xfrm>
            <a:off x="683568" y="5013176"/>
            <a:ext cx="7560840" cy="861774"/>
          </a:xfrm>
          <a:prstGeom prst="rect">
            <a:avLst/>
          </a:prstGeom>
        </p:spPr>
        <p:txBody>
          <a:bodyPr wrap="square">
            <a:spAutoFit/>
          </a:bodyPr>
          <a:lstStyle/>
          <a:p>
            <a:pPr lvl="0"/>
            <a:r>
              <a:rPr lang="cs-CZ" dirty="0">
                <a:solidFill>
                  <a:prstClr val="black"/>
                </a:solidFill>
              </a:rPr>
              <a:t>na 100 </a:t>
            </a:r>
            <a:r>
              <a:rPr lang="cs-CZ" dirty="0" smtClean="0">
                <a:solidFill>
                  <a:prstClr val="black"/>
                </a:solidFill>
              </a:rPr>
              <a:t>let       </a:t>
            </a:r>
            <a:r>
              <a:rPr lang="cs-CZ" dirty="0">
                <a:solidFill>
                  <a:prstClr val="black"/>
                </a:solidFill>
              </a:rPr>
              <a:t> omezené </a:t>
            </a:r>
            <a:r>
              <a:rPr lang="cs-CZ" dirty="0" smtClean="0">
                <a:solidFill>
                  <a:prstClr val="black"/>
                </a:solidFill>
              </a:rPr>
              <a:t>zásoby   </a:t>
            </a:r>
            <a:r>
              <a:rPr lang="cs-CZ" dirty="0">
                <a:solidFill>
                  <a:prstClr val="black"/>
                </a:solidFill>
              </a:rPr>
              <a:t> ohroženo </a:t>
            </a:r>
            <a:r>
              <a:rPr lang="cs-CZ" dirty="0" smtClean="0">
                <a:solidFill>
                  <a:prstClr val="black"/>
                </a:solidFill>
              </a:rPr>
              <a:t>poptávkou      </a:t>
            </a:r>
            <a:r>
              <a:rPr lang="cs-CZ" dirty="0">
                <a:solidFill>
                  <a:prstClr val="black"/>
                </a:solidFill>
              </a:rPr>
              <a:t> umělé </a:t>
            </a:r>
            <a:r>
              <a:rPr lang="cs-CZ" dirty="0" smtClean="0">
                <a:solidFill>
                  <a:prstClr val="black"/>
                </a:solidFill>
              </a:rPr>
              <a:t>prvky</a:t>
            </a:r>
          </a:p>
          <a:p>
            <a:pPr lvl="0"/>
            <a:r>
              <a:rPr lang="cs-CZ" dirty="0" smtClean="0">
                <a:solidFill>
                  <a:prstClr val="black"/>
                </a:solidFill>
              </a:rPr>
              <a:t>sv. oranžová            růžová                   sv. červená                 modrá</a:t>
            </a:r>
          </a:p>
          <a:p>
            <a:pPr lvl="0"/>
            <a:endParaRPr lang="cs-CZ" sz="1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0" tIns="669714"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IN" sz="2000" b="1" i="0" u="none" strike="noStrike" cap="none" normalizeH="0" baseline="0" smtClean="0">
                <a:ln>
                  <a:noFill/>
                </a:ln>
                <a:solidFill>
                  <a:srgbClr val="263A63"/>
                </a:solidFill>
                <a:effectLst/>
                <a:latin typeface="Fira Sans"/>
                <a:cs typeface="Arial" pitchFamily="34" charset="0"/>
              </a:rPr>
              <a:t>Dmitrij Ivanovič Mendělejev</a:t>
            </a:r>
          </a:p>
          <a:p>
            <a:pPr marL="0" marR="0" lvl="0" indent="0" algn="l" defTabSz="914400" rtl="0" eaLnBrk="0" fontAlgn="base" latinLnBrk="0" hangingPunct="0">
              <a:lnSpc>
                <a:spcPct val="100000"/>
              </a:lnSpc>
              <a:spcBef>
                <a:spcPct val="0"/>
              </a:spcBef>
              <a:spcAft>
                <a:spcPct val="0"/>
              </a:spcAft>
              <a:buClrTx/>
              <a:buSzTx/>
              <a:buFontTx/>
              <a:buNone/>
              <a:tabLst/>
            </a:pPr>
            <a:r>
              <a:rPr kumimoji="0" lang="en-IN" sz="1400" b="0" i="0" u="none" strike="noStrike" cap="none" normalizeH="0" baseline="0" smtClean="0">
                <a:ln>
                  <a:noFill/>
                </a:ln>
                <a:solidFill>
                  <a:srgbClr val="263A63"/>
                </a:solidFill>
                <a:effectLst/>
                <a:latin typeface="PT Serif"/>
                <a:cs typeface="Arial" pitchFamily="34" charset="0"/>
              </a:rPr>
              <a:t>Ruský chemik se narodil před 185 lety a právě objev periodického zákona, podle nějž se prvky řadí v periodické tabulce, je jeho nejdůležitějším příspěvkem vědě. Na vrchol slávy se dostal ve chvíli, kdy byly ještě za jeho života objeveny jím předpovězené prvky gallium, skandium a germanium. Ruský vědec byl několikrát i favoritem na Nobelovu cenu, bohužel si znepřátelil vlivného chemika Svanta Arrheniuse, jenž se postaral o to, aby ji nikdy nezískal</a:t>
            </a:r>
            <a:endParaRPr kumimoji="0" lang="en-IN" sz="11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IN" sz="1800" b="0" i="0" u="none" strike="noStrike" cap="none" normalizeH="0" baseline="0" smtClean="0">
                <a:ln>
                  <a:noFill/>
                </a:ln>
                <a:solidFill>
                  <a:schemeClr val="tx1"/>
                </a:solidFill>
                <a:effectLst/>
                <a:latin typeface="Arial" pitchFamily="34" charset="0"/>
                <a:cs typeface="Arial" pitchFamily="34" charset="0"/>
              </a:rPr>
              <a:t>  </a:t>
            </a:r>
            <a:r>
              <a:rPr kumimoji="0" lang="en-IN" sz="30000" b="0" i="0" u="none" strike="noStrike" cap="none" normalizeH="0" baseline="0" smtClean="0">
                <a:ln>
                  <a:noFill/>
                </a:ln>
                <a:solidFill>
                  <a:schemeClr val="tx1"/>
                </a:solidFill>
                <a:effectLst/>
                <a:latin typeface="Arial" pitchFamily="34" charset="0"/>
                <a:cs typeface="Arial" pitchFamily="34" charset="0"/>
              </a:rPr>
              <a:t> </a:t>
            </a:r>
            <a:r>
              <a:rPr kumimoji="0" lang="en-IN" sz="1800" b="0" i="0" u="none" strike="noStrike" cap="none" normalizeH="0" baseline="0" smtClean="0">
                <a:ln>
                  <a:noFill/>
                </a:ln>
                <a:solidFill>
                  <a:schemeClr val="tx1"/>
                </a:solidFill>
                <a:effectLst/>
                <a:latin typeface="Arial" pitchFamily="34" charset="0"/>
                <a:cs typeface="Arial" pitchFamily="34" charset="0"/>
              </a:rPr>
              <a:t>                                                                          </a:t>
            </a:r>
            <a:br>
              <a:rPr kumimoji="0" lang="en-IN" sz="1800" b="0" i="0" u="none" strike="noStrike" cap="none" normalizeH="0" baseline="0" smtClean="0">
                <a:ln>
                  <a:noFill/>
                </a:ln>
                <a:solidFill>
                  <a:schemeClr val="tx1"/>
                </a:solidFill>
                <a:effectLst/>
                <a:latin typeface="Arial" pitchFamily="34" charset="0"/>
                <a:cs typeface="Arial" pitchFamily="34" charset="0"/>
              </a:rPr>
            </a:br>
            <a:endParaRPr kumimoji="0" lang="en-IN" sz="1800" b="0" i="0" u="none" strike="noStrike" cap="none" normalizeH="0" baseline="0" smtClean="0">
              <a:ln>
                <a:noFill/>
              </a:ln>
              <a:solidFill>
                <a:schemeClr val="tx1"/>
              </a:solidFill>
              <a:effectLst/>
              <a:latin typeface="Arial" pitchFamily="34" charset="0"/>
              <a:cs typeface="Arial" pitchFamily="34" charset="0"/>
            </a:endParaRPr>
          </a:p>
        </p:txBody>
      </p:sp>
      <p:pic>
        <p:nvPicPr>
          <p:cNvPr id="20482" name="Picture 2" descr="https://cdn.xsd.cz/resize/a0cc55a84c01336d9e1ede747df102c1_extract=0,0,1127,1127_resize=,500_.jpg?hash=27a1cab850a78e8508328a72f555c115"/>
          <p:cNvPicPr>
            <a:picLocks noChangeAspect="1" noChangeArrowheads="1"/>
          </p:cNvPicPr>
          <p:nvPr/>
        </p:nvPicPr>
        <p:blipFill>
          <a:blip r:embed="rId2" cstate="print"/>
          <a:srcRect/>
          <a:stretch>
            <a:fillRect/>
          </a:stretch>
        </p:blipFill>
        <p:spPr bwMode="auto">
          <a:xfrm>
            <a:off x="1835696" y="836712"/>
            <a:ext cx="4762500" cy="4762501"/>
          </a:xfrm>
          <a:prstGeom prst="rect">
            <a:avLst/>
          </a:prstGeom>
          <a:noFill/>
        </p:spPr>
      </p:pic>
      <p:sp>
        <p:nvSpPr>
          <p:cNvPr id="4" name="TextovéPole 3"/>
          <p:cNvSpPr txBox="1"/>
          <p:nvPr/>
        </p:nvSpPr>
        <p:spPr>
          <a:xfrm>
            <a:off x="2123728" y="6021288"/>
            <a:ext cx="3528392" cy="369332"/>
          </a:xfrm>
          <a:prstGeom prst="rect">
            <a:avLst/>
          </a:prstGeom>
          <a:noFill/>
        </p:spPr>
        <p:txBody>
          <a:bodyPr wrap="square" rtlCol="0">
            <a:spAutoFit/>
          </a:bodyPr>
          <a:lstStyle/>
          <a:p>
            <a:r>
              <a:rPr lang="cs-CZ" dirty="0" err="1" smtClean="0"/>
              <a:t>Dmitrij</a:t>
            </a:r>
            <a:r>
              <a:rPr lang="cs-CZ" dirty="0" smtClean="0"/>
              <a:t>  </a:t>
            </a:r>
            <a:r>
              <a:rPr lang="cs-CZ" dirty="0" err="1" smtClean="0"/>
              <a:t>Ivanovič</a:t>
            </a:r>
            <a:r>
              <a:rPr lang="cs-CZ" dirty="0" smtClean="0"/>
              <a:t> Mendělejev</a:t>
            </a:r>
            <a:endParaRPr lang="cs-CZ"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395536" y="404665"/>
            <a:ext cx="8136904" cy="2585323"/>
          </a:xfrm>
          <a:prstGeom prst="rect">
            <a:avLst/>
          </a:prstGeom>
        </p:spPr>
        <p:txBody>
          <a:bodyPr wrap="square">
            <a:spAutoFit/>
          </a:bodyPr>
          <a:lstStyle/>
          <a:p>
            <a:r>
              <a:rPr lang="cs-CZ" b="1" dirty="0" err="1"/>
              <a:t>Dmitrij</a:t>
            </a:r>
            <a:r>
              <a:rPr lang="cs-CZ" b="1" dirty="0"/>
              <a:t> </a:t>
            </a:r>
            <a:r>
              <a:rPr lang="cs-CZ" b="1" dirty="0" err="1"/>
              <a:t>Ivanovič</a:t>
            </a:r>
            <a:r>
              <a:rPr lang="cs-CZ" b="1" dirty="0"/>
              <a:t> </a:t>
            </a:r>
            <a:r>
              <a:rPr lang="cs-CZ" b="1" dirty="0" smtClean="0"/>
              <a:t>Mendělejev</a:t>
            </a:r>
          </a:p>
          <a:p>
            <a:endParaRPr lang="cs-CZ" b="1" dirty="0"/>
          </a:p>
          <a:p>
            <a:r>
              <a:rPr lang="cs-CZ" dirty="0"/>
              <a:t>Ruský chemik se narodil před 185 lety a právě objev periodického zákona, podle nějž se prvky řadí v periodické tabulce, je jeho nejdůležitějším příspěvkem vědě. Na vrchol slávy se dostal ve chvíli, kdy byly ještě za jeho života objeveny jím </a:t>
            </a:r>
            <a:r>
              <a:rPr lang="cs-CZ" dirty="0" err="1"/>
              <a:t>předpovězené</a:t>
            </a:r>
            <a:r>
              <a:rPr lang="cs-CZ" dirty="0"/>
              <a:t> prvky </a:t>
            </a:r>
            <a:r>
              <a:rPr lang="cs-CZ" dirty="0" err="1"/>
              <a:t>gallium</a:t>
            </a:r>
            <a:r>
              <a:rPr lang="cs-CZ" dirty="0"/>
              <a:t>, skandium a germanium. Ruský vědec byl několikrát i favoritem na Nobelovu cenu, bohužel si znepřátelil vlivného chemika </a:t>
            </a:r>
            <a:r>
              <a:rPr lang="cs-CZ" dirty="0" err="1"/>
              <a:t>Svanta</a:t>
            </a:r>
            <a:r>
              <a:rPr lang="cs-CZ" dirty="0"/>
              <a:t> </a:t>
            </a:r>
            <a:r>
              <a:rPr lang="cs-CZ" dirty="0" err="1"/>
              <a:t>Arrheniuse</a:t>
            </a:r>
            <a:r>
              <a:rPr lang="cs-CZ" dirty="0"/>
              <a:t>, jenž se postaral o to, aby ji nikdy nezískal</a:t>
            </a:r>
          </a:p>
        </p:txBody>
      </p:sp>
      <p:sp>
        <p:nvSpPr>
          <p:cNvPr id="3" name="Obdélník 2"/>
          <p:cNvSpPr/>
          <p:nvPr/>
        </p:nvSpPr>
        <p:spPr>
          <a:xfrm>
            <a:off x="755576" y="3284984"/>
            <a:ext cx="7488832" cy="2031325"/>
          </a:xfrm>
          <a:prstGeom prst="rect">
            <a:avLst/>
          </a:prstGeom>
        </p:spPr>
        <p:txBody>
          <a:bodyPr wrap="square">
            <a:spAutoFit/>
          </a:bodyPr>
          <a:lstStyle/>
          <a:p>
            <a:r>
              <a:rPr lang="cs-CZ" i="1" dirty="0"/>
              <a:t>Ruský vědec vedl komplikovaný život, ve svých 43 letech si vzal ještě před rozvodem 19letou Annu Popovou, což vyvolalo pobouření veřejnosti. Kolem Mendělejeva existuje i řada mýtů. První, v Rusku velmi rozšířený, říká, že právě on stojí za tím, že vodka musí být 40procentní. Jde ovšem o naprostý mýtus. Jistí si ale už historici nejsou u zkazky, která říká, že se periodická tabulka prvků Rusovi zjevila ve snu. Mendělejev podle několika zdrojů tuto historku sám potvrdil.</a:t>
            </a:r>
            <a:endParaRPr lang="cs-CZ"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sz="half" idx="1"/>
          </p:nvPr>
        </p:nvSpPr>
        <p:spPr/>
        <p:txBody>
          <a:bodyPr>
            <a:normAutofit fontScale="70000" lnSpcReduction="20000"/>
          </a:bodyPr>
          <a:lstStyle/>
          <a:p>
            <a:r>
              <a:rPr lang="cs-CZ" dirty="0" smtClean="0"/>
              <a:t>Období </a:t>
            </a:r>
            <a:r>
              <a:rPr lang="cs-CZ" dirty="0" smtClean="0"/>
              <a:t>objevů</a:t>
            </a:r>
          </a:p>
          <a:p>
            <a:endParaRPr lang="cs-CZ" dirty="0" smtClean="0"/>
          </a:p>
          <a:p>
            <a:r>
              <a:rPr lang="cs-CZ" dirty="0" smtClean="0"/>
              <a:t>před </a:t>
            </a:r>
            <a:r>
              <a:rPr lang="cs-CZ" dirty="0" smtClean="0"/>
              <a:t>1734</a:t>
            </a:r>
          </a:p>
          <a:p>
            <a:endParaRPr lang="cs-CZ" dirty="0" smtClean="0"/>
          </a:p>
          <a:p>
            <a:endParaRPr lang="cs-CZ" dirty="0" smtClean="0"/>
          </a:p>
          <a:p>
            <a:r>
              <a:rPr lang="cs-CZ" dirty="0" smtClean="0"/>
              <a:t>1734 – </a:t>
            </a:r>
            <a:r>
              <a:rPr lang="cs-CZ" dirty="0" smtClean="0"/>
              <a:t>1834</a:t>
            </a:r>
          </a:p>
          <a:p>
            <a:endParaRPr lang="cs-CZ" dirty="0" smtClean="0"/>
          </a:p>
          <a:p>
            <a:endParaRPr lang="cs-CZ" dirty="0" smtClean="0"/>
          </a:p>
          <a:p>
            <a:endParaRPr lang="cs-CZ" dirty="0" smtClean="0"/>
          </a:p>
          <a:p>
            <a:endParaRPr lang="cs-CZ" dirty="0" smtClean="0"/>
          </a:p>
          <a:p>
            <a:endParaRPr lang="cs-CZ" dirty="0" smtClean="0"/>
          </a:p>
          <a:p>
            <a:endParaRPr lang="cs-CZ" dirty="0" smtClean="0"/>
          </a:p>
          <a:p>
            <a:endParaRPr lang="cs-CZ" dirty="0" smtClean="0"/>
          </a:p>
          <a:p>
            <a:endParaRPr lang="cs-CZ" dirty="0" smtClean="0"/>
          </a:p>
          <a:p>
            <a:r>
              <a:rPr lang="cs-CZ" dirty="0" smtClean="0"/>
              <a:t>po </a:t>
            </a:r>
            <a:r>
              <a:rPr lang="cs-CZ" dirty="0" smtClean="0"/>
              <a:t>1835</a:t>
            </a:r>
          </a:p>
          <a:p>
            <a:endParaRPr lang="cs-CZ" dirty="0"/>
          </a:p>
        </p:txBody>
      </p:sp>
      <p:sp>
        <p:nvSpPr>
          <p:cNvPr id="4" name="Zástupný symbol pro obsah 3"/>
          <p:cNvSpPr>
            <a:spLocks noGrp="1"/>
          </p:cNvSpPr>
          <p:nvPr>
            <p:ph sz="half" idx="2"/>
          </p:nvPr>
        </p:nvSpPr>
        <p:spPr/>
        <p:txBody>
          <a:bodyPr>
            <a:normAutofit fontScale="70000" lnSpcReduction="20000"/>
          </a:bodyPr>
          <a:lstStyle/>
          <a:p>
            <a:r>
              <a:rPr lang="cs-CZ" dirty="0" smtClean="0"/>
              <a:t>Prvky</a:t>
            </a:r>
          </a:p>
          <a:p>
            <a:endParaRPr lang="cs-CZ" dirty="0" smtClean="0"/>
          </a:p>
          <a:p>
            <a:r>
              <a:rPr lang="cs-CZ" dirty="0" err="1" smtClean="0">
                <a:solidFill>
                  <a:srgbClr val="FFFF00"/>
                </a:solidFill>
              </a:rPr>
              <a:t>Cu</a:t>
            </a:r>
            <a:r>
              <a:rPr lang="cs-CZ" dirty="0" smtClean="0">
                <a:solidFill>
                  <a:srgbClr val="FFFF00"/>
                </a:solidFill>
              </a:rPr>
              <a:t>, </a:t>
            </a:r>
            <a:r>
              <a:rPr lang="cs-CZ" dirty="0" err="1" smtClean="0">
                <a:solidFill>
                  <a:srgbClr val="FFFF00"/>
                </a:solidFill>
              </a:rPr>
              <a:t>Pb</a:t>
            </a:r>
            <a:r>
              <a:rPr lang="cs-CZ" dirty="0" smtClean="0">
                <a:solidFill>
                  <a:srgbClr val="FFFF00"/>
                </a:solidFill>
              </a:rPr>
              <a:t>, </a:t>
            </a:r>
            <a:r>
              <a:rPr lang="cs-CZ" dirty="0" err="1" smtClean="0">
                <a:solidFill>
                  <a:srgbClr val="FFFF00"/>
                </a:solidFill>
              </a:rPr>
              <a:t>Ag</a:t>
            </a:r>
            <a:r>
              <a:rPr lang="cs-CZ" dirty="0" smtClean="0">
                <a:solidFill>
                  <a:srgbClr val="FFFF00"/>
                </a:solidFill>
              </a:rPr>
              <a:t>, Au, </a:t>
            </a:r>
            <a:r>
              <a:rPr lang="cs-CZ" dirty="0" err="1" smtClean="0">
                <a:solidFill>
                  <a:srgbClr val="FFFF00"/>
                </a:solidFill>
              </a:rPr>
              <a:t>Fe</a:t>
            </a:r>
            <a:r>
              <a:rPr lang="cs-CZ" dirty="0" smtClean="0">
                <a:solidFill>
                  <a:srgbClr val="FFFF00"/>
                </a:solidFill>
              </a:rPr>
              <a:t>, C, </a:t>
            </a:r>
            <a:r>
              <a:rPr lang="cs-CZ" dirty="0" err="1" smtClean="0">
                <a:solidFill>
                  <a:srgbClr val="FFFF00"/>
                </a:solidFill>
              </a:rPr>
              <a:t>Sn</a:t>
            </a:r>
            <a:r>
              <a:rPr lang="cs-CZ" dirty="0" smtClean="0">
                <a:solidFill>
                  <a:srgbClr val="FFFF00"/>
                </a:solidFill>
              </a:rPr>
              <a:t>, S, </a:t>
            </a:r>
            <a:r>
              <a:rPr lang="cs-CZ" dirty="0" err="1" smtClean="0">
                <a:solidFill>
                  <a:srgbClr val="FFFF00"/>
                </a:solidFill>
              </a:rPr>
              <a:t>Hg</a:t>
            </a:r>
            <a:r>
              <a:rPr lang="cs-CZ" dirty="0" smtClean="0">
                <a:solidFill>
                  <a:srgbClr val="FFFF00"/>
                </a:solidFill>
              </a:rPr>
              <a:t>, </a:t>
            </a:r>
            <a:r>
              <a:rPr lang="cs-CZ" dirty="0" err="1" smtClean="0">
                <a:solidFill>
                  <a:srgbClr val="FFFF00"/>
                </a:solidFill>
              </a:rPr>
              <a:t>Zn</a:t>
            </a:r>
            <a:endParaRPr lang="cs-CZ" dirty="0" smtClean="0">
              <a:solidFill>
                <a:srgbClr val="FFFF00"/>
              </a:solidFill>
            </a:endParaRPr>
          </a:p>
          <a:p>
            <a:endParaRPr lang="cs-CZ" dirty="0" smtClean="0">
              <a:solidFill>
                <a:srgbClr val="FFFF00"/>
              </a:solidFill>
            </a:endParaRPr>
          </a:p>
          <a:p>
            <a:r>
              <a:rPr lang="cs-CZ" dirty="0" smtClean="0">
                <a:solidFill>
                  <a:schemeClr val="accent6">
                    <a:lumMod val="50000"/>
                  </a:schemeClr>
                </a:solidFill>
              </a:rPr>
              <a:t>As, </a:t>
            </a:r>
            <a:r>
              <a:rPr lang="cs-CZ" dirty="0" err="1" smtClean="0">
                <a:solidFill>
                  <a:schemeClr val="accent6">
                    <a:lumMod val="50000"/>
                  </a:schemeClr>
                </a:solidFill>
              </a:rPr>
              <a:t>Sb</a:t>
            </a:r>
            <a:r>
              <a:rPr lang="cs-CZ" dirty="0" smtClean="0">
                <a:solidFill>
                  <a:schemeClr val="accent6">
                    <a:lumMod val="50000"/>
                  </a:schemeClr>
                </a:solidFill>
              </a:rPr>
              <a:t>, P, </a:t>
            </a:r>
            <a:r>
              <a:rPr lang="cs-CZ" dirty="0" err="1" smtClean="0">
                <a:solidFill>
                  <a:schemeClr val="accent6">
                    <a:lumMod val="50000"/>
                  </a:schemeClr>
                </a:solidFill>
              </a:rPr>
              <a:t>Bi</a:t>
            </a:r>
            <a:r>
              <a:rPr lang="cs-CZ" dirty="0" smtClean="0">
                <a:solidFill>
                  <a:schemeClr val="accent6">
                    <a:lumMod val="50000"/>
                  </a:schemeClr>
                </a:solidFill>
              </a:rPr>
              <a:t>, Co, Ni, </a:t>
            </a:r>
            <a:r>
              <a:rPr lang="cs-CZ" dirty="0" err="1" smtClean="0">
                <a:solidFill>
                  <a:schemeClr val="accent6">
                    <a:lumMod val="50000"/>
                  </a:schemeClr>
                </a:solidFill>
              </a:rPr>
              <a:t>Pt</a:t>
            </a:r>
            <a:r>
              <a:rPr lang="cs-CZ" dirty="0" smtClean="0">
                <a:solidFill>
                  <a:schemeClr val="accent6">
                    <a:lumMod val="50000"/>
                  </a:schemeClr>
                </a:solidFill>
              </a:rPr>
              <a:t>, Mg, H, O, N, Ba, Cl, </a:t>
            </a:r>
            <a:r>
              <a:rPr lang="cs-CZ" dirty="0" err="1" smtClean="0">
                <a:solidFill>
                  <a:schemeClr val="accent6">
                    <a:lumMod val="50000"/>
                  </a:schemeClr>
                </a:solidFill>
              </a:rPr>
              <a:t>Mn</a:t>
            </a:r>
            <a:r>
              <a:rPr lang="cs-CZ" dirty="0" smtClean="0">
                <a:solidFill>
                  <a:schemeClr val="accent6">
                    <a:lumMod val="50000"/>
                  </a:schemeClr>
                </a:solidFill>
              </a:rPr>
              <a:t>, </a:t>
            </a:r>
            <a:r>
              <a:rPr lang="cs-CZ" dirty="0" err="1" smtClean="0">
                <a:solidFill>
                  <a:schemeClr val="accent6">
                    <a:lumMod val="50000"/>
                  </a:schemeClr>
                </a:solidFill>
              </a:rPr>
              <a:t>Mo</a:t>
            </a:r>
            <a:r>
              <a:rPr lang="cs-CZ" dirty="0" smtClean="0">
                <a:solidFill>
                  <a:schemeClr val="accent6">
                    <a:lumMod val="50000"/>
                  </a:schemeClr>
                </a:solidFill>
              </a:rPr>
              <a:t>, W, </a:t>
            </a:r>
            <a:r>
              <a:rPr lang="cs-CZ" dirty="0" err="1" smtClean="0">
                <a:solidFill>
                  <a:schemeClr val="accent6">
                    <a:lumMod val="50000"/>
                  </a:schemeClr>
                </a:solidFill>
              </a:rPr>
              <a:t>Te</a:t>
            </a:r>
            <a:r>
              <a:rPr lang="cs-CZ" dirty="0" smtClean="0">
                <a:solidFill>
                  <a:schemeClr val="accent6">
                    <a:lumMod val="50000"/>
                  </a:schemeClr>
                </a:solidFill>
              </a:rPr>
              <a:t>, </a:t>
            </a:r>
            <a:r>
              <a:rPr lang="cs-CZ" dirty="0" err="1" smtClean="0">
                <a:solidFill>
                  <a:schemeClr val="accent6">
                    <a:lumMod val="50000"/>
                  </a:schemeClr>
                </a:solidFill>
              </a:rPr>
              <a:t>Sr</a:t>
            </a:r>
            <a:r>
              <a:rPr lang="cs-CZ" dirty="0" smtClean="0">
                <a:solidFill>
                  <a:schemeClr val="accent6">
                    <a:lumMod val="50000"/>
                  </a:schemeClr>
                </a:solidFill>
              </a:rPr>
              <a:t>, </a:t>
            </a:r>
            <a:r>
              <a:rPr lang="cs-CZ" dirty="0" err="1" smtClean="0">
                <a:solidFill>
                  <a:schemeClr val="accent6">
                    <a:lumMod val="50000"/>
                  </a:schemeClr>
                </a:solidFill>
              </a:rPr>
              <a:t>Zr</a:t>
            </a:r>
            <a:r>
              <a:rPr lang="cs-CZ" dirty="0" smtClean="0">
                <a:solidFill>
                  <a:schemeClr val="accent6">
                    <a:lumMod val="50000"/>
                  </a:schemeClr>
                </a:solidFill>
              </a:rPr>
              <a:t>, U, Ti, Y, </a:t>
            </a:r>
            <a:r>
              <a:rPr lang="cs-CZ" dirty="0" err="1" smtClean="0">
                <a:solidFill>
                  <a:schemeClr val="accent6">
                    <a:lumMod val="50000"/>
                  </a:schemeClr>
                </a:solidFill>
              </a:rPr>
              <a:t>Cr</a:t>
            </a:r>
            <a:r>
              <a:rPr lang="cs-CZ" dirty="0" smtClean="0">
                <a:solidFill>
                  <a:schemeClr val="accent6">
                    <a:lumMod val="50000"/>
                  </a:schemeClr>
                </a:solidFill>
              </a:rPr>
              <a:t>, </a:t>
            </a:r>
            <a:r>
              <a:rPr lang="cs-CZ" dirty="0" err="1" smtClean="0">
                <a:solidFill>
                  <a:schemeClr val="accent6">
                    <a:lumMod val="50000"/>
                  </a:schemeClr>
                </a:solidFill>
              </a:rPr>
              <a:t>Be</a:t>
            </a:r>
            <a:r>
              <a:rPr lang="cs-CZ" dirty="0" smtClean="0">
                <a:solidFill>
                  <a:schemeClr val="accent6">
                    <a:lumMod val="50000"/>
                  </a:schemeClr>
                </a:solidFill>
              </a:rPr>
              <a:t>, V, </a:t>
            </a:r>
            <a:r>
              <a:rPr lang="cs-CZ" dirty="0" err="1" smtClean="0">
                <a:solidFill>
                  <a:schemeClr val="accent6">
                    <a:lumMod val="50000"/>
                  </a:schemeClr>
                </a:solidFill>
              </a:rPr>
              <a:t>Nb</a:t>
            </a:r>
            <a:r>
              <a:rPr lang="cs-CZ" dirty="0" smtClean="0">
                <a:solidFill>
                  <a:schemeClr val="accent6">
                    <a:lumMod val="50000"/>
                  </a:schemeClr>
                </a:solidFill>
              </a:rPr>
              <a:t>, Ta, </a:t>
            </a:r>
            <a:r>
              <a:rPr lang="cs-CZ" dirty="0" err="1" smtClean="0">
                <a:solidFill>
                  <a:schemeClr val="accent6">
                    <a:lumMod val="50000"/>
                  </a:schemeClr>
                </a:solidFill>
              </a:rPr>
              <a:t>Pd</a:t>
            </a:r>
            <a:r>
              <a:rPr lang="cs-CZ" dirty="0" smtClean="0">
                <a:solidFill>
                  <a:schemeClr val="accent6">
                    <a:lumMod val="50000"/>
                  </a:schemeClr>
                </a:solidFill>
              </a:rPr>
              <a:t>, </a:t>
            </a:r>
            <a:r>
              <a:rPr lang="cs-CZ" dirty="0" err="1" smtClean="0">
                <a:solidFill>
                  <a:schemeClr val="accent6">
                    <a:lumMod val="50000"/>
                  </a:schemeClr>
                </a:solidFill>
              </a:rPr>
              <a:t>Ce</a:t>
            </a:r>
            <a:r>
              <a:rPr lang="cs-CZ" dirty="0" smtClean="0">
                <a:solidFill>
                  <a:schemeClr val="accent6">
                    <a:lumMod val="50000"/>
                  </a:schemeClr>
                </a:solidFill>
              </a:rPr>
              <a:t>, Os, Ir, </a:t>
            </a:r>
            <a:r>
              <a:rPr lang="cs-CZ" dirty="0" err="1" smtClean="0">
                <a:solidFill>
                  <a:schemeClr val="accent6">
                    <a:lumMod val="50000"/>
                  </a:schemeClr>
                </a:solidFill>
              </a:rPr>
              <a:t>Rh</a:t>
            </a:r>
            <a:r>
              <a:rPr lang="cs-CZ" dirty="0" smtClean="0">
                <a:solidFill>
                  <a:schemeClr val="accent6">
                    <a:lumMod val="50000"/>
                  </a:schemeClr>
                </a:solidFill>
              </a:rPr>
              <a:t>, Na, KK, B, Ca, I, Li, Se, Cd, Si, </a:t>
            </a:r>
            <a:r>
              <a:rPr lang="cs-CZ" dirty="0" err="1" smtClean="0">
                <a:solidFill>
                  <a:schemeClr val="accent6">
                    <a:lumMod val="50000"/>
                  </a:schemeClr>
                </a:solidFill>
              </a:rPr>
              <a:t>Ac</a:t>
            </a:r>
            <a:r>
              <a:rPr lang="cs-CZ" dirty="0" smtClean="0">
                <a:solidFill>
                  <a:schemeClr val="accent6">
                    <a:lumMod val="50000"/>
                  </a:schemeClr>
                </a:solidFill>
              </a:rPr>
              <a:t>, Br, </a:t>
            </a:r>
            <a:r>
              <a:rPr lang="cs-CZ" dirty="0" err="1" smtClean="0">
                <a:solidFill>
                  <a:schemeClr val="accent6">
                    <a:lumMod val="50000"/>
                  </a:schemeClr>
                </a:solidFill>
              </a:rPr>
              <a:t>Th</a:t>
            </a:r>
            <a:endParaRPr lang="cs-CZ" dirty="0" smtClean="0">
              <a:solidFill>
                <a:schemeClr val="accent6">
                  <a:lumMod val="50000"/>
                </a:schemeClr>
              </a:solidFill>
            </a:endParaRPr>
          </a:p>
          <a:p>
            <a:r>
              <a:rPr lang="cs-CZ" dirty="0" smtClean="0">
                <a:solidFill>
                  <a:schemeClr val="accent6">
                    <a:lumMod val="50000"/>
                  </a:schemeClr>
                </a:solidFill>
              </a:rPr>
              <a:t>La, </a:t>
            </a:r>
            <a:r>
              <a:rPr lang="cs-CZ" dirty="0" err="1" smtClean="0">
                <a:solidFill>
                  <a:schemeClr val="accent6">
                    <a:lumMod val="50000"/>
                  </a:schemeClr>
                </a:solidFill>
              </a:rPr>
              <a:t>Tb</a:t>
            </a:r>
            <a:r>
              <a:rPr lang="cs-CZ" dirty="0" smtClean="0">
                <a:solidFill>
                  <a:schemeClr val="accent6">
                    <a:lumMod val="50000"/>
                  </a:schemeClr>
                </a:solidFill>
              </a:rPr>
              <a:t>, </a:t>
            </a:r>
            <a:r>
              <a:rPr lang="cs-CZ" dirty="0" err="1" smtClean="0">
                <a:solidFill>
                  <a:schemeClr val="accent6">
                    <a:lumMod val="50000"/>
                  </a:schemeClr>
                </a:solidFill>
              </a:rPr>
              <a:t>Er</a:t>
            </a:r>
            <a:r>
              <a:rPr lang="cs-CZ" dirty="0" smtClean="0">
                <a:solidFill>
                  <a:schemeClr val="accent6">
                    <a:lumMod val="50000"/>
                  </a:schemeClr>
                </a:solidFill>
              </a:rPr>
              <a:t>, </a:t>
            </a:r>
            <a:r>
              <a:rPr lang="cs-CZ" dirty="0" err="1" smtClean="0">
                <a:solidFill>
                  <a:schemeClr val="accent6">
                    <a:lumMod val="50000"/>
                  </a:schemeClr>
                </a:solidFill>
              </a:rPr>
              <a:t>Ru</a:t>
            </a:r>
            <a:r>
              <a:rPr lang="cs-CZ" dirty="0" smtClean="0">
                <a:solidFill>
                  <a:schemeClr val="accent6">
                    <a:lumMod val="50000"/>
                  </a:schemeClr>
                </a:solidFill>
              </a:rPr>
              <a:t>, </a:t>
            </a:r>
            <a:r>
              <a:rPr lang="cs-CZ" dirty="0" err="1" smtClean="0">
                <a:solidFill>
                  <a:schemeClr val="accent6">
                    <a:lumMod val="50000"/>
                  </a:schemeClr>
                </a:solidFill>
              </a:rPr>
              <a:t>Cs</a:t>
            </a:r>
            <a:r>
              <a:rPr lang="cs-CZ" dirty="0" smtClean="0">
                <a:solidFill>
                  <a:schemeClr val="accent6">
                    <a:lumMod val="50000"/>
                  </a:schemeClr>
                </a:solidFill>
              </a:rPr>
              <a:t>, </a:t>
            </a:r>
            <a:r>
              <a:rPr lang="cs-CZ" dirty="0" err="1" smtClean="0">
                <a:solidFill>
                  <a:schemeClr val="accent6">
                    <a:lumMod val="50000"/>
                  </a:schemeClr>
                </a:solidFill>
              </a:rPr>
              <a:t>Rb</a:t>
            </a:r>
            <a:r>
              <a:rPr lang="cs-CZ" dirty="0" smtClean="0">
                <a:solidFill>
                  <a:schemeClr val="accent6">
                    <a:lumMod val="50000"/>
                  </a:schemeClr>
                </a:solidFill>
              </a:rPr>
              <a:t>, </a:t>
            </a:r>
            <a:r>
              <a:rPr lang="cs-CZ" dirty="0" err="1" smtClean="0">
                <a:solidFill>
                  <a:schemeClr val="accent6">
                    <a:lumMod val="50000"/>
                  </a:schemeClr>
                </a:solidFill>
              </a:rPr>
              <a:t>Tl</a:t>
            </a:r>
            <a:r>
              <a:rPr lang="cs-CZ" dirty="0" smtClean="0">
                <a:solidFill>
                  <a:schemeClr val="accent6">
                    <a:lumMod val="50000"/>
                  </a:schemeClr>
                </a:solidFill>
              </a:rPr>
              <a:t>, In, He, </a:t>
            </a:r>
            <a:r>
              <a:rPr lang="cs-CZ" dirty="0" err="1" smtClean="0">
                <a:solidFill>
                  <a:schemeClr val="accent6">
                    <a:lumMod val="50000"/>
                  </a:schemeClr>
                </a:solidFill>
              </a:rPr>
              <a:t>Ge</a:t>
            </a:r>
            <a:r>
              <a:rPr lang="cs-CZ" dirty="0" smtClean="0">
                <a:solidFill>
                  <a:schemeClr val="accent6">
                    <a:lumMod val="50000"/>
                  </a:schemeClr>
                </a:solidFill>
              </a:rPr>
              <a:t>, </a:t>
            </a:r>
            <a:r>
              <a:rPr lang="cs-CZ" dirty="0" err="1" smtClean="0">
                <a:solidFill>
                  <a:schemeClr val="accent6">
                    <a:lumMod val="50000"/>
                  </a:schemeClr>
                </a:solidFill>
              </a:rPr>
              <a:t>Tm</a:t>
            </a:r>
            <a:r>
              <a:rPr lang="cs-CZ" dirty="0" smtClean="0">
                <a:solidFill>
                  <a:schemeClr val="accent6">
                    <a:lumMod val="50000"/>
                  </a:schemeClr>
                </a:solidFill>
              </a:rPr>
              <a:t>, </a:t>
            </a:r>
            <a:r>
              <a:rPr lang="cs-CZ" dirty="0" err="1" smtClean="0">
                <a:solidFill>
                  <a:schemeClr val="accent6">
                    <a:lumMod val="50000"/>
                  </a:schemeClr>
                </a:solidFill>
              </a:rPr>
              <a:t>Ga</a:t>
            </a:r>
            <a:r>
              <a:rPr lang="cs-CZ" dirty="0" smtClean="0">
                <a:solidFill>
                  <a:schemeClr val="accent6">
                    <a:lumMod val="50000"/>
                  </a:schemeClr>
                </a:solidFill>
              </a:rPr>
              <a:t>, Ho</a:t>
            </a:r>
            <a:r>
              <a:rPr lang="cs-CZ" dirty="0" smtClean="0"/>
              <a:t>, </a:t>
            </a:r>
            <a:endParaRPr lang="cs-CZ" dirty="0" smtClean="0"/>
          </a:p>
          <a:p>
            <a:endParaRPr lang="cs-CZ" dirty="0" smtClean="0">
              <a:solidFill>
                <a:schemeClr val="accent3">
                  <a:lumMod val="75000"/>
                </a:schemeClr>
              </a:solidFill>
            </a:endParaRPr>
          </a:p>
          <a:p>
            <a:r>
              <a:rPr lang="cs-CZ" dirty="0" err="1" smtClean="0">
                <a:solidFill>
                  <a:schemeClr val="accent3">
                    <a:lumMod val="75000"/>
                  </a:schemeClr>
                </a:solidFill>
              </a:rPr>
              <a:t>Yb</a:t>
            </a:r>
            <a:r>
              <a:rPr lang="cs-CZ" dirty="0" smtClean="0">
                <a:solidFill>
                  <a:schemeClr val="accent3">
                    <a:lumMod val="75000"/>
                  </a:schemeClr>
                </a:solidFill>
              </a:rPr>
              <a:t>, </a:t>
            </a:r>
            <a:r>
              <a:rPr lang="cs-CZ" dirty="0" err="1" smtClean="0">
                <a:solidFill>
                  <a:schemeClr val="accent3">
                    <a:lumMod val="75000"/>
                  </a:schemeClr>
                </a:solidFill>
              </a:rPr>
              <a:t>Sc</a:t>
            </a:r>
            <a:r>
              <a:rPr lang="cs-CZ" dirty="0" smtClean="0">
                <a:solidFill>
                  <a:schemeClr val="accent3">
                    <a:lumMod val="75000"/>
                  </a:schemeClr>
                </a:solidFill>
              </a:rPr>
              <a:t>, </a:t>
            </a:r>
            <a:r>
              <a:rPr lang="cs-CZ" dirty="0" err="1" smtClean="0">
                <a:solidFill>
                  <a:schemeClr val="accent3">
                    <a:lumMod val="75000"/>
                  </a:schemeClr>
                </a:solidFill>
              </a:rPr>
              <a:t>Sm</a:t>
            </a:r>
            <a:r>
              <a:rPr lang="cs-CZ" dirty="0" smtClean="0">
                <a:solidFill>
                  <a:schemeClr val="accent3">
                    <a:lumMod val="75000"/>
                  </a:schemeClr>
                </a:solidFill>
              </a:rPr>
              <a:t>, </a:t>
            </a:r>
            <a:r>
              <a:rPr lang="cs-CZ" dirty="0" err="1" smtClean="0">
                <a:solidFill>
                  <a:schemeClr val="accent3">
                    <a:lumMod val="75000"/>
                  </a:schemeClr>
                </a:solidFill>
              </a:rPr>
              <a:t>Gd</a:t>
            </a:r>
            <a:r>
              <a:rPr lang="cs-CZ" dirty="0" smtClean="0">
                <a:solidFill>
                  <a:schemeClr val="accent3">
                    <a:lumMod val="75000"/>
                  </a:schemeClr>
                </a:solidFill>
              </a:rPr>
              <a:t>, </a:t>
            </a:r>
            <a:r>
              <a:rPr lang="cs-CZ" dirty="0" err="1" smtClean="0">
                <a:solidFill>
                  <a:schemeClr val="accent3">
                    <a:lumMod val="75000"/>
                  </a:schemeClr>
                </a:solidFill>
              </a:rPr>
              <a:t>Pr</a:t>
            </a:r>
            <a:r>
              <a:rPr lang="cs-CZ" dirty="0" smtClean="0">
                <a:solidFill>
                  <a:schemeClr val="accent3">
                    <a:lumMod val="75000"/>
                  </a:schemeClr>
                </a:solidFill>
              </a:rPr>
              <a:t>, </a:t>
            </a:r>
            <a:r>
              <a:rPr lang="cs-CZ" dirty="0" err="1" smtClean="0">
                <a:solidFill>
                  <a:schemeClr val="accent3">
                    <a:lumMod val="75000"/>
                  </a:schemeClr>
                </a:solidFill>
              </a:rPr>
              <a:t>Nd</a:t>
            </a:r>
            <a:r>
              <a:rPr lang="cs-CZ" dirty="0" smtClean="0">
                <a:solidFill>
                  <a:schemeClr val="accent3">
                    <a:lumMod val="75000"/>
                  </a:schemeClr>
                </a:solidFill>
              </a:rPr>
              <a:t>, </a:t>
            </a:r>
            <a:r>
              <a:rPr lang="cs-CZ" dirty="0" err="1" smtClean="0">
                <a:solidFill>
                  <a:schemeClr val="accent3">
                    <a:lumMod val="75000"/>
                  </a:schemeClr>
                </a:solidFill>
              </a:rPr>
              <a:t>Dy</a:t>
            </a:r>
            <a:r>
              <a:rPr lang="cs-CZ" dirty="0" smtClean="0">
                <a:solidFill>
                  <a:schemeClr val="accent3">
                    <a:lumMod val="75000"/>
                  </a:schemeClr>
                </a:solidFill>
              </a:rPr>
              <a:t>, </a:t>
            </a:r>
            <a:r>
              <a:rPr lang="cs-CZ" dirty="0" err="1" smtClean="0">
                <a:solidFill>
                  <a:schemeClr val="accent3">
                    <a:lumMod val="75000"/>
                  </a:schemeClr>
                </a:solidFill>
              </a:rPr>
              <a:t>Asr</a:t>
            </a:r>
            <a:r>
              <a:rPr lang="cs-CZ" dirty="0" smtClean="0">
                <a:solidFill>
                  <a:schemeClr val="accent3">
                    <a:lumMod val="75000"/>
                  </a:schemeClr>
                </a:solidFill>
              </a:rPr>
              <a:t>, F, </a:t>
            </a:r>
            <a:r>
              <a:rPr lang="cs-CZ" dirty="0" err="1" smtClean="0">
                <a:solidFill>
                  <a:schemeClr val="accent3">
                    <a:lumMod val="75000"/>
                  </a:schemeClr>
                </a:solidFill>
              </a:rPr>
              <a:t>Eu</a:t>
            </a:r>
            <a:r>
              <a:rPr lang="cs-CZ" dirty="0" smtClean="0">
                <a:solidFill>
                  <a:schemeClr val="accent3">
                    <a:lumMod val="75000"/>
                  </a:schemeClr>
                </a:solidFill>
              </a:rPr>
              <a:t>, Ne, </a:t>
            </a:r>
            <a:r>
              <a:rPr lang="cs-CZ" dirty="0" err="1" smtClean="0">
                <a:solidFill>
                  <a:schemeClr val="accent3">
                    <a:lumMod val="75000"/>
                  </a:schemeClr>
                </a:solidFill>
              </a:rPr>
              <a:t>Kr</a:t>
            </a:r>
            <a:r>
              <a:rPr lang="cs-CZ" dirty="0" smtClean="0">
                <a:solidFill>
                  <a:schemeClr val="accent3">
                    <a:lumMod val="75000"/>
                  </a:schemeClr>
                </a:solidFill>
              </a:rPr>
              <a:t>, </a:t>
            </a:r>
            <a:r>
              <a:rPr lang="cs-CZ" dirty="0" err="1" smtClean="0">
                <a:solidFill>
                  <a:schemeClr val="accent3">
                    <a:lumMod val="75000"/>
                  </a:schemeClr>
                </a:solidFill>
              </a:rPr>
              <a:t>Xe</a:t>
            </a:r>
            <a:r>
              <a:rPr lang="cs-CZ" dirty="0" smtClean="0">
                <a:solidFill>
                  <a:schemeClr val="accent3">
                    <a:lumMod val="75000"/>
                  </a:schemeClr>
                </a:solidFill>
              </a:rPr>
              <a:t>, Po, </a:t>
            </a:r>
            <a:r>
              <a:rPr lang="cs-CZ" dirty="0" err="1" smtClean="0">
                <a:solidFill>
                  <a:schemeClr val="accent3">
                    <a:lumMod val="75000"/>
                  </a:schemeClr>
                </a:solidFill>
              </a:rPr>
              <a:t>Ra</a:t>
            </a:r>
            <a:r>
              <a:rPr lang="cs-CZ" dirty="0" smtClean="0">
                <a:solidFill>
                  <a:schemeClr val="accent3">
                    <a:lumMod val="75000"/>
                  </a:schemeClr>
                </a:solidFill>
              </a:rPr>
              <a:t>, </a:t>
            </a:r>
            <a:r>
              <a:rPr lang="cs-CZ" dirty="0" err="1" smtClean="0">
                <a:solidFill>
                  <a:schemeClr val="accent3">
                    <a:lumMod val="75000"/>
                  </a:schemeClr>
                </a:solidFill>
              </a:rPr>
              <a:t>Ru</a:t>
            </a:r>
            <a:r>
              <a:rPr lang="cs-CZ" dirty="0" smtClean="0">
                <a:solidFill>
                  <a:schemeClr val="accent3">
                    <a:lumMod val="75000"/>
                  </a:schemeClr>
                </a:solidFill>
              </a:rPr>
              <a:t>, </a:t>
            </a:r>
            <a:r>
              <a:rPr lang="cs-CZ" dirty="0" err="1" smtClean="0">
                <a:solidFill>
                  <a:schemeClr val="accent3">
                    <a:lumMod val="75000"/>
                  </a:schemeClr>
                </a:solidFill>
              </a:rPr>
              <a:t>Ac</a:t>
            </a:r>
            <a:r>
              <a:rPr lang="cs-CZ" dirty="0" smtClean="0">
                <a:solidFill>
                  <a:schemeClr val="accent3">
                    <a:lumMod val="75000"/>
                  </a:schemeClr>
                </a:solidFill>
              </a:rPr>
              <a:t> a ostatní</a:t>
            </a:r>
            <a:endParaRPr lang="cs-CZ" dirty="0">
              <a:solidFill>
                <a:schemeClr val="accent3">
                  <a:lumMod val="75000"/>
                </a:schemeClr>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395536" y="404664"/>
            <a:ext cx="8136904" cy="5355312"/>
          </a:xfrm>
          <a:prstGeom prst="rect">
            <a:avLst/>
          </a:prstGeom>
        </p:spPr>
        <p:txBody>
          <a:bodyPr wrap="square">
            <a:spAutoFit/>
          </a:bodyPr>
          <a:lstStyle/>
          <a:p>
            <a:r>
              <a:rPr lang="cs-CZ" b="1" dirty="0"/>
              <a:t>Prvky </a:t>
            </a:r>
            <a:r>
              <a:rPr lang="cs-CZ" b="1" dirty="0" smtClean="0"/>
              <a:t>mizí</a:t>
            </a:r>
          </a:p>
          <a:p>
            <a:endParaRPr lang="cs-CZ" b="1" dirty="0"/>
          </a:p>
          <a:p>
            <a:r>
              <a:rPr lang="cs-CZ" dirty="0"/>
              <a:t>V současnosti se ze 118 prvků periodické tabulky nachází v přírodě 98. Zbývající jsou synteticky připravované člověkem. Podle nejnovější studie evropských chemiků ovšem do 100 let při současném využívání v průmyslu řada přirozeně se vyskytujících prvků ze Země prakticky zmizí. Zatímco o vodík se lidstvo obávat nemusí, helium je v ohrožení i přesto, že jde o druhý nejhojnější prvek ve vesmíru. Důvodem je masivní využívání helia při party oslavách, kdy není recyklováno, a prvek tak uniká atmosférou do vesmíru. Dalším ohroženým prvkem je například indium, které se používá při výrobě dotykových obrazovek. Při současné spotřebě vystačí jeho zásoby na 20 let. Podobně jsou na tom i germanium nebo </a:t>
            </a:r>
            <a:r>
              <a:rPr lang="cs-CZ" dirty="0" err="1"/>
              <a:t>gallium</a:t>
            </a:r>
            <a:r>
              <a:rPr lang="cs-CZ" dirty="0"/>
              <a:t>, jejichž objev potvrdil Mendělejevův periodický zákon. </a:t>
            </a:r>
            <a:r>
              <a:rPr lang="cs-CZ" dirty="0" err="1"/>
              <a:t>Gallium</a:t>
            </a:r>
            <a:r>
              <a:rPr lang="cs-CZ" dirty="0"/>
              <a:t> se používá například při výrobě zrcadel či solárních panelů. Celkem je 12 prvků, jejichž zásoby na Zemi by lidstvo mělo při současné spotřebě vyčerpat do sta let. Ohrožených je dalších 10 včetně uranu, který je důležitý pro jaderné elektrárny. Původ prvků na Zemi má přitom dlouhou historii. Například vodík, helium a částečně i lithium vznikly při velkém třesku. Náušnice ze zlata jsou pozůstatky neutronových hvězd. Chrom zase vznikl při explozi bílých trpaslíků, pozůstatků hvězd.</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délník 2"/>
          <p:cNvSpPr/>
          <p:nvPr/>
        </p:nvSpPr>
        <p:spPr>
          <a:xfrm>
            <a:off x="683568" y="1196752"/>
            <a:ext cx="7632848" cy="4801314"/>
          </a:xfrm>
          <a:prstGeom prst="rect">
            <a:avLst/>
          </a:prstGeom>
        </p:spPr>
        <p:txBody>
          <a:bodyPr wrap="square">
            <a:spAutoFit/>
          </a:bodyPr>
          <a:lstStyle/>
          <a:p>
            <a:r>
              <a:rPr lang="cs-CZ" b="1" dirty="0"/>
              <a:t>Továrny na supertěžké prvky</a:t>
            </a:r>
          </a:p>
          <a:p>
            <a:r>
              <a:rPr lang="cs-CZ" dirty="0"/>
              <a:t>V současnosti poslední doplněný prvek </a:t>
            </a:r>
            <a:r>
              <a:rPr lang="cs-CZ" dirty="0" err="1"/>
              <a:t>oganesson</a:t>
            </a:r>
            <a:r>
              <a:rPr lang="cs-CZ" dirty="0"/>
              <a:t> je extrémně nestabilní. Za ním se však podle odborníků nachází brána do nového světa, za níž leží ostrov stability. Má jít o oblast stabilních prvků, které by v budoucnu mohly posloužit jako využitelné materiály. Současné rozložení prvků si lze představit jako velkou námořní mapu – pevninu představují všechny prvky od vodíku až po olovo, poslední prvek nepodléhající samovolnému rozpadu. Prvky, které se rozpadají až miliardy let, jako například uran, jsou v této mapě zakresleny jako poloostrov. Poslední objevené prvky jako zmíněný </a:t>
            </a:r>
            <a:r>
              <a:rPr lang="cs-CZ" dirty="0" err="1"/>
              <a:t>oganesson</a:t>
            </a:r>
            <a:r>
              <a:rPr lang="cs-CZ" dirty="0"/>
              <a:t> nevydrží ani sekundu a vědci je nazývají mořem nestability. Právě v tomto moři hledají vědci ostrov. Podle nich lze očekávat, že poslední prvek, který bude možné jednou vytvořit, ponese protonové číslo 170, </a:t>
            </a:r>
            <a:r>
              <a:rPr lang="cs-CZ" dirty="0" err="1"/>
              <a:t>oganesson</a:t>
            </a:r>
            <a:r>
              <a:rPr lang="cs-CZ" dirty="0"/>
              <a:t> má číslo 118. Továrny na tyto supertěžké prvky se staví v Rusku nebo Japonsku.</a:t>
            </a:r>
          </a:p>
          <a:p>
            <a:r>
              <a:rPr lang="cs-CZ" dirty="0"/>
              <a:t/>
            </a:r>
            <a:br>
              <a:rPr lang="cs-CZ" dirty="0"/>
            </a:br>
            <a:endParaRPr lang="cs-CZ"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ovéPole 1"/>
          <p:cNvSpPr txBox="1"/>
          <p:nvPr/>
        </p:nvSpPr>
        <p:spPr>
          <a:xfrm>
            <a:off x="3275856" y="2636912"/>
            <a:ext cx="2880320" cy="1938992"/>
          </a:xfrm>
          <a:prstGeom prst="rect">
            <a:avLst/>
          </a:prstGeom>
          <a:noFill/>
        </p:spPr>
        <p:txBody>
          <a:bodyPr wrap="square" rtlCol="0">
            <a:spAutoFit/>
          </a:bodyPr>
          <a:lstStyle/>
          <a:p>
            <a:r>
              <a:rPr lang="cs-CZ" sz="6000" dirty="0" smtClean="0"/>
              <a:t>Konec</a:t>
            </a:r>
          </a:p>
          <a:p>
            <a:endParaRPr lang="cs-CZ" sz="60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kt">
  <a:themeElements>
    <a:clrScheme name="Aspek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k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k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60</TotalTime>
  <Words>996</Words>
  <Application>Microsoft Office PowerPoint</Application>
  <PresentationFormat>Předvádění na obrazovce (4:3)</PresentationFormat>
  <Paragraphs>46</Paragraphs>
  <Slides>9</Slides>
  <Notes>0</Notes>
  <HiddenSlides>0</HiddenSlides>
  <MMClips>0</MMClips>
  <ScaleCrop>false</ScaleCrop>
  <HeadingPairs>
    <vt:vector size="4" baseType="variant">
      <vt:variant>
        <vt:lpstr>Motiv</vt:lpstr>
      </vt:variant>
      <vt:variant>
        <vt:i4>1</vt:i4>
      </vt:variant>
      <vt:variant>
        <vt:lpstr>Nadpisy snímků</vt:lpstr>
      </vt:variant>
      <vt:variant>
        <vt:i4>9</vt:i4>
      </vt:variant>
    </vt:vector>
  </HeadingPairs>
  <TitlesOfParts>
    <vt:vector size="10" baseType="lpstr">
      <vt:lpstr>Aspekt</vt:lpstr>
      <vt:lpstr>150 let periodické tabulky</vt:lpstr>
      <vt:lpstr>Snímek 2</vt:lpstr>
      <vt:lpstr>Snímek 3</vt:lpstr>
      <vt:lpstr>Snímek 4</vt:lpstr>
      <vt:lpstr>Snímek 5</vt:lpstr>
      <vt:lpstr>Snímek 6</vt:lpstr>
      <vt:lpstr>Snímek 7</vt:lpstr>
      <vt:lpstr>Snímek 8</vt:lpstr>
      <vt:lpstr>Snímek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150 let periodické tabulky</dc:title>
  <dc:subject>DigitalOfficePro Free Templates</dc:subject>
  <dc:creator>dell</dc:creator>
  <cp:keywords>Templates; PowerPoint; DigitalOfficePro; Free</cp:keywords>
  <cp:lastModifiedBy>dell</cp:lastModifiedBy>
  <cp:revision>9</cp:revision>
  <dcterms:created xsi:type="dcterms:W3CDTF">2020-04-17T14:26:51Z</dcterms:created>
  <dcterms:modified xsi:type="dcterms:W3CDTF">2020-04-18T16:38:08Z</dcterms:modified>
  <cp:category>Templates;PowerPoint</cp:category>
</cp:coreProperties>
</file>