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I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FA7B7BB-ED25-4277-8206-4582C9E3A6C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98CAE-8CF3-4EEF-8F21-ED42D7A266C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0240F-DC8B-42BB-A165-400EABC07F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DD65-6383-402A-A3E4-570BDC1B8B2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F9AE5-17E3-4F97-82FE-B98323C7722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C1E4-0FBE-4B5C-8915-CF8FA46D78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IN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DC8E5D-77D3-46EF-A77D-0D06304A3FA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CD501A1-02EC-456F-A0BE-E614E813F79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05A7-1058-49BC-A50D-C7D516865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C0F4-7F4B-4A72-A413-4D7D2D93938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B8C10-2662-43BD-B83B-2F8B0365AB2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IN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3146D33-FCAD-4D6E-A7A5-22D2600432CD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CHEMICKÉ  REAKCE</a:t>
            </a:r>
            <a:endParaRPr lang="en-IN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8.roč.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547664" y="1052736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Michail</a:t>
            </a:r>
            <a:r>
              <a:rPr lang="cs-CZ" dirty="0" smtClean="0"/>
              <a:t> </a:t>
            </a:r>
            <a:r>
              <a:rPr lang="cs-CZ" dirty="0" err="1" smtClean="0"/>
              <a:t>Vasiljevič</a:t>
            </a:r>
            <a:r>
              <a:rPr lang="cs-CZ" dirty="0" smtClean="0"/>
              <a:t> </a:t>
            </a:r>
            <a:r>
              <a:rPr lang="cs-CZ" dirty="0" err="1" smtClean="0"/>
              <a:t>Lomonosov</a:t>
            </a:r>
            <a:r>
              <a:rPr lang="cs-CZ" dirty="0" smtClean="0"/>
              <a:t>       (1743  -1765)</a:t>
            </a:r>
            <a:endParaRPr lang="cs-CZ" dirty="0"/>
          </a:p>
        </p:txBody>
      </p:sp>
      <p:pic>
        <p:nvPicPr>
          <p:cNvPr id="5122" name="Picture 2" descr="C:\Users\dell\Desktop\Lomonos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772816"/>
            <a:ext cx="1866900" cy="2447925"/>
          </a:xfrm>
          <a:prstGeom prst="rect">
            <a:avLst/>
          </a:prstGeom>
          <a:noFill/>
        </p:spPr>
      </p:pic>
      <p:pic>
        <p:nvPicPr>
          <p:cNvPr id="5123" name="Picture 3" descr="C:\Users\dell\Desktop\Lomonosova univerzit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556792"/>
            <a:ext cx="2695575" cy="1695450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827584" y="4581128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Zákon zachování hmoty</a:t>
            </a:r>
            <a:r>
              <a:rPr lang="cs-CZ" dirty="0" smtClean="0"/>
              <a:t>: „Všechny předměty v přírodě jsou takového rázu, že mnoho-li se jednomu odebere, tolik se k druhému přidruží. Tak jestliže někde ubude hmoty, tolikéž jí na druhém místě přibude.“ 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764704"/>
            <a:ext cx="81369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Nezávisle na </a:t>
            </a:r>
            <a:r>
              <a:rPr lang="cs-CZ" dirty="0" err="1" smtClean="0"/>
              <a:t>Lomonosovi</a:t>
            </a:r>
            <a:r>
              <a:rPr lang="cs-CZ" dirty="0" smtClean="0"/>
              <a:t> dokázal svými pokusy zákon zachování hmotnosti francouzský vědec (chemik, geolog, fyzik, matematik) A.L. </a:t>
            </a:r>
            <a:r>
              <a:rPr lang="cs-CZ" dirty="0" err="1" smtClean="0"/>
              <a:t>Lavoisier</a:t>
            </a:r>
            <a:r>
              <a:rPr lang="cs-CZ" dirty="0" smtClean="0"/>
              <a:t> v roce 1788.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6146" name="Picture 2" descr="C:\Users\dell\Desktop\mol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717032"/>
            <a:ext cx="4525292" cy="2928739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539552" y="1916832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Látkové množství (n), jednotkou je </a:t>
            </a:r>
            <a:r>
              <a:rPr lang="cs-CZ" b="1" dirty="0" smtClean="0"/>
              <a:t>mo</a:t>
            </a:r>
            <a:r>
              <a:rPr lang="cs-CZ" dirty="0" smtClean="0"/>
              <a:t>l a </a:t>
            </a:r>
            <a:r>
              <a:rPr lang="cs-CZ" dirty="0" smtClean="0"/>
              <a:t>jeho značkou je také </a:t>
            </a:r>
            <a:r>
              <a:rPr lang="cs-CZ" b="1" dirty="0" smtClean="0"/>
              <a:t>mol</a:t>
            </a:r>
            <a:endParaRPr lang="cs-CZ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2420888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Látková koncentrace </a:t>
            </a:r>
            <a:r>
              <a:rPr lang="cs-CZ" dirty="0" smtClean="0"/>
              <a:t> c  </a:t>
            </a:r>
            <a:r>
              <a:rPr lang="cs-CZ" dirty="0" smtClean="0"/>
              <a:t>je podílem látkového množství rozpuštěné látky (n) a objemu roztoku (V).    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3568" y="3645024"/>
            <a:ext cx="28803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Koncentrace =  n/V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Jednotkou látkové koncentrace je mol/dm3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563888" y="2996952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https://www.youtube.com/watch?v=gskA0hfzvE4</a:t>
            </a:r>
            <a:endParaRPr lang="cs-CZ" dirty="0"/>
          </a:p>
        </p:txBody>
      </p:sp>
    </p:spTree>
  </p:cSld>
  <p:clrMapOvr>
    <a:masterClrMapping/>
  </p:clrMapOvr>
  <p:transition advTm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980728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Látkové množství vyjadřují chemické značky, vzorce, rovnice</a:t>
            </a:r>
          </a:p>
          <a:p>
            <a:endParaRPr lang="cs-CZ" dirty="0"/>
          </a:p>
          <a:p>
            <a:r>
              <a:rPr lang="cs-CZ" i="1" dirty="0" smtClean="0"/>
              <a:t>Značka                látka                   částice/počet                           látkové množství</a:t>
            </a:r>
          </a:p>
          <a:p>
            <a:r>
              <a:rPr lang="cs-CZ" b="1" dirty="0" smtClean="0"/>
              <a:t>N                       dusík                   1 atom dusíku                  1 mol </a:t>
            </a:r>
            <a:r>
              <a:rPr lang="cs-CZ" b="1" dirty="0" err="1" smtClean="0"/>
              <a:t>at</a:t>
            </a:r>
            <a:r>
              <a:rPr lang="cs-CZ" b="1" dirty="0" smtClean="0"/>
              <a:t>. dusíku</a:t>
            </a:r>
          </a:p>
          <a:p>
            <a:r>
              <a:rPr lang="cs-CZ" b="1" dirty="0" smtClean="0"/>
              <a:t>N2                     dusík               1  molekula dusíku              1 mol  molekul N</a:t>
            </a:r>
          </a:p>
          <a:p>
            <a:r>
              <a:rPr lang="cs-CZ" b="1" dirty="0" smtClean="0"/>
              <a:t>H2O                   voda                 1 molekula vody              1 mol molekul H2O</a:t>
            </a:r>
          </a:p>
          <a:p>
            <a:endParaRPr lang="cs-CZ" b="1" dirty="0"/>
          </a:p>
          <a:p>
            <a:r>
              <a:rPr lang="cs-CZ" b="1" dirty="0" smtClean="0"/>
              <a:t>2H2  +  O2 </a:t>
            </a:r>
            <a:endParaRPr lang="cs-CZ" b="1" dirty="0"/>
          </a:p>
        </p:txBody>
      </p:sp>
      <p:cxnSp>
        <p:nvCxnSpPr>
          <p:cNvPr id="4" name="Přímá spojovací šipka 3"/>
          <p:cNvCxnSpPr/>
          <p:nvPr/>
        </p:nvCxnSpPr>
        <p:spPr>
          <a:xfrm>
            <a:off x="1835696" y="335699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2267744" y="3140968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 H2O</a:t>
            </a:r>
            <a:endParaRPr lang="cs-CZ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3568" y="3573016"/>
            <a:ext cx="7920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Reakcí  2 molekul vodíku s 1 molekulou kyslíku vznikají 2 molekuly vody</a:t>
            </a:r>
          </a:p>
          <a:p>
            <a:r>
              <a:rPr lang="cs-CZ" dirty="0" smtClean="0"/>
              <a:t>Reakcí 2 mol vodíku a 1 mol kyslíku vznikají 2 mol vody</a:t>
            </a:r>
          </a:p>
          <a:p>
            <a:r>
              <a:rPr lang="cs-CZ" dirty="0" smtClean="0"/>
              <a:t>Poměr látkových množství je 2:1:2</a:t>
            </a:r>
          </a:p>
          <a:p>
            <a:endParaRPr lang="cs-CZ" dirty="0"/>
          </a:p>
          <a:p>
            <a:r>
              <a:rPr lang="cs-CZ" dirty="0" smtClean="0"/>
              <a:t>Podíl hmotnosti chemické látky </a:t>
            </a:r>
            <a:r>
              <a:rPr lang="cs-CZ" dirty="0" smtClean="0">
                <a:solidFill>
                  <a:srgbClr val="C00000"/>
                </a:solidFill>
              </a:rPr>
              <a:t>m</a:t>
            </a:r>
            <a:r>
              <a:rPr lang="cs-CZ" dirty="0" smtClean="0"/>
              <a:t> a jejího látkového množství </a:t>
            </a:r>
            <a:r>
              <a:rPr lang="cs-CZ" dirty="0" smtClean="0">
                <a:solidFill>
                  <a:srgbClr val="C00000"/>
                </a:solidFill>
              </a:rPr>
              <a:t>n</a:t>
            </a:r>
            <a:r>
              <a:rPr lang="cs-CZ" dirty="0" smtClean="0"/>
              <a:t> je </a:t>
            </a:r>
            <a:r>
              <a:rPr lang="cs-CZ" b="1" dirty="0" smtClean="0"/>
              <a:t>molární hmotnost M</a:t>
            </a:r>
          </a:p>
          <a:p>
            <a:endParaRPr lang="cs-CZ" b="1" dirty="0"/>
          </a:p>
          <a:p>
            <a:r>
              <a:rPr lang="cs-CZ" dirty="0" smtClean="0"/>
              <a:t>Molární hmotnost   =   </a:t>
            </a:r>
            <a:r>
              <a:rPr lang="cs-CZ" dirty="0" smtClean="0"/>
              <a:t>       </a:t>
            </a:r>
            <a:r>
              <a:rPr lang="cs-CZ" u="sng" dirty="0" err="1" smtClean="0"/>
              <a:t>hmotnost</a:t>
            </a:r>
            <a:r>
              <a:rPr lang="cs-CZ" u="sng" dirty="0" smtClean="0"/>
              <a:t>     </a:t>
            </a:r>
            <a:r>
              <a:rPr lang="cs-CZ" dirty="0" smtClean="0"/>
              <a:t>                </a:t>
            </a:r>
            <a:r>
              <a:rPr lang="cs-CZ" b="1" dirty="0" smtClean="0"/>
              <a:t>M </a:t>
            </a:r>
            <a:r>
              <a:rPr lang="cs-CZ" b="1" dirty="0" smtClean="0"/>
              <a:t>= </a:t>
            </a:r>
            <a:r>
              <a:rPr lang="cs-CZ" b="1" dirty="0" err="1" smtClean="0"/>
              <a:t>m</a:t>
            </a:r>
            <a:r>
              <a:rPr lang="cs-CZ" b="1" dirty="0" smtClean="0"/>
              <a:t>/n       </a:t>
            </a:r>
            <a:r>
              <a:rPr lang="cs-CZ" dirty="0" smtClean="0"/>
              <a:t>g/mol</a:t>
            </a:r>
            <a:endParaRPr lang="cs-CZ" u="sng" dirty="0" smtClean="0"/>
          </a:p>
          <a:p>
            <a:r>
              <a:rPr lang="cs-CZ" dirty="0" smtClean="0"/>
              <a:t>                                       látkové množství  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764704"/>
            <a:ext cx="79928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Průběh chemických reakcí ovlivňuje především </a:t>
            </a:r>
            <a:r>
              <a:rPr lang="cs-CZ" b="1" dirty="0" smtClean="0"/>
              <a:t>druh látek</a:t>
            </a:r>
            <a:r>
              <a:rPr lang="cs-CZ" dirty="0" smtClean="0"/>
              <a:t>.</a:t>
            </a:r>
          </a:p>
          <a:p>
            <a:r>
              <a:rPr lang="cs-CZ" dirty="0" smtClean="0"/>
              <a:t>Na průběh chemické reakce má vliv, zda reagující látky jsou </a:t>
            </a:r>
            <a:r>
              <a:rPr lang="cs-CZ" b="1" dirty="0" smtClean="0"/>
              <a:t>koncentrované</a:t>
            </a:r>
            <a:r>
              <a:rPr lang="cs-CZ" dirty="0" smtClean="0"/>
              <a:t> nebo </a:t>
            </a:r>
            <a:r>
              <a:rPr lang="cs-CZ" b="1" dirty="0" smtClean="0"/>
              <a:t>zředěné</a:t>
            </a:r>
            <a:r>
              <a:rPr lang="cs-CZ" dirty="0" smtClean="0"/>
              <a:t>.</a:t>
            </a:r>
          </a:p>
          <a:p>
            <a:r>
              <a:rPr lang="cs-CZ" dirty="0" smtClean="0"/>
              <a:t>Dále na průběh reakce má </a:t>
            </a:r>
            <a:r>
              <a:rPr lang="cs-CZ" b="1" dirty="0" smtClean="0"/>
              <a:t>teplota</a:t>
            </a:r>
            <a:r>
              <a:rPr lang="cs-CZ" dirty="0" smtClean="0"/>
              <a:t> výchozích látek.</a:t>
            </a:r>
          </a:p>
          <a:p>
            <a:r>
              <a:rPr lang="cs-CZ" dirty="0" smtClean="0"/>
              <a:t>Mimo to má také vliv </a:t>
            </a:r>
            <a:r>
              <a:rPr lang="cs-CZ" b="1" dirty="0" smtClean="0"/>
              <a:t>plocha</a:t>
            </a:r>
            <a:r>
              <a:rPr lang="cs-CZ" dirty="0" smtClean="0"/>
              <a:t> povrchu pevných reagujících látek.</a:t>
            </a:r>
          </a:p>
          <a:p>
            <a:endParaRPr lang="cs-CZ" dirty="0" smtClean="0"/>
          </a:p>
          <a:p>
            <a:r>
              <a:rPr lang="cs-CZ" dirty="0" smtClean="0"/>
              <a:t>Látky, které ovlivňují rychlost chemické reakce, ale po jejím ukončení zůstávají nezměněny, jsou </a:t>
            </a:r>
            <a:r>
              <a:rPr lang="cs-CZ" b="1" dirty="0" smtClean="0"/>
              <a:t>katalyzátory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Např.:  katalyzátorem rozkladu peroxidu vodíku H2O2 je oxid manganičitý MnO2, V chemické reakci se zapisuje katalyzátor </a:t>
            </a:r>
            <a:r>
              <a:rPr lang="cs-CZ" b="1" dirty="0" smtClean="0"/>
              <a:t>nad šipku</a:t>
            </a:r>
            <a:r>
              <a:rPr lang="cs-CZ" dirty="0" smtClean="0"/>
              <a:t>:</a:t>
            </a:r>
          </a:p>
          <a:p>
            <a:r>
              <a:rPr lang="cs-CZ" dirty="0" smtClean="0"/>
              <a:t>            </a:t>
            </a:r>
            <a:r>
              <a:rPr lang="cs-CZ" dirty="0" smtClean="0">
                <a:solidFill>
                  <a:srgbClr val="FF0000"/>
                </a:solidFill>
              </a:rPr>
              <a:t>MnO2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2 H2O2   </a:t>
            </a:r>
            <a:r>
              <a:rPr lang="cs-CZ" dirty="0" smtClean="0">
                <a:latin typeface="Calibri"/>
              </a:rPr>
              <a:t>→      2 H2O + O2</a:t>
            </a:r>
          </a:p>
          <a:p>
            <a:endParaRPr lang="cs-CZ" dirty="0" smtClean="0">
              <a:latin typeface="Calibri"/>
            </a:endParaRPr>
          </a:p>
          <a:p>
            <a:endParaRPr lang="cs-CZ" dirty="0" smtClean="0">
              <a:solidFill>
                <a:srgbClr val="002060"/>
              </a:solidFill>
              <a:latin typeface="Calibri"/>
            </a:endParaRPr>
          </a:p>
          <a:p>
            <a:r>
              <a:rPr lang="cs-CZ" dirty="0" smtClean="0">
                <a:solidFill>
                  <a:srgbClr val="002060"/>
                </a:solidFill>
                <a:latin typeface="Calibri"/>
              </a:rPr>
              <a:t>Zvětšení koncentrace         rychlost reakce      zvětšuje se počet srážek  částic látek </a:t>
            </a:r>
          </a:p>
          <a:p>
            <a:r>
              <a:rPr lang="cs-CZ" dirty="0" smtClean="0">
                <a:solidFill>
                  <a:srgbClr val="002060"/>
                </a:solidFill>
                <a:latin typeface="Calibri"/>
              </a:rPr>
              <a:t> </a:t>
            </a:r>
            <a:r>
              <a:rPr lang="cs-CZ" dirty="0" smtClean="0">
                <a:solidFill>
                  <a:srgbClr val="002060"/>
                </a:solidFill>
                <a:latin typeface="Calibri"/>
              </a:rPr>
              <a:t>                                                 se zvětšuje   </a:t>
            </a:r>
          </a:p>
          <a:p>
            <a:r>
              <a:rPr lang="cs-CZ" dirty="0" smtClean="0">
                <a:solidFill>
                  <a:srgbClr val="002060"/>
                </a:solidFill>
                <a:latin typeface="Calibri"/>
              </a:rPr>
              <a:t>Zvětšení teploty                           -  „  -                   zvětšuje se energie částic</a:t>
            </a:r>
          </a:p>
          <a:p>
            <a:endParaRPr lang="cs-CZ" dirty="0" smtClean="0">
              <a:solidFill>
                <a:srgbClr val="002060"/>
              </a:solidFill>
              <a:latin typeface="Calibri"/>
            </a:endParaRPr>
          </a:p>
          <a:p>
            <a:r>
              <a:rPr lang="cs-CZ" dirty="0" smtClean="0">
                <a:solidFill>
                  <a:srgbClr val="002060"/>
                </a:solidFill>
                <a:latin typeface="Calibri"/>
              </a:rPr>
              <a:t>Zvětšení ploch                              -  „   -                zvětšuje se počet srážek částic látek             </a:t>
            </a:r>
            <a:endParaRPr lang="cs-CZ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836712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Reakce, při kterých se uvolňuje teplo, nazýváme </a:t>
            </a:r>
            <a:r>
              <a:rPr lang="cs-CZ" b="1" dirty="0" smtClean="0"/>
              <a:t>exotermní</a:t>
            </a:r>
            <a:r>
              <a:rPr lang="cs-CZ" dirty="0" smtClean="0"/>
              <a:t> reakce (z řečtiny </a:t>
            </a:r>
            <a:r>
              <a:rPr lang="cs-CZ" i="1" dirty="0" err="1" smtClean="0"/>
              <a:t>exo</a:t>
            </a:r>
            <a:r>
              <a:rPr lang="cs-CZ" dirty="0" smtClean="0"/>
              <a:t> = směr ven a </a:t>
            </a:r>
            <a:r>
              <a:rPr lang="cs-CZ" i="1" dirty="0" err="1" smtClean="0"/>
              <a:t>thermos</a:t>
            </a:r>
            <a:r>
              <a:rPr lang="cs-CZ" dirty="0" smtClean="0"/>
              <a:t> = teplo) a reakce, při kterých se naopak teplo spotřebovává, nazýváme </a:t>
            </a:r>
            <a:r>
              <a:rPr lang="cs-CZ" b="1" dirty="0" smtClean="0"/>
              <a:t>endotermické</a:t>
            </a:r>
            <a:r>
              <a:rPr lang="cs-CZ" dirty="0" smtClean="0"/>
              <a:t> reakce (</a:t>
            </a:r>
            <a:r>
              <a:rPr lang="cs-CZ" i="1" dirty="0" err="1" smtClean="0"/>
              <a:t>endo</a:t>
            </a:r>
            <a:r>
              <a:rPr lang="cs-CZ" dirty="0" smtClean="0"/>
              <a:t> = směr dovnitř).</a:t>
            </a:r>
          </a:p>
          <a:p>
            <a:endParaRPr lang="cs-CZ" dirty="0" smtClean="0"/>
          </a:p>
          <a:p>
            <a:r>
              <a:rPr lang="cs-CZ" b="1" dirty="0" smtClean="0">
                <a:solidFill>
                  <a:srgbClr val="002060"/>
                </a:solidFill>
              </a:rPr>
              <a:t>ZÁKON O ZACHOVÁNÍ HMOTNOSTI</a:t>
            </a:r>
          </a:p>
          <a:p>
            <a:endParaRPr lang="cs-CZ" b="1" dirty="0" smtClean="0">
              <a:solidFill>
                <a:srgbClr val="002060"/>
              </a:solidFill>
            </a:endParaRPr>
          </a:p>
          <a:p>
            <a:r>
              <a:rPr lang="cs-CZ" b="1" dirty="0" smtClean="0"/>
              <a:t>V 18 století  V.M. </a:t>
            </a:r>
            <a:r>
              <a:rPr lang="cs-CZ" b="1" dirty="0" err="1" smtClean="0"/>
              <a:t>Lomonosov</a:t>
            </a:r>
            <a:r>
              <a:rPr lang="cs-CZ" b="1" dirty="0" smtClean="0"/>
              <a:t> a  A.L. </a:t>
            </a:r>
            <a:r>
              <a:rPr lang="cs-CZ" b="1" dirty="0" err="1" smtClean="0"/>
              <a:t>Lavoisier</a:t>
            </a:r>
            <a:r>
              <a:rPr lang="cs-CZ" b="1" dirty="0" smtClean="0"/>
              <a:t> svými pokusy potvrdili existenci jednoho ze základních přírodních zákonů. Je jím zákon o zachování hmotnosti.</a:t>
            </a:r>
          </a:p>
          <a:p>
            <a:endParaRPr lang="cs-CZ" b="1" dirty="0" smtClean="0"/>
          </a:p>
          <a:p>
            <a:r>
              <a:rPr lang="cs-CZ" i="1" dirty="0" smtClean="0"/>
              <a:t>Zákon zachování hmotnosti potvrzuje skutečnost, že počet atomů v uzavřené soustavě je stálý. Při chemických reakcích dochází pouze k jejich přeskupování.</a:t>
            </a:r>
            <a:endParaRPr lang="cs-CZ" i="1" dirty="0"/>
          </a:p>
        </p:txBody>
      </p:sp>
      <p:pic>
        <p:nvPicPr>
          <p:cNvPr id="1026" name="Picture 2" descr="C:\Users\dell\Desktop\zá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57575" y="4495800"/>
            <a:ext cx="2457450" cy="1866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dell\Desktop\zák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789040"/>
            <a:ext cx="3691111" cy="2880320"/>
          </a:xfrm>
          <a:prstGeom prst="rect">
            <a:avLst/>
          </a:prstGeom>
          <a:noFill/>
        </p:spPr>
      </p:pic>
      <p:pic>
        <p:nvPicPr>
          <p:cNvPr id="2052" name="Picture 4" descr="C:\Users\dell\Desktop\zák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836712"/>
            <a:ext cx="4320480" cy="32403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2348880"/>
            <a:ext cx="43924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KONEC</a:t>
            </a:r>
          </a:p>
          <a:p>
            <a:endParaRPr lang="cs-CZ" sz="6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197</TotalTime>
  <Words>443</Words>
  <Application>Microsoft Office PowerPoint</Application>
  <PresentationFormat>Předvádění na obrazovce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Urbanistický</vt:lpstr>
      <vt:lpstr>CHEMICKÉ  REAKCE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CHEMICKÉ  REAKCE</dc:title>
  <dc:subject>DigitalOfficePro Free Templates</dc:subject>
  <dc:creator>dell</dc:creator>
  <cp:keywords>Templates; PowerPoint; DigitalOfficePro; Free</cp:keywords>
  <cp:lastModifiedBy>dell</cp:lastModifiedBy>
  <cp:revision>21</cp:revision>
  <dcterms:created xsi:type="dcterms:W3CDTF">2020-04-10T15:15:48Z</dcterms:created>
  <dcterms:modified xsi:type="dcterms:W3CDTF">2020-04-13T15:25:31Z</dcterms:modified>
  <cp:category>Templates;PowerPoint</cp:category>
</cp:coreProperties>
</file>