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58" r:id="rId4"/>
    <p:sldId id="264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141B7-AAD9-4AD7-9C14-DB035679389C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20EA7C-F784-485E-9A6C-66FEBAEA67F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20EA7C-F784-485E-9A6C-66FEBAEA67F4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0C8D-9D76-41E3-A3B1-637C366F8410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A35A2-EEDE-454F-8E8B-BAA69532EC0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0C8D-9D76-41E3-A3B1-637C366F8410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A35A2-EEDE-454F-8E8B-BAA69532EC0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0C8D-9D76-41E3-A3B1-637C366F8410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A35A2-EEDE-454F-8E8B-BAA69532EC0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0C8D-9D76-41E3-A3B1-637C366F8410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A35A2-EEDE-454F-8E8B-BAA69532EC0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0C8D-9D76-41E3-A3B1-637C366F8410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A35A2-EEDE-454F-8E8B-BAA69532EC0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0C8D-9D76-41E3-A3B1-637C366F8410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A35A2-EEDE-454F-8E8B-BAA69532EC0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0C8D-9D76-41E3-A3B1-637C366F8410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A35A2-EEDE-454F-8E8B-BAA69532EC0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0C8D-9D76-41E3-A3B1-637C366F8410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A35A2-EEDE-454F-8E8B-BAA69532EC0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0C8D-9D76-41E3-A3B1-637C366F8410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A35A2-EEDE-454F-8E8B-BAA69532EC0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0C8D-9D76-41E3-A3B1-637C366F8410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A35A2-EEDE-454F-8E8B-BAA69532EC0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0C8D-9D76-41E3-A3B1-637C366F8410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A35A2-EEDE-454F-8E8B-BAA69532EC0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F0C8D-9D76-41E3-A3B1-637C366F8410}" type="datetimeFigureOut">
              <a:rPr lang="cs-CZ" smtClean="0"/>
              <a:pPr/>
              <a:t>26.3.2017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A35A2-EEDE-454F-8E8B-BAA69532EC0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Problematika </a:t>
            </a:r>
            <a:r>
              <a:rPr lang="cs-CZ" smtClean="0"/>
              <a:t>hladu 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Dotýká se cca 1 </a:t>
            </a:r>
            <a:r>
              <a:rPr lang="cs-CZ" dirty="0" err="1" smtClean="0"/>
              <a:t>mld</a:t>
            </a:r>
            <a:r>
              <a:rPr lang="cs-CZ" dirty="0" smtClean="0"/>
              <a:t> lidí</a:t>
            </a:r>
          </a:p>
          <a:p>
            <a:r>
              <a:rPr lang="cs-CZ" dirty="0" smtClean="0"/>
              <a:t>Obrovské zlepšení v 21. stol. </a:t>
            </a:r>
            <a:r>
              <a:rPr lang="cs-CZ" dirty="0" smtClean="0"/>
              <a:t>až o 50%</a:t>
            </a:r>
            <a:endParaRPr lang="cs-CZ" dirty="0" smtClean="0"/>
          </a:p>
          <a:p>
            <a:r>
              <a:rPr lang="cs-CZ" dirty="0" smtClean="0"/>
              <a:t>Daří se likvidovat chronický hlad díky mezinárodní pomoci</a:t>
            </a:r>
          </a:p>
          <a:p>
            <a:r>
              <a:rPr lang="cs-CZ" dirty="0" smtClean="0"/>
              <a:t>Příčiny :</a:t>
            </a:r>
          </a:p>
          <a:p>
            <a:r>
              <a:rPr lang="cs-CZ" dirty="0" smtClean="0"/>
              <a:t>Fyzicko-geografické překážky (podnebí, půdy, dopravní možnosti, nerostné suroviny, blízkost moře apod.)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14348" y="1000108"/>
            <a:ext cx="764386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dirty="0" smtClean="0"/>
              <a:t>Společenské :</a:t>
            </a:r>
          </a:p>
          <a:p>
            <a:pPr lvl="0">
              <a:buFont typeface="Arial" pitchFamily="34" charset="0"/>
              <a:buChar char="•"/>
            </a:pPr>
            <a:r>
              <a:rPr lang="cs-CZ" sz="3200" dirty="0" smtClean="0"/>
              <a:t> politické  tj. nestabilní, nedemokratická společnost, nízká politické kultura, korupce</a:t>
            </a:r>
          </a:p>
          <a:p>
            <a:pPr lvl="0">
              <a:buFont typeface="Arial" pitchFamily="34" charset="0"/>
              <a:buChar char="•"/>
            </a:pPr>
            <a:r>
              <a:rPr lang="cs-CZ" sz="3200" dirty="0" smtClean="0"/>
              <a:t> rychlý přírůstek obyvatelstva</a:t>
            </a:r>
          </a:p>
          <a:p>
            <a:pPr lvl="0">
              <a:buFont typeface="Arial" pitchFamily="34" charset="0"/>
              <a:buChar char="•"/>
            </a:pPr>
            <a:r>
              <a:rPr lang="cs-CZ" sz="3200" dirty="0" smtClean="0"/>
              <a:t> nízká úroveň vzdělání</a:t>
            </a:r>
          </a:p>
          <a:p>
            <a:pPr lvl="0">
              <a:buFont typeface="Arial" pitchFamily="34" charset="0"/>
              <a:buChar char="•"/>
            </a:pPr>
            <a:r>
              <a:rPr lang="cs-CZ" sz="3200" dirty="0" smtClean="0"/>
              <a:t> nerovné podmínky pro obchod (ztráty jsou vyšší než přijímaná humanitární pomoc)</a:t>
            </a:r>
          </a:p>
          <a:p>
            <a:pPr lvl="0">
              <a:buFont typeface="Arial" pitchFamily="34" charset="0"/>
              <a:buChar char="•"/>
            </a:pPr>
            <a:r>
              <a:rPr lang="cs-CZ" sz="3200" dirty="0" smtClean="0"/>
              <a:t> historické předpoklady (v minulosti vyspělejší společnost má větší šanci, to se týká především Číny a Indie, do 17.stol. nejvyspělejších států světa)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nedostatek_potravin_5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572272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5214942" y="3244334"/>
            <a:ext cx="39290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5357818" y="6500834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Zdroj:  www.</a:t>
            </a:r>
            <a:r>
              <a:rPr lang="cs-CZ" dirty="0" err="1" smtClean="0"/>
              <a:t>searchamelia.com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nouze_vo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9334"/>
            <a:ext cx="9144000" cy="651933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sz="3600" dirty="0" smtClean="0"/>
              <a:t>Hlavní oblast hladu</a:t>
            </a:r>
            <a:endParaRPr lang="cs-CZ" sz="3600" dirty="0"/>
          </a:p>
        </p:txBody>
      </p:sp>
      <p:pic>
        <p:nvPicPr>
          <p:cNvPr id="5" name="Zástupný symbol pro obsah 4" descr="7a4c0496d3e311e0a79700215e708d4c.jpg.770x637_q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785794"/>
            <a:ext cx="5354668" cy="5214974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14282" y="1435100"/>
            <a:ext cx="3251231" cy="5065734"/>
          </a:xfrm>
        </p:spPr>
        <p:txBody>
          <a:bodyPr>
            <a:normAutofit/>
          </a:bodyPr>
          <a:lstStyle/>
          <a:p>
            <a:r>
              <a:rPr lang="cs-CZ" sz="2800" dirty="0" smtClean="0"/>
              <a:t>Afrika je hlavním regionem, kde přetrvávají problémy s hladem. Oblast na jih od Sahary trpí nedostatkem srážek a řada lidí by bez pomoci nepřežila, trpí především děti. </a:t>
            </a:r>
          </a:p>
          <a:p>
            <a:endParaRPr lang="cs-CZ" sz="2800" dirty="0" smtClean="0"/>
          </a:p>
          <a:p>
            <a:r>
              <a:rPr lang="cs-CZ" sz="1300" dirty="0" smtClean="0"/>
              <a:t>Zdroj: http://</a:t>
            </a:r>
            <a:r>
              <a:rPr lang="cs-CZ" sz="1200" dirty="0" smtClean="0"/>
              <a:t>glopolis.org/cs/clanky/hladomor-v-africkem-rohu ,</a:t>
            </a:r>
            <a:r>
              <a:rPr lang="cs-CZ" sz="1200" dirty="0" err="1" smtClean="0"/>
              <a:t>cc</a:t>
            </a:r>
            <a:r>
              <a:rPr lang="cs-CZ" sz="1200" dirty="0" smtClean="0"/>
              <a:t> licence</a:t>
            </a:r>
            <a:endParaRPr lang="cs-CZ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cs-CZ" dirty="0" smtClean="0"/>
              <a:t>Možnosti řešení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214282" y="1000108"/>
            <a:ext cx="8929718" cy="5500726"/>
          </a:xfrm>
        </p:spPr>
        <p:txBody>
          <a:bodyPr/>
          <a:lstStyle/>
          <a:p>
            <a:r>
              <a:rPr lang="cs-CZ" dirty="0" smtClean="0"/>
              <a:t>Jsou velmi obtížné</a:t>
            </a:r>
          </a:p>
          <a:p>
            <a:r>
              <a:rPr lang="cs-CZ" dirty="0" smtClean="0"/>
              <a:t>Přímá distribuce potravin je možná pouze v případech hladomoru vyvolaného katastrofální neúrodou – humanitární pomoc</a:t>
            </a:r>
          </a:p>
          <a:p>
            <a:r>
              <a:rPr lang="cs-CZ" dirty="0" smtClean="0"/>
              <a:t>Nutná změna příčin hladu, především společenských : podpora vzdělání, podpora demokratických forem vlády, zavádění nových forem obdělávání půdy, nové plodiny – rozvojová pomoc</a:t>
            </a: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209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Jaké jsou obecně příčiny hladu ve světě?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Který světadíl je hladem zasažen nejvíce?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Z čeho vyplývá předpoklad, že Indie a Čína problematiku hladu </a:t>
            </a:r>
            <a:r>
              <a:rPr lang="cs-CZ" dirty="0" smtClean="0"/>
              <a:t>zvládají</a:t>
            </a:r>
            <a:r>
              <a:rPr lang="cs-CZ" dirty="0" smtClean="0"/>
              <a:t>?</a:t>
            </a: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Co je to humanitární pomoc při hladomoru 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Jak můžeme řešit problematiku hladu za pomoci rozvojové pomoci ? 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Jak mohou vyspělé státy podpořit boj s hladem ? </a:t>
            </a:r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cs-CZ" dirty="0" smtClean="0"/>
              <a:t>Odpovědi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sz="2800" dirty="0" smtClean="0"/>
              <a:t>Přírodní a společenské, obě se většinou kombinují.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dirty="0" smtClean="0"/>
              <a:t>Afrika má nejvíce komplikované přírodní podmínky a nestabilní politické prostředí</a:t>
            </a:r>
            <a:r>
              <a:rPr lang="cs-CZ" sz="2800" dirty="0" smtClean="0"/>
              <a:t>. Obyvatelstvo nemá zájem své problémy řešit.</a:t>
            </a:r>
            <a:endParaRPr lang="cs-CZ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cs-CZ" sz="2800" dirty="0" smtClean="0"/>
              <a:t>Jedná se o rychle se rozvíjející státy s dobrými přírodními podmínkami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dirty="0" smtClean="0"/>
              <a:t>Přivezení potravin na postižené místo.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dirty="0" smtClean="0"/>
              <a:t>Programy směřující k překonání </a:t>
            </a:r>
            <a:r>
              <a:rPr lang="cs-CZ" sz="2800" dirty="0" smtClean="0"/>
              <a:t>neúrody, nové plodiny, zavlažování, technologie</a:t>
            </a:r>
            <a:r>
              <a:rPr lang="cs-CZ" sz="2800" dirty="0" smtClean="0"/>
              <a:t>.</a:t>
            </a:r>
            <a:endParaRPr lang="cs-CZ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cs-CZ" sz="2800" dirty="0" smtClean="0"/>
              <a:t>Pomoc při vzdělávání obyvatel, vývoj nových plodin odolných v místních podmínkách apod.</a:t>
            </a:r>
          </a:p>
          <a:p>
            <a:pPr marL="514350" indent="-514350">
              <a:buFont typeface="+mj-lt"/>
              <a:buAutoNum type="arabicPeriod"/>
            </a:pPr>
            <a:endParaRPr lang="cs-CZ" sz="2800" dirty="0" smtClean="0"/>
          </a:p>
          <a:p>
            <a:pPr marL="514350" indent="-514350">
              <a:buFont typeface="+mj-lt"/>
              <a:buAutoNum type="arabicPeriod"/>
            </a:pPr>
            <a:endParaRPr lang="cs-CZ" sz="2800" dirty="0" smtClean="0"/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333</Words>
  <Application>Microsoft Office PowerPoint</Application>
  <PresentationFormat>Předvádění na obrazovce (4:3)</PresentationFormat>
  <Paragraphs>39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Problematika hladu </vt:lpstr>
      <vt:lpstr>Snímek 2</vt:lpstr>
      <vt:lpstr>Snímek 3</vt:lpstr>
      <vt:lpstr>Snímek 4</vt:lpstr>
      <vt:lpstr>Hlavní oblast hladu</vt:lpstr>
      <vt:lpstr>Možnosti řešení</vt:lpstr>
      <vt:lpstr>Otázky</vt:lpstr>
      <vt:lpstr>Odpovědi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Luďa</dc:creator>
  <cp:lastModifiedBy>Úďa</cp:lastModifiedBy>
  <cp:revision>20</cp:revision>
  <dcterms:created xsi:type="dcterms:W3CDTF">2013-02-13T12:55:15Z</dcterms:created>
  <dcterms:modified xsi:type="dcterms:W3CDTF">2017-03-26T14:21:00Z</dcterms:modified>
</cp:coreProperties>
</file>