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5" r:id="rId5"/>
    <p:sldId id="260" r:id="rId6"/>
    <p:sldId id="261" r:id="rId7"/>
    <p:sldId id="262" r:id="rId8"/>
    <p:sldId id="264" r:id="rId9"/>
    <p:sldId id="263" r:id="rId10"/>
    <p:sldId id="266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6B45B-7DD9-4154-9452-8C65EF0B8940}" type="datetimeFigureOut">
              <a:rPr lang="cs-CZ" smtClean="0"/>
              <a:pPr/>
              <a:t>15.4.2017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CE967-8C81-4722-9C48-14F9DEA91C4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6B45B-7DD9-4154-9452-8C65EF0B8940}" type="datetimeFigureOut">
              <a:rPr lang="cs-CZ" smtClean="0"/>
              <a:pPr/>
              <a:t>15.4.2017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CE967-8C81-4722-9C48-14F9DEA91C4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6B45B-7DD9-4154-9452-8C65EF0B8940}" type="datetimeFigureOut">
              <a:rPr lang="cs-CZ" smtClean="0"/>
              <a:pPr/>
              <a:t>15.4.2017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CE967-8C81-4722-9C48-14F9DEA91C4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6B45B-7DD9-4154-9452-8C65EF0B8940}" type="datetimeFigureOut">
              <a:rPr lang="cs-CZ" smtClean="0"/>
              <a:pPr/>
              <a:t>15.4.2017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CE967-8C81-4722-9C48-14F9DEA91C4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6B45B-7DD9-4154-9452-8C65EF0B8940}" type="datetimeFigureOut">
              <a:rPr lang="cs-CZ" smtClean="0"/>
              <a:pPr/>
              <a:t>15.4.2017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CE967-8C81-4722-9C48-14F9DEA91C4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6B45B-7DD9-4154-9452-8C65EF0B8940}" type="datetimeFigureOut">
              <a:rPr lang="cs-CZ" smtClean="0"/>
              <a:pPr/>
              <a:t>15.4.2017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CE967-8C81-4722-9C48-14F9DEA91C4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6B45B-7DD9-4154-9452-8C65EF0B8940}" type="datetimeFigureOut">
              <a:rPr lang="cs-CZ" smtClean="0"/>
              <a:pPr/>
              <a:t>15.4.2017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CE967-8C81-4722-9C48-14F9DEA91C4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6B45B-7DD9-4154-9452-8C65EF0B8940}" type="datetimeFigureOut">
              <a:rPr lang="cs-CZ" smtClean="0"/>
              <a:pPr/>
              <a:t>15.4.2017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CE967-8C81-4722-9C48-14F9DEA91C4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6B45B-7DD9-4154-9452-8C65EF0B8940}" type="datetimeFigureOut">
              <a:rPr lang="cs-CZ" smtClean="0"/>
              <a:pPr/>
              <a:t>15.4.2017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CE967-8C81-4722-9C48-14F9DEA91C4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6B45B-7DD9-4154-9452-8C65EF0B8940}" type="datetimeFigureOut">
              <a:rPr lang="cs-CZ" smtClean="0"/>
              <a:pPr/>
              <a:t>15.4.2017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CE967-8C81-4722-9C48-14F9DEA91C4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6B45B-7DD9-4154-9452-8C65EF0B8940}" type="datetimeFigureOut">
              <a:rPr lang="cs-CZ" smtClean="0"/>
              <a:pPr/>
              <a:t>15.4.2017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CE967-8C81-4722-9C48-14F9DEA91C4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6B45B-7DD9-4154-9452-8C65EF0B8940}" type="datetimeFigureOut">
              <a:rPr lang="cs-CZ" smtClean="0"/>
              <a:pPr/>
              <a:t>15.4.2017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DCE967-8C81-4722-9C48-14F9DEA91C4F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54745"/>
            <a:ext cx="8229600" cy="845363"/>
          </a:xfrm>
        </p:spPr>
        <p:txBody>
          <a:bodyPr>
            <a:normAutofit/>
          </a:bodyPr>
          <a:lstStyle/>
          <a:p>
            <a:r>
              <a:rPr lang="cs-CZ" dirty="0" smtClean="0"/>
              <a:t>Války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14282" y="1071546"/>
            <a:ext cx="8786874" cy="5786454"/>
          </a:xfrm>
        </p:spPr>
        <p:txBody>
          <a:bodyPr>
            <a:normAutofit/>
          </a:bodyPr>
          <a:lstStyle/>
          <a:p>
            <a:r>
              <a:rPr lang="cs-CZ" dirty="0" smtClean="0"/>
              <a:t>Války jsou nejhorším globálním problémem</a:t>
            </a:r>
          </a:p>
          <a:p>
            <a:r>
              <a:rPr lang="cs-CZ" dirty="0" smtClean="0"/>
              <a:t>V současnosti probíhají především v chudých státech</a:t>
            </a:r>
          </a:p>
          <a:p>
            <a:r>
              <a:rPr lang="cs-CZ" dirty="0" smtClean="0"/>
              <a:t>Nejbohatší státy na svém území války nemají, rychle se zde rozšiřuje terorismus</a:t>
            </a:r>
          </a:p>
          <a:p>
            <a:r>
              <a:rPr lang="cs-CZ" dirty="0" smtClean="0"/>
              <a:t>Konflikty poslední doby zahájily USA, konvenční války neúspěšné</a:t>
            </a:r>
          </a:p>
          <a:p>
            <a:r>
              <a:rPr lang="cs-CZ" dirty="0" smtClean="0"/>
              <a:t>Nejhorší války jsou bez zájmu sdělovacích prostředků (Kongo, Súdán zde po 5 mil.obětí)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rizika terorismu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374" y="0"/>
            <a:ext cx="7573252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357158" y="357166"/>
            <a:ext cx="8786842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cs-CZ" sz="3200" dirty="0" smtClean="0"/>
              <a:t> Příčiny válek : nacionalismus, separatismus, nedostatek náboženské tolerance, nedemokratický režim, rozdíly mezi bohatými a chudými, snaha o kontrolu oblasti</a:t>
            </a:r>
          </a:p>
          <a:p>
            <a:pPr>
              <a:buFont typeface="Arial" pitchFamily="34" charset="0"/>
              <a:buChar char="•"/>
            </a:pPr>
            <a:r>
              <a:rPr lang="cs-CZ" sz="3200" dirty="0" smtClean="0"/>
              <a:t> občanská válka – mezi skupinami uvnitř jednoho státu (Kongo, </a:t>
            </a:r>
            <a:r>
              <a:rPr lang="cs-CZ" sz="3200" dirty="0" err="1" smtClean="0"/>
              <a:t>Afgánistán</a:t>
            </a:r>
            <a:r>
              <a:rPr lang="cs-CZ" sz="3200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cs-CZ" sz="3200" dirty="0" smtClean="0"/>
              <a:t> guerillové hnutí – partyzánská válka (Kolumbie, boj proti vládě za pomoci výtěžku z drog</a:t>
            </a:r>
            <a:r>
              <a:rPr lang="cs-CZ" sz="3200" smtClean="0"/>
              <a:t>, Mexiko)</a:t>
            </a:r>
            <a:endParaRPr lang="cs-CZ" sz="3200" dirty="0" smtClean="0"/>
          </a:p>
          <a:p>
            <a:pPr>
              <a:buFont typeface="Arial" pitchFamily="34" charset="0"/>
              <a:buChar char="•"/>
            </a:pPr>
            <a:r>
              <a:rPr lang="cs-CZ" sz="3200" dirty="0" smtClean="0"/>
              <a:t> národnostní a etnické války (</a:t>
            </a:r>
            <a:r>
              <a:rPr lang="cs-CZ" sz="3200" dirty="0" err="1" smtClean="0"/>
              <a:t>Myanma</a:t>
            </a:r>
            <a:r>
              <a:rPr lang="cs-CZ" sz="3200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cs-CZ" sz="3200" dirty="0" smtClean="0"/>
              <a:t> náboženské konflikty  (Súdán – muslimové-křesťané, Sýrie válka muslimských náboženství)</a:t>
            </a:r>
          </a:p>
          <a:p>
            <a:pPr>
              <a:buFont typeface="Arial" pitchFamily="34" charset="0"/>
              <a:buChar char="•"/>
            </a:pPr>
            <a:r>
              <a:rPr lang="cs-CZ" sz="3200" dirty="0" smtClean="0"/>
              <a:t> ozbrojený separatismus (Kurdistán – snaha o vytvoření národního státu)</a:t>
            </a:r>
          </a:p>
          <a:p>
            <a:pPr>
              <a:buFont typeface="Arial" pitchFamily="34" charset="0"/>
              <a:buChar char="•"/>
            </a:pPr>
            <a:endParaRPr lang="cs-CZ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285721" y="428604"/>
            <a:ext cx="85011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cs-CZ" sz="3200" dirty="0" smtClean="0"/>
              <a:t> </a:t>
            </a:r>
          </a:p>
        </p:txBody>
      </p:sp>
      <p:sp>
        <p:nvSpPr>
          <p:cNvPr id="3" name="Obdélník 2"/>
          <p:cNvSpPr/>
          <p:nvPr/>
        </p:nvSpPr>
        <p:spPr>
          <a:xfrm>
            <a:off x="357158" y="357167"/>
            <a:ext cx="8001056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200" dirty="0" smtClean="0"/>
              <a:t>  úsilí o samostatný stát (Tibet)</a:t>
            </a:r>
          </a:p>
          <a:p>
            <a:pPr>
              <a:buFont typeface="Arial" pitchFamily="34" charset="0"/>
              <a:buChar char="•"/>
            </a:pPr>
            <a:r>
              <a:rPr lang="cs-CZ" sz="3200" dirty="0" smtClean="0"/>
              <a:t> dlouhodobé napětí mezi státy, např. Indie a Pákistán, KLDR a Korejská </a:t>
            </a:r>
            <a:r>
              <a:rPr lang="cs-CZ" sz="3200" dirty="0" err="1" smtClean="0"/>
              <a:t>rep</a:t>
            </a:r>
            <a:r>
              <a:rPr lang="cs-CZ" sz="32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cs-CZ" sz="3200" dirty="0" smtClean="0"/>
              <a:t> Důsledky válek : hlad, nemoci, invalidita, poškozené životní prostředí, uprchlíci, dětští vojáci</a:t>
            </a:r>
          </a:p>
          <a:p>
            <a:pPr>
              <a:buFont typeface="Arial" pitchFamily="34" charset="0"/>
              <a:buChar char="•"/>
            </a:pPr>
            <a:r>
              <a:rPr lang="cs-CZ" sz="3200" dirty="0" smtClean="0"/>
              <a:t> Řešení (zatím žádné není): problematiku válek by měla řešit OSN, svoji roli neplní, poslední roky akce USA a jejich spojenců narušují stabilitu některých oblastí</a:t>
            </a:r>
          </a:p>
          <a:p>
            <a:pPr>
              <a:buFont typeface="Arial" pitchFamily="34" charset="0"/>
              <a:buChar char="•"/>
            </a:pPr>
            <a:r>
              <a:rPr lang="cs-CZ" sz="3200" dirty="0" smtClean="0"/>
              <a:t> Paradox : Nobelovu cenu míru dostávají občas největší válečníci a teroristé !!!</a:t>
            </a:r>
          </a:p>
          <a:p>
            <a:pPr>
              <a:buFont typeface="Arial" pitchFamily="34" charset="0"/>
              <a:buChar char="•"/>
            </a:pPr>
            <a:endParaRPr lang="cs-CZ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 descr="vojenské výdaj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65058"/>
            <a:ext cx="9144000" cy="572788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285720" y="6429396"/>
            <a:ext cx="87035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Zdroj : http://gizmodo.com/5875194/all-the-worlds-wars-and-conflicts-coming-in-2012</a:t>
            </a:r>
            <a:endParaRPr lang="cs-CZ" dirty="0"/>
          </a:p>
        </p:txBody>
      </p:sp>
      <p:pic>
        <p:nvPicPr>
          <p:cNvPr id="4" name="Obrázek 3" descr="ad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1051" y="196452"/>
            <a:ext cx="9155051" cy="66615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98496"/>
          </a:xfrm>
        </p:spPr>
        <p:txBody>
          <a:bodyPr>
            <a:normAutofit/>
          </a:bodyPr>
          <a:lstStyle/>
          <a:p>
            <a:r>
              <a:rPr lang="cs-CZ" sz="4000" dirty="0" err="1" smtClean="0"/>
              <a:t>Kalašnikov</a:t>
            </a:r>
            <a:endParaRPr lang="cs-CZ" sz="4000" dirty="0"/>
          </a:p>
        </p:txBody>
      </p:sp>
      <p:pic>
        <p:nvPicPr>
          <p:cNvPr id="6" name="Zástupný symbol pro obsah 5" descr="images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14810" y="1357298"/>
            <a:ext cx="4714907" cy="5000660"/>
          </a:xfrm>
        </p:spPr>
      </p:pic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357158" y="1435100"/>
            <a:ext cx="3571900" cy="5422900"/>
          </a:xfrm>
        </p:spPr>
        <p:txBody>
          <a:bodyPr>
            <a:normAutofit/>
          </a:bodyPr>
          <a:lstStyle/>
          <a:p>
            <a:r>
              <a:rPr lang="cs-CZ" sz="2400" dirty="0" smtClean="0"/>
              <a:t>Ruský samopal AK 47, nazvaný po svém konstruktéru </a:t>
            </a:r>
            <a:r>
              <a:rPr lang="cs-CZ" sz="2400" dirty="0" err="1" smtClean="0"/>
              <a:t>Kalašnikovi</a:t>
            </a:r>
            <a:r>
              <a:rPr lang="cs-CZ" sz="2400" dirty="0" smtClean="0"/>
              <a:t> je nejrozšířenější zbraní posledních 50 let. Jednoduchá a spolehlivá zbraň má obrovskou výhodu, že ji lze vyrobit  i v poměrně zaostalém státě. Některé státy dovolují všem mužům nosit zbraň, např. Jemen.</a:t>
            </a:r>
          </a:p>
          <a:p>
            <a:endParaRPr lang="cs-CZ" sz="2400" dirty="0" smtClean="0"/>
          </a:p>
          <a:p>
            <a:r>
              <a:rPr lang="cs-CZ" sz="1100" dirty="0" smtClean="0"/>
              <a:t>Zdroj : http://www.vojsko.</a:t>
            </a:r>
            <a:r>
              <a:rPr lang="cs-CZ" sz="1100" dirty="0" err="1" smtClean="0"/>
              <a:t>net</a:t>
            </a:r>
            <a:r>
              <a:rPr lang="cs-CZ" sz="1100" dirty="0" smtClean="0"/>
              <a:t>/</a:t>
            </a:r>
            <a:r>
              <a:rPr lang="cs-CZ" sz="1100" dirty="0" err="1" smtClean="0"/>
              <a:t>photo</a:t>
            </a:r>
            <a:r>
              <a:rPr lang="cs-CZ" sz="1100" dirty="0" smtClean="0"/>
              <a:t>/</a:t>
            </a:r>
            <a:r>
              <a:rPr lang="cs-CZ" sz="1100" dirty="0" err="1" smtClean="0"/>
              <a:t>zbrane</a:t>
            </a:r>
            <a:r>
              <a:rPr lang="cs-CZ" sz="1100" dirty="0" smtClean="0"/>
              <a:t>/pusky/</a:t>
            </a:r>
            <a:r>
              <a:rPr lang="cs-CZ" sz="1100" dirty="0" err="1" smtClean="0"/>
              <a:t>ak</a:t>
            </a:r>
            <a:r>
              <a:rPr lang="cs-CZ" sz="1100" dirty="0" smtClean="0"/>
              <a:t>-47_01.jpg</a:t>
            </a:r>
            <a:endParaRPr lang="cs-CZ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4668118"/>
          </a:xfrm>
        </p:spPr>
        <p:txBody>
          <a:bodyPr>
            <a:noAutofit/>
          </a:bodyPr>
          <a:lstStyle/>
          <a:p>
            <a:r>
              <a:rPr lang="cs-CZ" sz="3200" dirty="0" smtClean="0"/>
              <a:t>Ale jsou u nás lidé, kteří jsou schopni tento problém vyřešit…….</a:t>
            </a:r>
            <a:endParaRPr lang="cs-CZ" sz="3200" dirty="0"/>
          </a:p>
        </p:txBody>
      </p:sp>
      <p:pic>
        <p:nvPicPr>
          <p:cNvPr id="9" name="Zástupný symbol pro obsah 8" descr="469778_article_photo_qvymx2L0_600x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89283" y="-74986"/>
            <a:ext cx="4627133" cy="6932986"/>
          </a:xfrm>
        </p:spPr>
      </p:pic>
      <p:sp>
        <p:nvSpPr>
          <p:cNvPr id="8" name="Zástupný symbol pro text 7"/>
          <p:cNvSpPr>
            <a:spLocks noGrp="1"/>
          </p:cNvSpPr>
          <p:nvPr>
            <p:ph type="body" sz="half" idx="2"/>
          </p:nvPr>
        </p:nvSpPr>
        <p:spPr>
          <a:xfrm>
            <a:off x="457200" y="836712"/>
            <a:ext cx="3008313" cy="5289451"/>
          </a:xfrm>
        </p:spPr>
        <p:txBody>
          <a:bodyPr>
            <a:normAutofit/>
          </a:bodyPr>
          <a:lstStyle/>
          <a:p>
            <a:endParaRPr lang="cs-CZ" sz="2000" dirty="0" smtClean="0"/>
          </a:p>
          <a:p>
            <a:endParaRPr lang="cs-CZ" sz="2000" dirty="0" smtClean="0"/>
          </a:p>
          <a:p>
            <a:endParaRPr lang="cs-CZ" sz="2000" dirty="0" smtClean="0"/>
          </a:p>
          <a:p>
            <a:endParaRPr lang="cs-CZ" sz="2000" dirty="0" smtClean="0"/>
          </a:p>
          <a:p>
            <a:endParaRPr lang="cs-CZ" sz="2000" dirty="0" smtClean="0"/>
          </a:p>
          <a:p>
            <a:endParaRPr lang="cs-CZ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Bezpečné země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terorismus 20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200150"/>
            <a:ext cx="9144000" cy="44577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300</Words>
  <Application>Microsoft Office PowerPoint</Application>
  <PresentationFormat>Předvádění na obrazovce (4:3)</PresentationFormat>
  <Paragraphs>28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sady Office</vt:lpstr>
      <vt:lpstr>Války</vt:lpstr>
      <vt:lpstr>Snímek 2</vt:lpstr>
      <vt:lpstr>Snímek 3</vt:lpstr>
      <vt:lpstr>Snímek 4</vt:lpstr>
      <vt:lpstr>Snímek 5</vt:lpstr>
      <vt:lpstr>Kalašnikov</vt:lpstr>
      <vt:lpstr>Ale jsou u nás lidé, kteří jsou schopni tento problém vyřešit…….</vt:lpstr>
      <vt:lpstr>Snímek 8</vt:lpstr>
      <vt:lpstr>Snímek 9</vt:lpstr>
      <vt:lpstr>Snímek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Luďa</dc:creator>
  <cp:lastModifiedBy>Úďa</cp:lastModifiedBy>
  <cp:revision>24</cp:revision>
  <dcterms:created xsi:type="dcterms:W3CDTF">2013-02-13T20:53:36Z</dcterms:created>
  <dcterms:modified xsi:type="dcterms:W3CDTF">2017-04-15T06:38:28Z</dcterms:modified>
</cp:coreProperties>
</file>