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71" r:id="rId7"/>
    <p:sldId id="264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8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61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55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22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73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43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576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31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53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8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9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862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0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20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570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8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873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7292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46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15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57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2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012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664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591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8629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241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985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914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643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461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121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31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14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07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306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2342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069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776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411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2549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041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672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8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802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2285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984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635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4597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361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321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6179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2077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773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0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6129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355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188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5313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8842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401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942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1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3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7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9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6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1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7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4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9V1wOpPph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Milí sedmáci, opište </a:t>
            </a:r>
            <a:r>
              <a:rPr lang="cs-CZ" dirty="0" smtClean="0"/>
              <a:t>si zápis do </a:t>
            </a:r>
            <a:r>
              <a:rPr lang="cs-CZ" dirty="0" smtClean="0"/>
              <a:t>sešitu z prezentace.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Úkol:  Namaluj si 3 husitské zbraně z posledního snímku a pojmenuj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</a:t>
            </a:r>
          </a:p>
          <a:p>
            <a:pPr marL="0" indent="0">
              <a:buNone/>
            </a:pPr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Video ke shlédnutí –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www.youtube.com/watch?v=c9V1wOpPph4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64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45300"/>
          </a:xfrm>
          <a:prstGeom prst="rect">
            <a:avLst/>
          </a:prstGeom>
          <a:noFill/>
        </p:spPr>
      </p:pic>
      <p:pic>
        <p:nvPicPr>
          <p:cNvPr id="91" name="Image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626" y="3143188"/>
            <a:ext cx="2373377" cy="3500501"/>
          </a:xfrm>
          <a:prstGeom prst="rect">
            <a:avLst/>
          </a:prstGeom>
          <a:noFill/>
        </p:spPr>
      </p:pic>
      <p:sp>
        <p:nvSpPr>
          <p:cNvPr id="92" name="Text Box92"/>
          <p:cNvSpPr txBox="1"/>
          <p:nvPr/>
        </p:nvSpPr>
        <p:spPr>
          <a:xfrm>
            <a:off x="1703512" y="122709"/>
            <a:ext cx="7300688" cy="143116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indent="1253388">
              <a:lnSpc>
                <a:spcPts val="5423"/>
              </a:lnSpc>
            </a:pPr>
            <a:r>
              <a:rPr lang="en-US" altLang="zh-CN" sz="4000" b="1" spc="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1.</a:t>
            </a:r>
            <a:r>
              <a:rPr lang="en-US" altLang="zh-CN" sz="4000" b="1" spc="-4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b="1" spc="5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pra</a:t>
            </a:r>
            <a:r>
              <a:rPr lang="cs-CZ" altLang="zh-CN" sz="4000" b="1" spc="17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ž</a:t>
            </a:r>
            <a:r>
              <a:rPr lang="en-US" altLang="zh-CN" sz="4000" b="1" spc="174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ská</a:t>
            </a:r>
            <a:r>
              <a:rPr lang="en-US" altLang="zh-CN" sz="4000" b="1" spc="-20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b="1" spc="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defenestrace</a:t>
            </a:r>
            <a:r>
              <a:rPr lang="en-US" altLang="zh-CN" sz="4000" b="1" spc="-1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=</a:t>
            </a:r>
            <a:r>
              <a:rPr lang="en-US" altLang="zh-CN" sz="2800" spc="-1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násilné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vyhození</a:t>
            </a:r>
            <a:r>
              <a:rPr lang="en-US" altLang="zh-CN" sz="2400" spc="2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z </a:t>
            </a:r>
            <a:r>
              <a:rPr lang="en-US" altLang="zh-CN" sz="2400" spc="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okna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3" name="Text Box93"/>
          <p:cNvSpPr txBox="1"/>
          <p:nvPr/>
        </p:nvSpPr>
        <p:spPr>
          <a:xfrm>
            <a:off x="1972666" y="1979400"/>
            <a:ext cx="7651726" cy="36676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344728" indent="-344728">
              <a:lnSpc>
                <a:spcPts val="2491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30.</a:t>
            </a:r>
            <a:r>
              <a:rPr lang="en-US" altLang="zh-CN" sz="2400" spc="-4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7.</a:t>
            </a:r>
            <a:r>
              <a:rPr lang="en-US" altLang="zh-CN" sz="2400" spc="-1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9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1419</a:t>
            </a:r>
            <a:r>
              <a:rPr lang="cs-CZ" altLang="zh-CN" sz="2400" b="1" spc="9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, husité chtěli schválit své požadavky</a:t>
            </a:r>
            <a:r>
              <a:rPr lang="en-US" altLang="zh-CN" sz="2400" spc="-6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,</a:t>
            </a:r>
            <a:r>
              <a:rPr lang="en-US" altLang="zh-CN" sz="2400" spc="-4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4" name="Text Box94"/>
          <p:cNvSpPr txBox="1"/>
          <p:nvPr/>
        </p:nvSpPr>
        <p:spPr>
          <a:xfrm>
            <a:off x="1972666" y="2638022"/>
            <a:ext cx="7795742" cy="40523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344728" indent="-344728">
              <a:lnSpc>
                <a:spcPts val="277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čele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kazatel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Jan</a:t>
            </a:r>
            <a:r>
              <a:rPr lang="en-US" altLang="zh-CN" sz="2400" spc="-1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cs-CZ" altLang="zh-CN" sz="2400" spc="-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Ź</a:t>
            </a:r>
            <a:r>
              <a:rPr lang="en-US" altLang="zh-CN" sz="2400" spc="-4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elivský</a:t>
            </a:r>
            <a:r>
              <a:rPr lang="en-US" altLang="zh-CN" sz="2400" spc="-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,</a:t>
            </a:r>
            <a:r>
              <a:rPr lang="en-US" altLang="zh-CN" sz="2400" spc="5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5" name="Text Box95"/>
          <p:cNvSpPr txBox="1"/>
          <p:nvPr/>
        </p:nvSpPr>
        <p:spPr>
          <a:xfrm>
            <a:off x="1972666" y="3369924"/>
            <a:ext cx="4129820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cílem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Novoměstská</a:t>
            </a:r>
            <a:r>
              <a:rPr lang="en-US" altLang="zh-CN" sz="2400" spc="-1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radnice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6" name="Text Box96"/>
          <p:cNvSpPr txBox="1"/>
          <p:nvPr/>
        </p:nvSpPr>
        <p:spPr>
          <a:xfrm>
            <a:off x="1972667" y="3735960"/>
            <a:ext cx="5694959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protihusit</a:t>
            </a:r>
            <a:r>
              <a:rPr lang="en-US" altLang="zh-CN" sz="2400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ští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konšelé</a:t>
            </a:r>
            <a:r>
              <a:rPr lang="en-US" altLang="zh-CN" sz="2400" spc="-2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vyhozeni</a:t>
            </a:r>
            <a:r>
              <a:rPr lang="en-US" altLang="zh-CN" sz="2400" spc="4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z </a:t>
            </a:r>
            <a:r>
              <a:rPr lang="en-US" altLang="zh-CN" sz="2400" spc="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okna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7" name="Text Box97"/>
          <p:cNvSpPr txBox="1"/>
          <p:nvPr/>
        </p:nvSpPr>
        <p:spPr>
          <a:xfrm>
            <a:off x="2317395" y="4028546"/>
            <a:ext cx="4723233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spc="5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na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nastra</a:t>
            </a:r>
            <a:r>
              <a:rPr lang="cs-CZ" altLang="zh-CN" sz="2400" spc="132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ž</a:t>
            </a:r>
            <a:r>
              <a:rPr lang="en-US" altLang="zh-CN" sz="2400" spc="132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ená</a:t>
            </a:r>
            <a:r>
              <a:rPr lang="en-US" altLang="zh-CN" sz="2400" spc="-14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kopí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8" name="Text Box98"/>
          <p:cNvSpPr txBox="1"/>
          <p:nvPr/>
        </p:nvSpPr>
        <p:spPr>
          <a:xfrm>
            <a:off x="1972667" y="4394582"/>
            <a:ext cx="3974287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=</a:t>
            </a:r>
            <a:r>
              <a:rPr lang="en-US" altLang="zh-CN" sz="2400" b="1" spc="-2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počátek</a:t>
            </a:r>
            <a:r>
              <a:rPr lang="en-US" altLang="zh-CN" sz="2400" b="1" spc="-1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husitských</a:t>
            </a:r>
            <a:r>
              <a:rPr lang="en-US" altLang="zh-CN" sz="2400" b="1" spc="2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válek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9" name="Text Box99"/>
          <p:cNvSpPr txBox="1"/>
          <p:nvPr/>
        </p:nvSpPr>
        <p:spPr>
          <a:xfrm>
            <a:off x="1972666" y="5126483"/>
            <a:ext cx="3620414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ůsledek:</a:t>
            </a:r>
            <a:r>
              <a:rPr lang="en-US" altLang="zh-CN" sz="2400" spc="-6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smrt</a:t>
            </a:r>
            <a:r>
              <a:rPr lang="en-US" altLang="zh-CN" sz="2400" spc="-2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Václava</a:t>
            </a:r>
            <a:r>
              <a:rPr lang="en-US" altLang="zh-CN" sz="2400" spc="1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6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IV.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312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Image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45300"/>
          </a:xfrm>
          <a:prstGeom prst="rect">
            <a:avLst/>
          </a:prstGeom>
          <a:noFill/>
        </p:spPr>
      </p:pic>
      <p:pic>
        <p:nvPicPr>
          <p:cNvPr id="101" name="Image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76" y="3500502"/>
            <a:ext cx="1563751" cy="2385949"/>
          </a:xfrm>
          <a:prstGeom prst="rect">
            <a:avLst/>
          </a:prstGeom>
          <a:noFill/>
        </p:spPr>
      </p:pic>
      <p:sp>
        <p:nvSpPr>
          <p:cNvPr id="102" name="Text Box102"/>
          <p:cNvSpPr txBox="1"/>
          <p:nvPr/>
        </p:nvSpPr>
        <p:spPr>
          <a:xfrm>
            <a:off x="5317491" y="585799"/>
            <a:ext cx="1594585" cy="6232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4472"/>
              </a:lnSpc>
            </a:pPr>
            <a:r>
              <a:rPr lang="en-US" altLang="zh-CN" sz="4000" b="1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Husité</a:t>
            </a:r>
            <a:endParaRPr lang="en-US" altLang="zh-CN" sz="40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3" name="Text Box103"/>
          <p:cNvSpPr txBox="1"/>
          <p:nvPr/>
        </p:nvSpPr>
        <p:spPr>
          <a:xfrm>
            <a:off x="2401519" y="1852274"/>
            <a:ext cx="4459068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=</a:t>
            </a:r>
            <a:r>
              <a:rPr lang="en-US" altLang="zh-CN" sz="2400" spc="-2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stoupenci</a:t>
            </a:r>
            <a:r>
              <a:rPr lang="en-US" altLang="zh-CN" sz="2400" spc="-5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J.</a:t>
            </a:r>
            <a:r>
              <a:rPr lang="en-US" altLang="zh-CN" sz="2400" spc="-1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Husa,</a:t>
            </a:r>
            <a:r>
              <a:rPr lang="en-US" altLang="zh-CN" sz="2400" spc="-2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57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kališníci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4" name="Text Box104"/>
          <p:cNvSpPr txBox="1"/>
          <p:nvPr/>
        </p:nvSpPr>
        <p:spPr>
          <a:xfrm>
            <a:off x="2401519" y="2584174"/>
            <a:ext cx="6643368" cy="76431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indent="82296">
              <a:lnSpc>
                <a:spcPts val="2779"/>
              </a:lnSpc>
            </a:pPr>
            <a:r>
              <a:rPr lang="en-US" altLang="zh-CN" sz="2400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znak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husitů</a:t>
            </a:r>
            <a:r>
              <a:rPr lang="en-US" altLang="zh-CN" sz="2400" spc="-3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kalich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=</a:t>
            </a:r>
            <a:r>
              <a:rPr lang="en-US" altLang="zh-CN" sz="2400" spc="-1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symbol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přijímání</a:t>
            </a:r>
            <a:r>
              <a:rPr lang="en-US" altLang="zh-CN" sz="2400" b="1" spc="-1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pod</a:t>
            </a:r>
            <a:r>
              <a:rPr lang="en-US" altLang="zh-CN" sz="2400" b="1" spc="-2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-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obojí</a:t>
            </a:r>
            <a:r>
              <a:rPr lang="en-US" altLang="zh-CN" sz="2400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1.</a:t>
            </a:r>
            <a:r>
              <a:rPr lang="en-US" altLang="zh-CN" sz="2400" spc="211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víno</a:t>
            </a:r>
            <a:r>
              <a:rPr lang="en-US" altLang="zh-CN" sz="2400" spc="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(symbolizuje</a:t>
            </a:r>
            <a:r>
              <a:rPr lang="en-US" altLang="zh-CN" sz="2400" spc="3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Krev</a:t>
            </a:r>
            <a:r>
              <a:rPr lang="en-US" altLang="zh-CN" sz="2400" spc="-1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Pán</a:t>
            </a:r>
            <a:r>
              <a:rPr lang="en-US" altLang="zh-CN" sz="2400" spc="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ě)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5" name="Text Box105"/>
          <p:cNvSpPr txBox="1"/>
          <p:nvPr/>
        </p:nvSpPr>
        <p:spPr>
          <a:xfrm>
            <a:off x="2401520" y="3315949"/>
            <a:ext cx="4811465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2.</a:t>
            </a:r>
            <a:r>
              <a:rPr lang="en-US" altLang="zh-CN" sz="2400" spc="211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hostie</a:t>
            </a:r>
            <a:r>
              <a:rPr lang="en-US" altLang="zh-CN" sz="2400" spc="-4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(symbolizuje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</a:t>
            </a:r>
            <a:r>
              <a:rPr lang="en-US" altLang="zh-CN" sz="2400" spc="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ělo</a:t>
            </a:r>
            <a:r>
              <a:rPr lang="en-US" altLang="zh-CN" sz="2400" spc="-2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Pán</a:t>
            </a:r>
            <a:r>
              <a:rPr lang="en-US" altLang="zh-CN" sz="2400" spc="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ě)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6" name="Text Box106"/>
          <p:cNvSpPr txBox="1"/>
          <p:nvPr/>
        </p:nvSpPr>
        <p:spPr>
          <a:xfrm>
            <a:off x="2401520" y="4047723"/>
            <a:ext cx="4272955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329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rovnost</a:t>
            </a:r>
            <a:r>
              <a:rPr lang="en-US" altLang="zh-CN" sz="2400" spc="-1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všech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</a:t>
            </a:r>
            <a:r>
              <a:rPr lang="en-US" altLang="zh-CN" sz="2400" spc="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řed</a:t>
            </a:r>
            <a:r>
              <a:rPr lang="en-US" altLang="zh-CN" sz="2400" spc="-1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Bohem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7" name="Text Box107"/>
          <p:cNvSpPr txBox="1"/>
          <p:nvPr/>
        </p:nvSpPr>
        <p:spPr>
          <a:xfrm>
            <a:off x="2401519" y="4413758"/>
            <a:ext cx="4981956" cy="73866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329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projev</a:t>
            </a:r>
            <a:r>
              <a:rPr lang="en-US" altLang="zh-CN" sz="2400" spc="-1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rovnosti:</a:t>
            </a:r>
            <a:r>
              <a:rPr lang="en-US" altLang="zh-CN" sz="2400" spc="-1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zalo</a:t>
            </a:r>
            <a:r>
              <a:rPr lang="cs-CZ" altLang="zh-CN" sz="2400" spc="6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ž</a:t>
            </a:r>
            <a:r>
              <a:rPr lang="en-US" altLang="zh-CN" sz="2400" spc="64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ení</a:t>
            </a:r>
            <a:r>
              <a:rPr lang="en-US" altLang="zh-CN" sz="2400" spc="-8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Tábora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89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1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45300"/>
          </a:xfrm>
          <a:prstGeom prst="rect">
            <a:avLst/>
          </a:prstGeom>
          <a:noFill/>
        </p:spPr>
      </p:pic>
      <p:sp>
        <p:nvSpPr>
          <p:cNvPr id="116" name="Text Box116"/>
          <p:cNvSpPr txBox="1"/>
          <p:nvPr/>
        </p:nvSpPr>
        <p:spPr>
          <a:xfrm>
            <a:off x="3936493" y="574750"/>
            <a:ext cx="4358669" cy="6232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4472"/>
              </a:lnSpc>
            </a:pPr>
            <a:r>
              <a:rPr lang="en-US" altLang="zh-CN" sz="4000" b="1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Husitský</a:t>
            </a:r>
            <a:r>
              <a:rPr lang="en-US" altLang="zh-CN" sz="4000" b="1" spc="-7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b="1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program</a:t>
            </a:r>
            <a:endParaRPr lang="en-US" altLang="zh-CN" sz="40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7" name="Text Box117"/>
          <p:cNvSpPr txBox="1"/>
          <p:nvPr/>
        </p:nvSpPr>
        <p:spPr>
          <a:xfrm>
            <a:off x="2615794" y="1566397"/>
            <a:ext cx="5928478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4</a:t>
            </a:r>
            <a:r>
              <a:rPr lang="en-US" altLang="zh-CN" sz="2400" b="1" spc="-3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3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artikuly</a:t>
            </a:r>
            <a:r>
              <a:rPr lang="en-US" altLang="zh-CN" sz="2400" b="1" spc="-1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pra</a:t>
            </a:r>
            <a:r>
              <a:rPr lang="cs-CZ" altLang="zh-CN" sz="2400" b="1" spc="10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ž</a:t>
            </a:r>
            <a:r>
              <a:rPr lang="en-US" altLang="zh-CN" sz="2400" b="1" spc="109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ské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8" name="Text Box118"/>
          <p:cNvSpPr txBox="1"/>
          <p:nvPr/>
        </p:nvSpPr>
        <p:spPr>
          <a:xfrm>
            <a:off x="2615795" y="2298171"/>
            <a:ext cx="2781577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1.</a:t>
            </a:r>
            <a:r>
              <a:rPr lang="en-US" altLang="zh-CN" sz="2400" spc="211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svoboda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kázání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9" name="Text Box119"/>
          <p:cNvSpPr txBox="1"/>
          <p:nvPr/>
        </p:nvSpPr>
        <p:spPr>
          <a:xfrm>
            <a:off x="2615795" y="2664207"/>
            <a:ext cx="3156483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2.</a:t>
            </a:r>
            <a:r>
              <a:rPr lang="en-US" altLang="zh-CN" sz="2400" spc="211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přijímání</a:t>
            </a:r>
            <a:r>
              <a:rPr lang="en-US" altLang="zh-CN" sz="2400" spc="-3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pod</a:t>
            </a:r>
            <a:r>
              <a:rPr lang="en-US" altLang="zh-CN" sz="2400" spc="-1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obojí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0" name="Text Box120"/>
          <p:cNvSpPr txBox="1"/>
          <p:nvPr/>
        </p:nvSpPr>
        <p:spPr>
          <a:xfrm>
            <a:off x="2615794" y="3030072"/>
            <a:ext cx="3860122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3.</a:t>
            </a:r>
            <a:r>
              <a:rPr lang="en-US" altLang="zh-CN" sz="2400" spc="211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odejmutí</a:t>
            </a:r>
            <a:r>
              <a:rPr lang="en-US" altLang="zh-CN" sz="2400" spc="-9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majetku</a:t>
            </a:r>
            <a:r>
              <a:rPr lang="en-US" altLang="zh-CN" sz="2400" spc="-1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církve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1" name="Text Box121"/>
          <p:cNvSpPr txBox="1"/>
          <p:nvPr/>
        </p:nvSpPr>
        <p:spPr>
          <a:xfrm>
            <a:off x="2615795" y="3396108"/>
            <a:ext cx="3863923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4.</a:t>
            </a:r>
            <a:r>
              <a:rPr lang="en-US" altLang="zh-CN" sz="2400" spc="211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trestání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zjevných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</a:t>
            </a:r>
            <a:r>
              <a:rPr lang="en-US" altLang="zh-CN" sz="2400" spc="-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řích</a:t>
            </a:r>
            <a:r>
              <a:rPr lang="en-US" altLang="zh-CN" sz="2400" spc="1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ů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2" name="Text Box122"/>
          <p:cNvSpPr txBox="1"/>
          <p:nvPr/>
        </p:nvSpPr>
        <p:spPr>
          <a:xfrm>
            <a:off x="2615795" y="4127986"/>
            <a:ext cx="6259161" cy="76431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609879" indent="-609879">
              <a:lnSpc>
                <a:spcPts val="277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329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vyhlášen</a:t>
            </a:r>
            <a:r>
              <a:rPr lang="en-US" altLang="zh-CN" sz="2400" spc="1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7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r.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1421</a:t>
            </a:r>
            <a:r>
              <a:rPr lang="en-US" altLang="zh-CN" sz="2400" spc="-4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sn</a:t>
            </a:r>
            <a:r>
              <a:rPr lang="en-US" altLang="zh-CN" sz="2400" spc="1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ěmu</a:t>
            </a:r>
            <a:r>
              <a:rPr lang="en-US" altLang="zh-CN" sz="2400" spc="-4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Čáslavi</a:t>
            </a:r>
            <a:r>
              <a:rPr lang="en-US" altLang="zh-CN" sz="2400" spc="4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jako zemský</a:t>
            </a:r>
            <a:r>
              <a:rPr lang="en-US" altLang="zh-CN" sz="2400" spc="-1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zákon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525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Image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45300"/>
          </a:xfrm>
          <a:prstGeom prst="rect">
            <a:avLst/>
          </a:prstGeom>
          <a:noFill/>
        </p:spPr>
      </p:pic>
      <p:sp>
        <p:nvSpPr>
          <p:cNvPr id="133" name="Text Box133"/>
          <p:cNvSpPr txBox="1"/>
          <p:nvPr/>
        </p:nvSpPr>
        <p:spPr>
          <a:xfrm>
            <a:off x="1789611" y="1137518"/>
            <a:ext cx="4269444" cy="73866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3" dirty="0" err="1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katolíc</a:t>
            </a:r>
            <a:r>
              <a:rPr lang="cs-CZ" altLang="zh-CN" sz="2400" b="1" spc="3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 a křižáci – v čele Zikmund L.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34" name="Text Box134"/>
          <p:cNvSpPr txBox="1"/>
          <p:nvPr/>
        </p:nvSpPr>
        <p:spPr>
          <a:xfrm>
            <a:off x="4463797" y="335758"/>
            <a:ext cx="3313109" cy="6232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4469"/>
              </a:lnSpc>
            </a:pPr>
            <a:r>
              <a:rPr lang="en-US" altLang="zh-CN" sz="4000" b="1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Válčící</a:t>
            </a:r>
            <a:r>
              <a:rPr lang="en-US" altLang="zh-CN" sz="4000" b="1" spc="-4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b="1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strany</a:t>
            </a:r>
            <a:endParaRPr lang="en-US" altLang="zh-CN" sz="40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35" name="Text Box135"/>
          <p:cNvSpPr txBox="1"/>
          <p:nvPr/>
        </p:nvSpPr>
        <p:spPr>
          <a:xfrm>
            <a:off x="6474842" y="1117677"/>
            <a:ext cx="273805" cy="546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3856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X</a:t>
            </a:r>
            <a:endParaRPr lang="en-US" altLang="zh-CN" sz="3200">
              <a:solidFill>
                <a:prstClr val="black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136" name="Text Box136"/>
          <p:cNvSpPr txBox="1"/>
          <p:nvPr/>
        </p:nvSpPr>
        <p:spPr>
          <a:xfrm>
            <a:off x="8475600" y="1172592"/>
            <a:ext cx="1780287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269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</a:t>
            </a:r>
            <a:r>
              <a:rPr lang="en-US" altLang="zh-CN" sz="2400" b="1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ališníci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37" name="Text Box137"/>
          <p:cNvSpPr txBox="1"/>
          <p:nvPr/>
        </p:nvSpPr>
        <p:spPr>
          <a:xfrm>
            <a:off x="8475600" y="1501754"/>
            <a:ext cx="1776613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1.</a:t>
            </a:r>
            <a:r>
              <a:rPr lang="en-US" altLang="zh-CN" sz="2400" spc="151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umírn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ění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38" name="Text Box138"/>
          <p:cNvSpPr txBox="1"/>
          <p:nvPr/>
        </p:nvSpPr>
        <p:spPr>
          <a:xfrm>
            <a:off x="9009254" y="1831214"/>
            <a:ext cx="1427969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spc="2" dirty="0" err="1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pra</a:t>
            </a:r>
            <a:r>
              <a:rPr lang="cs-CZ" altLang="zh-CN" sz="2400" spc="13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ž</a:t>
            </a:r>
            <a:r>
              <a:rPr lang="en-US" altLang="zh-CN" sz="2400" spc="131" dirty="0" err="1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ané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39" name="Text Box139"/>
          <p:cNvSpPr txBox="1"/>
          <p:nvPr/>
        </p:nvSpPr>
        <p:spPr>
          <a:xfrm>
            <a:off x="8475600" y="2160503"/>
            <a:ext cx="1725051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2.</a:t>
            </a:r>
            <a:r>
              <a:rPr lang="en-US" altLang="zh-CN" sz="2400" spc="151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radikální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40" name="Text Box140"/>
          <p:cNvSpPr txBox="1"/>
          <p:nvPr/>
        </p:nvSpPr>
        <p:spPr>
          <a:xfrm>
            <a:off x="9009254" y="2489963"/>
            <a:ext cx="1085089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sirotci</a:t>
            </a:r>
            <a:r>
              <a:rPr lang="en-US" altLang="zh-CN" sz="2400" spc="-2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41" name="Text Box141"/>
          <p:cNvSpPr txBox="1"/>
          <p:nvPr/>
        </p:nvSpPr>
        <p:spPr>
          <a:xfrm>
            <a:off x="9009254" y="2819125"/>
            <a:ext cx="1427969" cy="212365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cs-CZ" altLang="zh-CN" sz="2400" spc="3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t</a:t>
            </a:r>
            <a:r>
              <a:rPr lang="en-US" altLang="zh-CN" sz="2400" spc="3" dirty="0" err="1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áborité</a:t>
            </a:r>
            <a:endParaRPr lang="cs-CZ" altLang="zh-CN" sz="2400" spc="3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lnSpc>
                <a:spcPts val="2679"/>
              </a:lnSpc>
            </a:pPr>
            <a:r>
              <a:rPr lang="cs-CZ" altLang="zh-CN" sz="2400" spc="3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Založili město Tábor 1420</a:t>
            </a:r>
          </a:p>
          <a:p>
            <a:pPr>
              <a:lnSpc>
                <a:spcPts val="2679"/>
              </a:lnSpc>
            </a:pP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28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1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45300"/>
          </a:xfrm>
          <a:prstGeom prst="rect">
            <a:avLst/>
          </a:prstGeom>
          <a:noFill/>
        </p:spPr>
      </p:pic>
      <p:pic>
        <p:nvPicPr>
          <p:cNvPr id="167" name="Image1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126" y="2143125"/>
            <a:ext cx="3429001" cy="4483100"/>
          </a:xfrm>
          <a:prstGeom prst="rect">
            <a:avLst/>
          </a:prstGeom>
          <a:noFill/>
        </p:spPr>
      </p:pic>
      <p:pic>
        <p:nvPicPr>
          <p:cNvPr id="168" name="Image1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8751" y="3813176"/>
            <a:ext cx="1943100" cy="2181225"/>
          </a:xfrm>
          <a:prstGeom prst="rect">
            <a:avLst/>
          </a:prstGeom>
          <a:noFill/>
        </p:spPr>
      </p:pic>
      <p:sp>
        <p:nvSpPr>
          <p:cNvPr id="169" name="Text Box169"/>
          <p:cNvSpPr txBox="1"/>
          <p:nvPr/>
        </p:nvSpPr>
        <p:spPr>
          <a:xfrm>
            <a:off x="3674111" y="437335"/>
            <a:ext cx="4885307" cy="6232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4472"/>
              </a:lnSpc>
            </a:pPr>
            <a:r>
              <a:rPr lang="en-US" altLang="zh-CN" sz="4000" b="1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Husitské</a:t>
            </a:r>
            <a:r>
              <a:rPr lang="en-US" altLang="zh-CN" sz="4000" b="1" spc="-7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b="1" spc="-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vále</a:t>
            </a:r>
            <a:r>
              <a:rPr lang="en-US" altLang="zh-CN" sz="4000" b="1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čnictví</a:t>
            </a:r>
            <a:endParaRPr lang="en-US" altLang="zh-CN" sz="40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0" name="Text Box170"/>
          <p:cNvSpPr txBox="1"/>
          <p:nvPr/>
        </p:nvSpPr>
        <p:spPr>
          <a:xfrm>
            <a:off x="1901343" y="1638047"/>
            <a:ext cx="5592165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zbran</a:t>
            </a:r>
            <a:r>
              <a:rPr lang="en-US" altLang="zh-CN" sz="2400" spc="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ě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=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upravené</a:t>
            </a:r>
            <a:r>
              <a:rPr lang="en-US" altLang="zh-CN" sz="2400" spc="-1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zem</a:t>
            </a:r>
            <a:r>
              <a:rPr lang="en-US" altLang="zh-CN" sz="2400" spc="1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ěd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ělské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ná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řadí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1" name="Text Box171"/>
          <p:cNvSpPr txBox="1"/>
          <p:nvPr/>
        </p:nvSpPr>
        <p:spPr>
          <a:xfrm>
            <a:off x="1901343" y="2003785"/>
            <a:ext cx="4157585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4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káze</a:t>
            </a:r>
            <a:r>
              <a:rPr lang="en-US" altLang="zh-CN" sz="2400" spc="8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ň</a:t>
            </a:r>
            <a:r>
              <a:rPr lang="en-US" altLang="zh-CN" sz="2400" spc="-2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(</a:t>
            </a:r>
            <a:r>
              <a:rPr lang="cs-CZ" altLang="zh-CN" sz="2400" spc="-4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Žiž</a:t>
            </a:r>
            <a:r>
              <a:rPr lang="en-US" altLang="zh-CN" sz="2400" spc="256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k</a:t>
            </a:r>
            <a:r>
              <a:rPr lang="en-US" altLang="zh-CN" sz="2400" spc="-127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ův</a:t>
            </a:r>
            <a:r>
              <a:rPr lang="en-US" altLang="zh-CN" sz="2400" spc="3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vojenský </a:t>
            </a:r>
            <a:r>
              <a:rPr lang="en-US" altLang="zh-CN" sz="2400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řád)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2" name="Text Box172"/>
          <p:cNvSpPr txBox="1"/>
          <p:nvPr/>
        </p:nvSpPr>
        <p:spPr>
          <a:xfrm>
            <a:off x="1901343" y="2369821"/>
            <a:ext cx="5170627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</a:t>
            </a:r>
            <a:r>
              <a:rPr lang="en-US" altLang="zh-CN" sz="2400" spc="-2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čele</a:t>
            </a:r>
            <a:r>
              <a:rPr lang="en-US" altLang="zh-CN" sz="2400" spc="-1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zku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šení</a:t>
            </a:r>
            <a:r>
              <a:rPr lang="en-US" altLang="zh-CN" sz="2400" spc="-2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vojev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ůdci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=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hejtmani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3" name="Text Box173"/>
          <p:cNvSpPr txBox="1"/>
          <p:nvPr/>
        </p:nvSpPr>
        <p:spPr>
          <a:xfrm>
            <a:off x="1901342" y="2735559"/>
            <a:ext cx="3366184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(Jan</a:t>
            </a:r>
            <a:r>
              <a:rPr lang="en-US" altLang="zh-CN" sz="2400" spc="-3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cs-CZ" altLang="zh-CN" sz="2400" spc="-4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Žiz</a:t>
            </a:r>
            <a:r>
              <a:rPr lang="en-US" altLang="zh-CN" sz="2400" spc="128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ka</a:t>
            </a:r>
            <a:r>
              <a:rPr lang="en-US" altLang="zh-CN" sz="2400" spc="12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,</a:t>
            </a:r>
            <a:r>
              <a:rPr lang="en-US" altLang="zh-CN" sz="2400" spc="-9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Prokop</a:t>
            </a:r>
            <a:r>
              <a:rPr lang="en-US" altLang="zh-CN" sz="2400" spc="-4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Holý)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4" name="Text Box174"/>
          <p:cNvSpPr txBox="1"/>
          <p:nvPr/>
        </p:nvSpPr>
        <p:spPr>
          <a:xfrm>
            <a:off x="1901342" y="3101595"/>
            <a:ext cx="3496970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znalost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terénu</a:t>
            </a:r>
            <a:endParaRPr lang="en-US" altLang="zh-CN" sz="2400" dirty="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5" name="Text Box175"/>
          <p:cNvSpPr txBox="1"/>
          <p:nvPr/>
        </p:nvSpPr>
        <p:spPr>
          <a:xfrm>
            <a:off x="1901342" y="3467460"/>
            <a:ext cx="2381266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vozová</a:t>
            </a:r>
            <a:r>
              <a:rPr lang="en-US" altLang="zh-CN" sz="2400" spc="3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hradba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6" name="Text Box176"/>
          <p:cNvSpPr txBox="1"/>
          <p:nvPr/>
        </p:nvSpPr>
        <p:spPr>
          <a:xfrm>
            <a:off x="1901343" y="3833496"/>
            <a:ext cx="960425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děla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7" name="Text Box177"/>
          <p:cNvSpPr txBox="1"/>
          <p:nvPr/>
        </p:nvSpPr>
        <p:spPr>
          <a:xfrm>
            <a:off x="1901343" y="4199510"/>
            <a:ext cx="856793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lest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8" name="Text Box178"/>
          <p:cNvSpPr txBox="1"/>
          <p:nvPr/>
        </p:nvSpPr>
        <p:spPr>
          <a:xfrm>
            <a:off x="1901342" y="4565375"/>
            <a:ext cx="2041074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2400" spc="120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</a:t>
            </a:r>
            <a:r>
              <a:rPr lang="en-US" altLang="zh-CN" sz="2400" spc="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ědomí</a:t>
            </a:r>
            <a:r>
              <a:rPr lang="en-US" altLang="zh-CN" sz="2400" spc="-4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boje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9" name="Text Box179"/>
          <p:cNvSpPr txBox="1"/>
          <p:nvPr/>
        </p:nvSpPr>
        <p:spPr>
          <a:xfrm>
            <a:off x="2245766" y="4931411"/>
            <a:ext cx="1626108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6"/>
              </a:lnSpc>
            </a:pPr>
            <a:r>
              <a:rPr lang="en-US" altLang="zh-CN" sz="2400" spc="-1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za </a:t>
            </a:r>
            <a:r>
              <a:rPr lang="en-US" altLang="zh-CN" sz="24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pravdu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80" name="Text Box180"/>
          <p:cNvSpPr txBox="1"/>
          <p:nvPr/>
        </p:nvSpPr>
        <p:spPr>
          <a:xfrm>
            <a:off x="2245766" y="5297149"/>
            <a:ext cx="1767740" cy="3924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2679"/>
              </a:lnSpc>
            </a:pPr>
            <a:r>
              <a:rPr lang="en-US" altLang="zh-CN" sz="24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spravedlnost</a:t>
            </a:r>
            <a:endParaRPr lang="en-US" altLang="zh-CN" sz="24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5285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1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-42863"/>
            <a:ext cx="9201150" cy="6900863"/>
          </a:xfrm>
          <a:prstGeom prst="rect">
            <a:avLst/>
          </a:prstGeom>
          <a:noFill/>
        </p:spPr>
      </p:pic>
      <p:sp>
        <p:nvSpPr>
          <p:cNvPr id="187" name="Text Box187"/>
          <p:cNvSpPr txBox="1"/>
          <p:nvPr/>
        </p:nvSpPr>
        <p:spPr>
          <a:xfrm>
            <a:off x="7784338" y="352807"/>
            <a:ext cx="1943710" cy="55912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4014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Husitské</a:t>
            </a:r>
            <a:endParaRPr lang="en-US" altLang="zh-CN" sz="36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88" name="Text Box188"/>
          <p:cNvSpPr txBox="1"/>
          <p:nvPr/>
        </p:nvSpPr>
        <p:spPr>
          <a:xfrm>
            <a:off x="7790434" y="913893"/>
            <a:ext cx="1511656" cy="55912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4014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zbraně</a:t>
            </a:r>
            <a:endParaRPr lang="en-US" altLang="zh-CN" sz="36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89" name="Text Box189"/>
          <p:cNvSpPr txBox="1"/>
          <p:nvPr/>
        </p:nvSpPr>
        <p:spPr>
          <a:xfrm>
            <a:off x="6722619" y="1578642"/>
            <a:ext cx="2747129" cy="50783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3559"/>
              </a:lnSpc>
            </a:pP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3200" spc="70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1.</a:t>
            </a:r>
            <a:r>
              <a:rPr lang="en-US" altLang="zh-CN" sz="3200" spc="-2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halapartna</a:t>
            </a:r>
            <a:endParaRPr lang="en-US" altLang="zh-CN" sz="32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90" name="Text Box190"/>
          <p:cNvSpPr txBox="1"/>
          <p:nvPr/>
        </p:nvSpPr>
        <p:spPr>
          <a:xfrm>
            <a:off x="6722618" y="2066427"/>
            <a:ext cx="1597968" cy="50783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3562"/>
              </a:lnSpc>
            </a:pP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3200" spc="70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2.</a:t>
            </a:r>
            <a:r>
              <a:rPr lang="en-US" altLang="zh-CN" sz="3200" spc="-3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kopí</a:t>
            </a:r>
            <a:endParaRPr lang="en-US" altLang="zh-CN" sz="32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91" name="Text Box191"/>
          <p:cNvSpPr txBox="1"/>
          <p:nvPr/>
        </p:nvSpPr>
        <p:spPr>
          <a:xfrm>
            <a:off x="6722619" y="2554383"/>
            <a:ext cx="2096893" cy="50783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3559"/>
              </a:lnSpc>
            </a:pP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3200" spc="70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3.</a:t>
            </a:r>
            <a:r>
              <a:rPr lang="en-US" altLang="zh-CN" sz="3200" spc="-2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sudlice</a:t>
            </a:r>
            <a:endParaRPr lang="en-US" altLang="zh-CN" sz="32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92" name="Text Box192"/>
          <p:cNvSpPr txBox="1"/>
          <p:nvPr/>
        </p:nvSpPr>
        <p:spPr>
          <a:xfrm>
            <a:off x="6722618" y="3042317"/>
            <a:ext cx="2022302" cy="50783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3559"/>
              </a:lnSpc>
            </a:pP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3200" spc="70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4.</a:t>
            </a:r>
            <a:r>
              <a:rPr lang="en-US" altLang="zh-CN" sz="3200" spc="-2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sekyra</a:t>
            </a:r>
            <a:endParaRPr lang="en-US" altLang="zh-CN" sz="32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93" name="Text Box193"/>
          <p:cNvSpPr txBox="1"/>
          <p:nvPr/>
        </p:nvSpPr>
        <p:spPr>
          <a:xfrm>
            <a:off x="6722618" y="3529975"/>
            <a:ext cx="2096154" cy="50783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3562"/>
              </a:lnSpc>
            </a:pP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3200" spc="70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5.</a:t>
            </a:r>
            <a:r>
              <a:rPr lang="en-US" altLang="zh-CN" sz="3200" spc="-3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sudlice</a:t>
            </a:r>
            <a:endParaRPr lang="en-US" altLang="zh-CN" sz="32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94" name="Text Box194"/>
          <p:cNvSpPr txBox="1"/>
          <p:nvPr/>
        </p:nvSpPr>
        <p:spPr>
          <a:xfrm>
            <a:off x="6722618" y="4018036"/>
            <a:ext cx="3015850" cy="50783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3562"/>
              </a:lnSpc>
            </a:pP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3200" spc="70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6.</a:t>
            </a:r>
            <a:r>
              <a:rPr lang="en-US" altLang="zh-CN" sz="3200" spc="-3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šídlo</a:t>
            </a:r>
            <a:r>
              <a:rPr lang="en-US" altLang="zh-CN" sz="3200" spc="-2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7.</a:t>
            </a:r>
            <a:r>
              <a:rPr lang="en-US" altLang="zh-CN" sz="3200" spc="-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me</a:t>
            </a: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č</a:t>
            </a:r>
            <a:endParaRPr lang="en-US" altLang="zh-CN" sz="32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95" name="Text Box195"/>
          <p:cNvSpPr txBox="1"/>
          <p:nvPr/>
        </p:nvSpPr>
        <p:spPr>
          <a:xfrm>
            <a:off x="6722618" y="4505991"/>
            <a:ext cx="3263994" cy="99514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3701"/>
              </a:lnSpc>
            </a:pP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3200" spc="70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8.</a:t>
            </a:r>
            <a:r>
              <a:rPr lang="en-US" altLang="zh-CN" sz="3200" spc="-2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cep</a:t>
            </a:r>
            <a:r>
              <a:rPr lang="en-US" altLang="zh-CN" sz="3200" spc="-2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9.</a:t>
            </a: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kropá</a:t>
            </a: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č •</a:t>
            </a:r>
            <a:r>
              <a:rPr lang="en-US" altLang="zh-CN" sz="3200" spc="70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10.</a:t>
            </a:r>
            <a:r>
              <a:rPr lang="en-US" altLang="zh-CN" sz="3200" spc="-2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řemdih</a:t>
            </a:r>
            <a:endParaRPr lang="en-US" altLang="zh-CN" sz="32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96" name="Text Box196"/>
          <p:cNvSpPr txBox="1"/>
          <p:nvPr/>
        </p:nvSpPr>
        <p:spPr>
          <a:xfrm>
            <a:off x="6722618" y="5481660"/>
            <a:ext cx="3663330" cy="50783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>
              <a:lnSpc>
                <a:spcPts val="3562"/>
              </a:lnSpc>
            </a:pP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n-US" altLang="zh-CN" sz="3200" spc="70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-8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11.</a:t>
            </a:r>
            <a:r>
              <a:rPr lang="en-US" altLang="zh-CN" sz="3200" spc="-2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sudlice</a:t>
            </a:r>
            <a:r>
              <a:rPr lang="en-US" altLang="zh-CN" sz="3200" spc="-2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(u</a:t>
            </a:r>
            <a:r>
              <a:rPr lang="en-US" altLang="zh-CN" sz="32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šatá)</a:t>
            </a:r>
            <a:endParaRPr lang="en-US" altLang="zh-CN" sz="3200">
              <a:solidFill>
                <a:prstClr val="black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795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5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5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5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5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5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5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299</Words>
  <Application>Microsoft Office PowerPoint</Application>
  <PresentationFormat>Širokoúhlá obrazovka</PresentationFormat>
  <Paragraphs>59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6</vt:i4>
      </vt:variant>
      <vt:variant>
        <vt:lpstr>Nadpisy snímků</vt:lpstr>
      </vt:variant>
      <vt:variant>
        <vt:i4>7</vt:i4>
      </vt:variant>
    </vt:vector>
  </HeadingPairs>
  <TitlesOfParts>
    <vt:vector size="17" baseType="lpstr">
      <vt:lpstr>宋体</vt:lpstr>
      <vt:lpstr>Arial</vt:lpstr>
      <vt:lpstr>Calibri</vt:lpstr>
      <vt:lpstr>Tahoma</vt:lpstr>
      <vt:lpstr>Office 主题</vt:lpstr>
      <vt:lpstr>1_Office 主题</vt:lpstr>
      <vt:lpstr>2_Office 主题</vt:lpstr>
      <vt:lpstr>3_Office 主题</vt:lpstr>
      <vt:lpstr>4_Office 主题</vt:lpstr>
      <vt:lpstr>5_Office 主题</vt:lpstr>
      <vt:lpstr>Milí sedmáci, opište si zápis do sešitu z prezentace.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Strnadová Lenka</dc:creator>
  <cp:lastModifiedBy>Strnadová Lenka</cp:lastModifiedBy>
  <cp:revision>6</cp:revision>
  <dcterms:created xsi:type="dcterms:W3CDTF">2020-04-18T12:38:25Z</dcterms:created>
  <dcterms:modified xsi:type="dcterms:W3CDTF">2020-04-18T14:05:21Z</dcterms:modified>
</cp:coreProperties>
</file>