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application/octet-stream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</p:sldMasterIdLst>
  <p:sldIdLst>
    <p:sldId id="271" r:id="rId7"/>
    <p:sldId id="264" r:id="rId8"/>
    <p:sldId id="266" r:id="rId9"/>
    <p:sldId id="267" r:id="rId10"/>
    <p:sldId id="268" r:id="rId11"/>
    <p:sldId id="269" r:id="rId12"/>
    <p:sldId id="270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285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614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7552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5221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0734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143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5762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2311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1539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988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390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8629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503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0203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5709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981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8735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7292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3468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2152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5578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121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5012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4664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65912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8629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4241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49858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99144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1643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24612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0121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318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21427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70769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73064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23423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90691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17763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34117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25498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00413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36729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286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38028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22854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09848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06353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45975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43617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03218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61792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20779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27739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003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61290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93553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71881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53131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88424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34014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94221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319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735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8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476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95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969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77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014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573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344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9V1wOpPph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5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Milí sedmáci, opište </a:t>
            </a:r>
            <a:r>
              <a:rPr lang="cs-CZ" dirty="0" smtClean="0"/>
              <a:t>si zápis do </a:t>
            </a:r>
            <a:r>
              <a:rPr lang="cs-CZ" dirty="0" smtClean="0"/>
              <a:t>sešitu z prezentace.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Úkol:  Namaluj si 3 husitské zbraně z posledního snímku a pojmenuj 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je</a:t>
            </a:r>
          </a:p>
          <a:p>
            <a:pPr marL="0" indent="0">
              <a:buNone/>
            </a:pPr>
            <a:endParaRPr lang="cs-CZ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Video ke shlédnutí – </a:t>
            </a:r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www.youtube.com/watch?v=c9V1wOpPph4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cs-CZ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646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Image9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45300"/>
          </a:xfrm>
          <a:prstGeom prst="rect">
            <a:avLst/>
          </a:prstGeom>
          <a:noFill/>
        </p:spPr>
      </p:pic>
      <p:pic>
        <p:nvPicPr>
          <p:cNvPr id="91" name="Image9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7626" y="3143188"/>
            <a:ext cx="2373377" cy="3500501"/>
          </a:xfrm>
          <a:prstGeom prst="rect">
            <a:avLst/>
          </a:prstGeom>
          <a:noFill/>
        </p:spPr>
      </p:pic>
      <p:sp>
        <p:nvSpPr>
          <p:cNvPr id="92" name="Text Box92"/>
          <p:cNvSpPr txBox="1"/>
          <p:nvPr/>
        </p:nvSpPr>
        <p:spPr>
          <a:xfrm>
            <a:off x="1703512" y="122709"/>
            <a:ext cx="7300688" cy="143116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indent="1253388">
              <a:lnSpc>
                <a:spcPts val="5423"/>
              </a:lnSpc>
            </a:pPr>
            <a:r>
              <a:rPr lang="en-US" altLang="zh-CN" sz="4000" b="1" spc="4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1.</a:t>
            </a:r>
            <a:r>
              <a:rPr lang="en-US" altLang="zh-CN" sz="4000" b="1" spc="-4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4000" b="1" spc="5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pra</a:t>
            </a:r>
            <a:r>
              <a:rPr lang="cs-CZ" altLang="zh-CN" sz="4000" b="1" spc="174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ž</a:t>
            </a:r>
            <a:r>
              <a:rPr lang="en-US" altLang="zh-CN" sz="4000" b="1" spc="174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ská</a:t>
            </a:r>
            <a:r>
              <a:rPr lang="en-US" altLang="zh-CN" sz="4000" b="1" spc="-204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4000" b="1" spc="7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defenestrace</a:t>
            </a:r>
            <a:r>
              <a:rPr lang="en-US" altLang="zh-CN" sz="4000" b="1" spc="-1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=</a:t>
            </a:r>
            <a:r>
              <a:rPr lang="en-US" altLang="zh-CN" sz="2800" spc="-1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3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násilné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3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vyhození</a:t>
            </a:r>
            <a:r>
              <a:rPr lang="en-US" altLang="zh-CN" sz="2400" spc="29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z </a:t>
            </a:r>
            <a:r>
              <a:rPr lang="en-US" altLang="zh-CN" sz="2400" spc="7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okna</a:t>
            </a:r>
            <a:endParaRPr lang="en-US" altLang="zh-CN" sz="2400" dirty="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93" name="Text Box93"/>
          <p:cNvSpPr txBox="1"/>
          <p:nvPr/>
        </p:nvSpPr>
        <p:spPr>
          <a:xfrm>
            <a:off x="1972666" y="1979400"/>
            <a:ext cx="7651726" cy="366767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marL="344728" indent="-344728">
              <a:lnSpc>
                <a:spcPts val="2491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•</a:t>
            </a:r>
            <a:r>
              <a:rPr lang="en-US" altLang="zh-CN" sz="2400" spc="1207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6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30.</a:t>
            </a:r>
            <a:r>
              <a:rPr lang="en-US" altLang="zh-CN" sz="2400" spc="-46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7.</a:t>
            </a:r>
            <a:r>
              <a:rPr lang="en-US" altLang="zh-CN" sz="2400" spc="-14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b="1" spc="9" dirty="0" smtClean="0">
                <a:solidFill>
                  <a:srgbClr val="000000"/>
                </a:solidFill>
                <a:latin typeface="Arial"/>
                <a:ea typeface="Arial"/>
                <a:cs typeface="Arial"/>
              </a:rPr>
              <a:t>1419</a:t>
            </a:r>
            <a:r>
              <a:rPr lang="cs-CZ" altLang="zh-CN" sz="2400" b="1" spc="9" dirty="0" smtClean="0">
                <a:solidFill>
                  <a:srgbClr val="000000"/>
                </a:solidFill>
                <a:latin typeface="Arial"/>
                <a:ea typeface="Arial"/>
                <a:cs typeface="Arial"/>
              </a:rPr>
              <a:t>, husité chtěli schválit své požadavky</a:t>
            </a:r>
            <a:r>
              <a:rPr lang="en-US" altLang="zh-CN" sz="2400" spc="-6" dirty="0" smtClean="0">
                <a:solidFill>
                  <a:srgbClr val="000000"/>
                </a:solidFill>
                <a:latin typeface="Arial"/>
                <a:ea typeface="Arial"/>
                <a:cs typeface="Arial"/>
              </a:rPr>
              <a:t>,</a:t>
            </a:r>
            <a:r>
              <a:rPr lang="en-US" altLang="zh-CN" sz="2400" spc="-40" dirty="0" smtClean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endParaRPr lang="en-US" altLang="zh-CN" sz="2400" dirty="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94" name="Text Box94"/>
          <p:cNvSpPr txBox="1"/>
          <p:nvPr/>
        </p:nvSpPr>
        <p:spPr>
          <a:xfrm>
            <a:off x="1972666" y="2638022"/>
            <a:ext cx="7795742" cy="405239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marL="344728" indent="-344728">
              <a:lnSpc>
                <a:spcPts val="2779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•</a:t>
            </a:r>
            <a:r>
              <a:rPr lang="en-US" altLang="zh-CN" sz="2400" spc="1207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v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čele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kazatel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4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Jan</a:t>
            </a:r>
            <a:r>
              <a:rPr lang="en-US" altLang="zh-CN" sz="2400" spc="-17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cs-CZ" altLang="zh-CN" sz="2400" spc="-4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Ź</a:t>
            </a:r>
            <a:r>
              <a:rPr lang="en-US" altLang="zh-CN" sz="2400" spc="-4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elivský</a:t>
            </a:r>
            <a:r>
              <a:rPr lang="en-US" altLang="zh-CN" sz="2400" spc="-4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,</a:t>
            </a:r>
            <a:r>
              <a:rPr lang="en-US" altLang="zh-CN" sz="2400" spc="56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endParaRPr lang="en-US" altLang="zh-CN" sz="2400" dirty="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95" name="Text Box95"/>
          <p:cNvSpPr txBox="1"/>
          <p:nvPr/>
        </p:nvSpPr>
        <p:spPr>
          <a:xfrm>
            <a:off x="1972666" y="3369924"/>
            <a:ext cx="4129820" cy="39241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2679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•</a:t>
            </a:r>
            <a:r>
              <a:rPr lang="en-US" altLang="zh-CN" sz="2400" spc="1207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3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cílem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3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Novoměstská</a:t>
            </a:r>
            <a:r>
              <a:rPr lang="en-US" altLang="zh-CN" sz="2400" spc="-14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3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radnice</a:t>
            </a:r>
            <a:endParaRPr lang="en-US" altLang="zh-CN" sz="2400" dirty="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96" name="Text Box96"/>
          <p:cNvSpPr txBox="1"/>
          <p:nvPr/>
        </p:nvSpPr>
        <p:spPr>
          <a:xfrm>
            <a:off x="1972667" y="3735960"/>
            <a:ext cx="5694959" cy="39241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267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•</a:t>
            </a:r>
            <a:r>
              <a:rPr lang="en-US" altLang="zh-CN" sz="2400" spc="1207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3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protihusit</a:t>
            </a:r>
            <a:r>
              <a:rPr lang="en-US" altLang="zh-CN" sz="2400" spc="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ští</a:t>
            </a:r>
            <a:r>
              <a:rPr lang="en-US" altLang="zh-CN" sz="2400" spc="-6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konšelé</a:t>
            </a:r>
            <a:r>
              <a:rPr lang="en-US" altLang="zh-CN" sz="2400" spc="-2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3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vyhozeni</a:t>
            </a:r>
            <a:r>
              <a:rPr lang="en-US" altLang="zh-CN" sz="2400" spc="43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z </a:t>
            </a:r>
            <a:r>
              <a:rPr lang="en-US" altLang="zh-CN" sz="2400" spc="7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okna</a:t>
            </a:r>
            <a:endParaRPr lang="en-US" altLang="zh-CN" sz="2400" dirty="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97" name="Text Box97"/>
          <p:cNvSpPr txBox="1"/>
          <p:nvPr/>
        </p:nvSpPr>
        <p:spPr>
          <a:xfrm>
            <a:off x="2317395" y="4028546"/>
            <a:ext cx="4723233" cy="39241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2679"/>
              </a:lnSpc>
            </a:pPr>
            <a:r>
              <a:rPr lang="en-US" altLang="zh-CN" sz="2400" spc="5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na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4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nastra</a:t>
            </a:r>
            <a:r>
              <a:rPr lang="cs-CZ" altLang="zh-CN" sz="2400" spc="132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ž</a:t>
            </a:r>
            <a:r>
              <a:rPr lang="en-US" altLang="zh-CN" sz="2400" spc="132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ená</a:t>
            </a:r>
            <a:r>
              <a:rPr lang="en-US" altLang="zh-CN" sz="2400" spc="-143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kopí</a:t>
            </a:r>
            <a:endParaRPr lang="en-US" altLang="zh-CN" sz="2400" dirty="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98" name="Text Box98"/>
          <p:cNvSpPr txBox="1"/>
          <p:nvPr/>
        </p:nvSpPr>
        <p:spPr>
          <a:xfrm>
            <a:off x="1972667" y="4394582"/>
            <a:ext cx="3974287" cy="39241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2676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=</a:t>
            </a:r>
            <a:r>
              <a:rPr lang="en-US" altLang="zh-CN" sz="2400" b="1" spc="-26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b="1" spc="3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počátek</a:t>
            </a:r>
            <a:r>
              <a:rPr lang="en-US" altLang="zh-CN" sz="2400" b="1" spc="-1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b="1" spc="-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husitských</a:t>
            </a:r>
            <a:r>
              <a:rPr lang="en-US" altLang="zh-CN" sz="2400" b="1" spc="2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b="1" spc="-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válek</a:t>
            </a:r>
            <a:endParaRPr lang="en-US" altLang="zh-CN" sz="240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99" name="Text Box99"/>
          <p:cNvSpPr txBox="1"/>
          <p:nvPr/>
        </p:nvSpPr>
        <p:spPr>
          <a:xfrm>
            <a:off x="1972666" y="5126483"/>
            <a:ext cx="3620414" cy="39241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267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d</a:t>
            </a:r>
            <a:r>
              <a:rPr lang="en-US" altLang="zh-CN" sz="2400" spc="6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ůsledek:</a:t>
            </a:r>
            <a:r>
              <a:rPr lang="en-US" altLang="zh-CN" sz="2400" spc="-68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smrt</a:t>
            </a:r>
            <a:r>
              <a:rPr lang="en-US" altLang="zh-CN" sz="2400" spc="-27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Václava</a:t>
            </a:r>
            <a:r>
              <a:rPr lang="en-US" altLang="zh-CN" sz="2400" spc="1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66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IV.</a:t>
            </a:r>
            <a:endParaRPr lang="en-US" altLang="zh-CN" sz="2400" dirty="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23126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Image10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45300"/>
          </a:xfrm>
          <a:prstGeom prst="rect">
            <a:avLst/>
          </a:prstGeom>
          <a:noFill/>
        </p:spPr>
      </p:pic>
      <p:pic>
        <p:nvPicPr>
          <p:cNvPr id="101" name="Image10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3376" y="3500502"/>
            <a:ext cx="1563751" cy="2385949"/>
          </a:xfrm>
          <a:prstGeom prst="rect">
            <a:avLst/>
          </a:prstGeom>
          <a:noFill/>
        </p:spPr>
      </p:pic>
      <p:sp>
        <p:nvSpPr>
          <p:cNvPr id="102" name="Text Box102"/>
          <p:cNvSpPr txBox="1"/>
          <p:nvPr/>
        </p:nvSpPr>
        <p:spPr>
          <a:xfrm>
            <a:off x="5317491" y="585799"/>
            <a:ext cx="1594585" cy="62324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4472"/>
              </a:lnSpc>
            </a:pPr>
            <a:r>
              <a:rPr lang="en-US" altLang="zh-CN" sz="4000" b="1" spc="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Husité</a:t>
            </a:r>
            <a:endParaRPr lang="en-US" altLang="zh-CN" sz="400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03" name="Text Box103"/>
          <p:cNvSpPr txBox="1"/>
          <p:nvPr/>
        </p:nvSpPr>
        <p:spPr>
          <a:xfrm>
            <a:off x="2401519" y="1852274"/>
            <a:ext cx="4459068" cy="39241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2679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=</a:t>
            </a:r>
            <a:r>
              <a:rPr lang="en-US" altLang="zh-CN" sz="2400" spc="-29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4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stoupenci</a:t>
            </a:r>
            <a:r>
              <a:rPr lang="en-US" altLang="zh-CN" sz="2400" spc="-5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J.</a:t>
            </a:r>
            <a:r>
              <a:rPr lang="en-US" altLang="zh-CN" sz="2400" spc="-14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3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Husa,</a:t>
            </a:r>
            <a:r>
              <a:rPr lang="en-US" altLang="zh-CN" sz="2400" spc="-2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57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kališníci</a:t>
            </a:r>
            <a:endParaRPr lang="en-US" altLang="zh-CN" sz="2400" dirty="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04" name="Text Box104"/>
          <p:cNvSpPr txBox="1"/>
          <p:nvPr/>
        </p:nvSpPr>
        <p:spPr>
          <a:xfrm>
            <a:off x="2401519" y="2584174"/>
            <a:ext cx="6643368" cy="764312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indent="82296">
              <a:lnSpc>
                <a:spcPts val="2779"/>
              </a:lnSpc>
            </a:pPr>
            <a:r>
              <a:rPr lang="en-US" altLang="zh-CN" sz="2400" spc="-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znak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3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husitů</a:t>
            </a:r>
            <a:r>
              <a:rPr lang="en-US" altLang="zh-CN" sz="2400" spc="-39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kalich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6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=</a:t>
            </a:r>
            <a:r>
              <a:rPr lang="en-US" altLang="zh-CN" sz="2400" spc="-17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symbol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přijímání</a:t>
            </a:r>
            <a:r>
              <a:rPr lang="en-US" altLang="zh-CN" sz="2400" b="1" spc="-18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pod</a:t>
            </a:r>
            <a:r>
              <a:rPr lang="en-US" altLang="zh-CN" sz="2400" b="1" spc="-26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b="1" spc="-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obojí</a:t>
            </a:r>
            <a:r>
              <a:rPr lang="en-US" altLang="zh-CN" sz="2400" b="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1.</a:t>
            </a:r>
            <a:r>
              <a:rPr lang="en-US" altLang="zh-CN" sz="2400" spc="2119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9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víno</a:t>
            </a:r>
            <a:r>
              <a:rPr lang="en-US" altLang="zh-CN" sz="2400" spc="7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(symbolizuje</a:t>
            </a:r>
            <a:r>
              <a:rPr lang="en-US" altLang="zh-CN" sz="2400" spc="3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Krev</a:t>
            </a:r>
            <a:r>
              <a:rPr lang="en-US" altLang="zh-CN" sz="2400" spc="-17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6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Pán</a:t>
            </a:r>
            <a:r>
              <a:rPr lang="en-US" altLang="zh-CN" sz="2400" spc="4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ě)</a:t>
            </a:r>
            <a:endParaRPr lang="en-US" altLang="zh-CN" sz="2400" dirty="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05" name="Text Box105"/>
          <p:cNvSpPr txBox="1"/>
          <p:nvPr/>
        </p:nvSpPr>
        <p:spPr>
          <a:xfrm>
            <a:off x="2401520" y="3315949"/>
            <a:ext cx="4811465" cy="39241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2679"/>
              </a:lnSpc>
            </a:pPr>
            <a:r>
              <a:rPr lang="en-US" altLang="zh-CN" sz="2400" spc="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2.</a:t>
            </a:r>
            <a:r>
              <a:rPr lang="en-US" altLang="zh-CN" sz="2400" spc="2119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3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hostie</a:t>
            </a:r>
            <a:r>
              <a:rPr lang="en-US" altLang="zh-CN" sz="2400" spc="-43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(symbolizuje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T</a:t>
            </a:r>
            <a:r>
              <a:rPr lang="en-US" altLang="zh-CN" sz="2400" spc="9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ělo</a:t>
            </a:r>
            <a:r>
              <a:rPr lang="en-US" altLang="zh-CN" sz="2400" spc="-26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Pán</a:t>
            </a:r>
            <a:r>
              <a:rPr lang="en-US" altLang="zh-CN" sz="2400" spc="4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ě)</a:t>
            </a:r>
            <a:endParaRPr lang="en-US" altLang="zh-CN" sz="240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06" name="Text Box106"/>
          <p:cNvSpPr txBox="1"/>
          <p:nvPr/>
        </p:nvSpPr>
        <p:spPr>
          <a:xfrm>
            <a:off x="2401520" y="4047723"/>
            <a:ext cx="4272955" cy="39241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2679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•</a:t>
            </a:r>
            <a:r>
              <a:rPr lang="en-US" altLang="zh-CN" sz="2400" spc="329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rovnost</a:t>
            </a:r>
            <a:r>
              <a:rPr lang="en-US" altLang="zh-CN" sz="2400" spc="-18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4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všech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p</a:t>
            </a:r>
            <a:r>
              <a:rPr lang="en-US" altLang="zh-CN" sz="2400" spc="4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řed</a:t>
            </a:r>
            <a:r>
              <a:rPr lang="en-US" altLang="zh-CN" sz="2400" spc="-18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6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Bohem</a:t>
            </a:r>
            <a:endParaRPr lang="en-US" altLang="zh-CN" sz="240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07" name="Text Box107"/>
          <p:cNvSpPr txBox="1"/>
          <p:nvPr/>
        </p:nvSpPr>
        <p:spPr>
          <a:xfrm>
            <a:off x="2401519" y="4413758"/>
            <a:ext cx="4981956" cy="738664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267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•</a:t>
            </a:r>
            <a:r>
              <a:rPr lang="en-US" altLang="zh-CN" sz="2400" spc="329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projev</a:t>
            </a:r>
            <a:r>
              <a:rPr lang="en-US" altLang="zh-CN" sz="2400" spc="-17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rovnosti:</a:t>
            </a:r>
            <a:r>
              <a:rPr lang="en-US" altLang="zh-CN" sz="2400" spc="-17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64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zalo</a:t>
            </a:r>
            <a:r>
              <a:rPr lang="cs-CZ" altLang="zh-CN" sz="2400" spc="64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ž</a:t>
            </a:r>
            <a:r>
              <a:rPr lang="en-US" altLang="zh-CN" sz="2400" spc="64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ení</a:t>
            </a:r>
            <a:r>
              <a:rPr lang="en-US" altLang="zh-CN" sz="2400" spc="-84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8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Tábora</a:t>
            </a:r>
            <a:endParaRPr lang="en-US" altLang="zh-CN" sz="2400" dirty="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8890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Image1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45300"/>
          </a:xfrm>
          <a:prstGeom prst="rect">
            <a:avLst/>
          </a:prstGeom>
          <a:noFill/>
        </p:spPr>
      </p:pic>
      <p:sp>
        <p:nvSpPr>
          <p:cNvPr id="116" name="Text Box116"/>
          <p:cNvSpPr txBox="1"/>
          <p:nvPr/>
        </p:nvSpPr>
        <p:spPr>
          <a:xfrm>
            <a:off x="3936493" y="574750"/>
            <a:ext cx="4358669" cy="62324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4472"/>
              </a:lnSpc>
            </a:pPr>
            <a:r>
              <a:rPr lang="en-US" altLang="zh-CN" sz="4000" b="1" spc="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Husitský</a:t>
            </a:r>
            <a:r>
              <a:rPr lang="en-US" altLang="zh-CN" sz="4000" b="1" spc="-7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4000" b="1" spc="6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program</a:t>
            </a:r>
            <a:endParaRPr lang="en-US" altLang="zh-CN" sz="400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17" name="Text Box117"/>
          <p:cNvSpPr txBox="1"/>
          <p:nvPr/>
        </p:nvSpPr>
        <p:spPr>
          <a:xfrm>
            <a:off x="2615794" y="1566397"/>
            <a:ext cx="5928478" cy="39241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2679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4</a:t>
            </a:r>
            <a:r>
              <a:rPr lang="en-US" altLang="zh-CN" sz="2400" b="1" spc="-34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b="1" spc="3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artikuly</a:t>
            </a:r>
            <a:r>
              <a:rPr lang="en-US" altLang="zh-CN" sz="2400" b="1" spc="-1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b="1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pra</a:t>
            </a:r>
            <a:r>
              <a:rPr lang="cs-CZ" altLang="zh-CN" sz="2400" b="1" spc="109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ž</a:t>
            </a:r>
            <a:r>
              <a:rPr lang="en-US" altLang="zh-CN" sz="2400" b="1" spc="109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ské</a:t>
            </a:r>
            <a:endParaRPr lang="en-US" altLang="zh-CN" sz="2400" dirty="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18" name="Text Box118"/>
          <p:cNvSpPr txBox="1"/>
          <p:nvPr/>
        </p:nvSpPr>
        <p:spPr>
          <a:xfrm>
            <a:off x="2615795" y="2298171"/>
            <a:ext cx="2781577" cy="39241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2679"/>
              </a:lnSpc>
            </a:pPr>
            <a:r>
              <a:rPr lang="en-US" altLang="zh-CN" sz="2400" spc="6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1.</a:t>
            </a:r>
            <a:r>
              <a:rPr lang="en-US" altLang="zh-CN" sz="2400" spc="211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svoboda</a:t>
            </a:r>
            <a:r>
              <a:rPr lang="en-US" altLang="zh-CN" sz="2400" spc="-3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kázání</a:t>
            </a:r>
            <a:endParaRPr lang="en-US" altLang="zh-CN" sz="240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19" name="Text Box119"/>
          <p:cNvSpPr txBox="1"/>
          <p:nvPr/>
        </p:nvSpPr>
        <p:spPr>
          <a:xfrm>
            <a:off x="2615795" y="2664207"/>
            <a:ext cx="3156483" cy="39241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2676"/>
              </a:lnSpc>
            </a:pPr>
            <a:r>
              <a:rPr lang="en-US" altLang="zh-CN" sz="2400" spc="6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2.</a:t>
            </a:r>
            <a:r>
              <a:rPr lang="en-US" altLang="zh-CN" sz="2400" spc="211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přijímání</a:t>
            </a:r>
            <a:r>
              <a:rPr lang="en-US" altLang="zh-CN" sz="2400" spc="-39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6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pod</a:t>
            </a:r>
            <a:r>
              <a:rPr lang="en-US" altLang="zh-CN" sz="2400" spc="-14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6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obojí</a:t>
            </a:r>
            <a:endParaRPr lang="en-US" altLang="zh-CN" sz="240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20" name="Text Box120"/>
          <p:cNvSpPr txBox="1"/>
          <p:nvPr/>
        </p:nvSpPr>
        <p:spPr>
          <a:xfrm>
            <a:off x="2615794" y="3030072"/>
            <a:ext cx="3860122" cy="39241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2679"/>
              </a:lnSpc>
            </a:pPr>
            <a:r>
              <a:rPr lang="en-US" altLang="zh-CN" sz="2400" spc="6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3.</a:t>
            </a:r>
            <a:r>
              <a:rPr lang="en-US" altLang="zh-CN" sz="2400" spc="211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6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odejmutí</a:t>
            </a:r>
            <a:r>
              <a:rPr lang="en-US" altLang="zh-CN" sz="2400" spc="-9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majetku</a:t>
            </a:r>
            <a:r>
              <a:rPr lang="en-US" altLang="zh-CN" sz="2400" spc="-1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7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církve</a:t>
            </a:r>
            <a:endParaRPr lang="en-US" altLang="zh-CN" sz="240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21" name="Text Box121"/>
          <p:cNvSpPr txBox="1"/>
          <p:nvPr/>
        </p:nvSpPr>
        <p:spPr>
          <a:xfrm>
            <a:off x="2615795" y="3396108"/>
            <a:ext cx="3863923" cy="39241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2676"/>
              </a:lnSpc>
            </a:pPr>
            <a:r>
              <a:rPr lang="en-US" altLang="zh-CN" sz="2400" spc="6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4.</a:t>
            </a:r>
            <a:r>
              <a:rPr lang="en-US" altLang="zh-CN" sz="2400" spc="211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4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trestání</a:t>
            </a:r>
            <a:r>
              <a:rPr lang="en-US" altLang="zh-CN" sz="2400" spc="-6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6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zjevných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h</a:t>
            </a:r>
            <a:r>
              <a:rPr lang="en-US" altLang="zh-CN" sz="2400" spc="-4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řích</a:t>
            </a:r>
            <a:r>
              <a:rPr lang="en-US" altLang="zh-CN" sz="2400" spc="1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ů</a:t>
            </a:r>
            <a:endParaRPr lang="en-US" altLang="zh-CN" sz="240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22" name="Text Box122"/>
          <p:cNvSpPr txBox="1"/>
          <p:nvPr/>
        </p:nvSpPr>
        <p:spPr>
          <a:xfrm>
            <a:off x="2615795" y="4127986"/>
            <a:ext cx="6259161" cy="764312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marL="609879" indent="-609879">
              <a:lnSpc>
                <a:spcPts val="2779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•</a:t>
            </a:r>
            <a:r>
              <a:rPr lang="en-US" altLang="zh-CN" sz="2400" spc="329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vyhlášen</a:t>
            </a:r>
            <a:r>
              <a:rPr lang="en-US" altLang="zh-CN" sz="2400" spc="1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74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r.</a:t>
            </a:r>
            <a:r>
              <a:rPr lang="en-US" altLang="zh-CN" sz="2400" spc="6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7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1421</a:t>
            </a:r>
            <a:r>
              <a:rPr lang="en-US" altLang="zh-CN" sz="2400" spc="-43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na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3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sn</a:t>
            </a:r>
            <a:r>
              <a:rPr lang="en-US" altLang="zh-CN" sz="2400" spc="1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ěmu</a:t>
            </a:r>
            <a:r>
              <a:rPr lang="en-US" altLang="zh-CN" sz="2400" spc="-46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v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Čáslavi</a:t>
            </a:r>
            <a:r>
              <a:rPr lang="en-US" altLang="zh-CN" sz="2400" spc="4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jako zemský</a:t>
            </a:r>
            <a:r>
              <a:rPr lang="en-US" altLang="zh-CN" sz="2400" spc="-1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zákon</a:t>
            </a:r>
            <a:endParaRPr lang="en-US" altLang="zh-CN" sz="240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45251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Image1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45300"/>
          </a:xfrm>
          <a:prstGeom prst="rect">
            <a:avLst/>
          </a:prstGeom>
          <a:noFill/>
        </p:spPr>
      </p:pic>
      <p:sp>
        <p:nvSpPr>
          <p:cNvPr id="133" name="Text Box133"/>
          <p:cNvSpPr txBox="1"/>
          <p:nvPr/>
        </p:nvSpPr>
        <p:spPr>
          <a:xfrm>
            <a:off x="1789611" y="1137518"/>
            <a:ext cx="4269444" cy="738664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2679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•</a:t>
            </a:r>
            <a:r>
              <a:rPr lang="en-US" altLang="zh-CN" sz="2400" spc="1207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b="1" spc="3" dirty="0" err="1" smtClean="0">
                <a:solidFill>
                  <a:srgbClr val="000000"/>
                </a:solidFill>
                <a:latin typeface="Arial"/>
                <a:ea typeface="Arial"/>
                <a:cs typeface="Arial"/>
              </a:rPr>
              <a:t>katolíc</a:t>
            </a:r>
            <a:r>
              <a:rPr lang="cs-CZ" altLang="zh-CN" sz="2400" b="1" spc="3" dirty="0" smtClean="0">
                <a:solidFill>
                  <a:srgbClr val="000000"/>
                </a:solidFill>
                <a:latin typeface="Arial"/>
                <a:ea typeface="Arial"/>
                <a:cs typeface="Arial"/>
              </a:rPr>
              <a:t>i a křižáci – v čele Zikmund L.</a:t>
            </a:r>
            <a:endParaRPr lang="en-US" altLang="zh-CN" sz="2400" dirty="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34" name="Text Box134"/>
          <p:cNvSpPr txBox="1"/>
          <p:nvPr/>
        </p:nvSpPr>
        <p:spPr>
          <a:xfrm>
            <a:off x="4463797" y="335758"/>
            <a:ext cx="3313109" cy="62324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4469"/>
              </a:lnSpc>
            </a:pPr>
            <a:r>
              <a:rPr lang="en-US" altLang="zh-CN" sz="4000" b="1" spc="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Válčící</a:t>
            </a:r>
            <a:r>
              <a:rPr lang="en-US" altLang="zh-CN" sz="4000" b="1" spc="-4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4000" b="1" spc="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strany</a:t>
            </a:r>
            <a:endParaRPr lang="en-US" altLang="zh-CN" sz="400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35" name="Text Box135"/>
          <p:cNvSpPr txBox="1"/>
          <p:nvPr/>
        </p:nvSpPr>
        <p:spPr>
          <a:xfrm>
            <a:off x="6474842" y="1117677"/>
            <a:ext cx="273805" cy="54630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3856"/>
              </a:lnSpc>
            </a:pPr>
            <a:r>
              <a:rPr lang="en-US" altLang="zh-CN" sz="3200" dirty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X</a:t>
            </a:r>
            <a:endParaRPr lang="en-US" altLang="zh-CN" sz="3200">
              <a:solidFill>
                <a:prstClr val="black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136" name="Text Box136"/>
          <p:cNvSpPr txBox="1"/>
          <p:nvPr/>
        </p:nvSpPr>
        <p:spPr>
          <a:xfrm>
            <a:off x="8475600" y="1172592"/>
            <a:ext cx="1780287" cy="39241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267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•</a:t>
            </a:r>
            <a:r>
              <a:rPr lang="en-US" altLang="zh-CN" sz="2400" spc="269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k</a:t>
            </a:r>
            <a:r>
              <a:rPr lang="en-US" altLang="zh-CN" sz="2400" b="1" spc="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ališníci</a:t>
            </a:r>
            <a:endParaRPr lang="en-US" altLang="zh-CN" sz="240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37" name="Text Box137"/>
          <p:cNvSpPr txBox="1"/>
          <p:nvPr/>
        </p:nvSpPr>
        <p:spPr>
          <a:xfrm>
            <a:off x="8475600" y="1501754"/>
            <a:ext cx="1776613" cy="39241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2679"/>
              </a:lnSpc>
            </a:pPr>
            <a:r>
              <a:rPr lang="en-US" altLang="zh-CN" sz="2400" spc="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1.</a:t>
            </a:r>
            <a:r>
              <a:rPr lang="en-US" altLang="zh-CN" sz="2400" spc="1518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umírn</a:t>
            </a:r>
            <a:r>
              <a:rPr lang="en-US" altLang="zh-CN" sz="2400" spc="6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ění</a:t>
            </a:r>
            <a:endParaRPr lang="en-US" altLang="zh-CN" sz="240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38" name="Text Box138"/>
          <p:cNvSpPr txBox="1"/>
          <p:nvPr/>
        </p:nvSpPr>
        <p:spPr>
          <a:xfrm>
            <a:off x="9009254" y="1831214"/>
            <a:ext cx="1427969" cy="39241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2676"/>
              </a:lnSpc>
            </a:pPr>
            <a:r>
              <a:rPr lang="en-US" altLang="zh-CN" sz="2400" spc="2" dirty="0" err="1" smtClean="0">
                <a:solidFill>
                  <a:srgbClr val="000000"/>
                </a:solidFill>
                <a:latin typeface="Arial"/>
                <a:ea typeface="Arial"/>
                <a:cs typeface="Arial"/>
              </a:rPr>
              <a:t>pra</a:t>
            </a:r>
            <a:r>
              <a:rPr lang="cs-CZ" altLang="zh-CN" sz="2400" spc="13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ž</a:t>
            </a:r>
            <a:r>
              <a:rPr lang="en-US" altLang="zh-CN" sz="2400" spc="131" dirty="0" err="1" smtClean="0">
                <a:solidFill>
                  <a:srgbClr val="000000"/>
                </a:solidFill>
                <a:latin typeface="Arial"/>
                <a:ea typeface="Arial"/>
                <a:cs typeface="Arial"/>
              </a:rPr>
              <a:t>ané</a:t>
            </a:r>
            <a:endParaRPr lang="en-US" altLang="zh-CN" sz="2400" dirty="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39" name="Text Box139"/>
          <p:cNvSpPr txBox="1"/>
          <p:nvPr/>
        </p:nvSpPr>
        <p:spPr>
          <a:xfrm>
            <a:off x="8475600" y="2160503"/>
            <a:ext cx="1725051" cy="39241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2679"/>
              </a:lnSpc>
            </a:pPr>
            <a:r>
              <a:rPr lang="en-US" altLang="zh-CN" sz="2400" spc="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2.</a:t>
            </a:r>
            <a:r>
              <a:rPr lang="en-US" altLang="zh-CN" sz="2400" spc="1518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radikální</a:t>
            </a:r>
            <a:endParaRPr lang="en-US" altLang="zh-CN" sz="240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40" name="Text Box140"/>
          <p:cNvSpPr txBox="1"/>
          <p:nvPr/>
        </p:nvSpPr>
        <p:spPr>
          <a:xfrm>
            <a:off x="9009254" y="2489963"/>
            <a:ext cx="1085089" cy="39241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267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sirotci</a:t>
            </a:r>
            <a:r>
              <a:rPr lang="en-US" altLang="zh-CN" sz="2400" spc="-24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a</a:t>
            </a:r>
            <a:endParaRPr lang="en-US" altLang="zh-CN" sz="240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41" name="Text Box141"/>
          <p:cNvSpPr txBox="1"/>
          <p:nvPr/>
        </p:nvSpPr>
        <p:spPr>
          <a:xfrm>
            <a:off x="9009254" y="2819125"/>
            <a:ext cx="1427969" cy="212365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2679"/>
              </a:lnSpc>
            </a:pPr>
            <a:r>
              <a:rPr lang="cs-CZ" altLang="zh-CN" sz="2400" spc="3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t</a:t>
            </a:r>
            <a:r>
              <a:rPr lang="en-US" altLang="zh-CN" sz="2400" spc="3" dirty="0" err="1" smtClean="0">
                <a:solidFill>
                  <a:srgbClr val="000000"/>
                </a:solidFill>
                <a:latin typeface="Arial"/>
                <a:ea typeface="Arial"/>
                <a:cs typeface="Arial"/>
              </a:rPr>
              <a:t>áborité</a:t>
            </a:r>
            <a:endParaRPr lang="cs-CZ" altLang="zh-CN" sz="2400" spc="3" dirty="0" smtClean="0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>
              <a:lnSpc>
                <a:spcPts val="2679"/>
              </a:lnSpc>
            </a:pPr>
            <a:r>
              <a:rPr lang="cs-CZ" altLang="zh-CN" sz="2400" spc="3" dirty="0" smtClean="0">
                <a:solidFill>
                  <a:srgbClr val="000000"/>
                </a:solidFill>
                <a:latin typeface="Arial"/>
                <a:ea typeface="Arial"/>
                <a:cs typeface="Arial"/>
              </a:rPr>
              <a:t>Založili město Tábor 1420</a:t>
            </a:r>
          </a:p>
          <a:p>
            <a:pPr>
              <a:lnSpc>
                <a:spcPts val="2679"/>
              </a:lnSpc>
            </a:pPr>
            <a:endParaRPr lang="en-US" altLang="zh-CN" sz="2400" dirty="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6281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Image16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45300"/>
          </a:xfrm>
          <a:prstGeom prst="rect">
            <a:avLst/>
          </a:prstGeom>
          <a:noFill/>
        </p:spPr>
      </p:pic>
      <p:pic>
        <p:nvPicPr>
          <p:cNvPr id="167" name="Image16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6126" y="2143125"/>
            <a:ext cx="3429001" cy="4483100"/>
          </a:xfrm>
          <a:prstGeom prst="rect">
            <a:avLst/>
          </a:prstGeom>
          <a:noFill/>
        </p:spPr>
      </p:pic>
      <p:pic>
        <p:nvPicPr>
          <p:cNvPr id="168" name="Image16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8751" y="3813176"/>
            <a:ext cx="1943100" cy="2181225"/>
          </a:xfrm>
          <a:prstGeom prst="rect">
            <a:avLst/>
          </a:prstGeom>
          <a:noFill/>
        </p:spPr>
      </p:pic>
      <p:sp>
        <p:nvSpPr>
          <p:cNvPr id="169" name="Text Box169"/>
          <p:cNvSpPr txBox="1"/>
          <p:nvPr/>
        </p:nvSpPr>
        <p:spPr>
          <a:xfrm>
            <a:off x="3674111" y="437335"/>
            <a:ext cx="4885307" cy="62324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4472"/>
              </a:lnSpc>
            </a:pPr>
            <a:r>
              <a:rPr lang="en-US" altLang="zh-CN" sz="4000" b="1" spc="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Husitské</a:t>
            </a:r>
            <a:r>
              <a:rPr lang="en-US" altLang="zh-CN" sz="4000" b="1" spc="-7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4000" b="1" spc="-6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vále</a:t>
            </a:r>
            <a:r>
              <a:rPr lang="en-US" altLang="zh-CN" sz="4000" b="1" spc="-3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čnictví</a:t>
            </a:r>
            <a:endParaRPr lang="en-US" altLang="zh-CN" sz="400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70" name="Text Box170"/>
          <p:cNvSpPr txBox="1"/>
          <p:nvPr/>
        </p:nvSpPr>
        <p:spPr>
          <a:xfrm>
            <a:off x="1901343" y="1638047"/>
            <a:ext cx="5592165" cy="39241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267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•</a:t>
            </a:r>
            <a:r>
              <a:rPr lang="en-US" altLang="zh-CN" sz="2400" spc="120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3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zbran</a:t>
            </a:r>
            <a:r>
              <a:rPr lang="en-US" altLang="zh-CN" sz="2400" spc="8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ě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=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upravené</a:t>
            </a:r>
            <a:r>
              <a:rPr lang="en-US" altLang="zh-CN" sz="2400" spc="-18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6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zem</a:t>
            </a:r>
            <a:r>
              <a:rPr lang="en-US" altLang="zh-CN" sz="2400" spc="1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ěd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ělské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4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ná</a:t>
            </a:r>
            <a:r>
              <a:rPr lang="en-US" altLang="zh-CN" sz="2400" spc="3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řadí</a:t>
            </a:r>
            <a:endParaRPr lang="en-US" altLang="zh-CN" sz="240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71" name="Text Box171"/>
          <p:cNvSpPr txBox="1"/>
          <p:nvPr/>
        </p:nvSpPr>
        <p:spPr>
          <a:xfrm>
            <a:off x="1901343" y="2003785"/>
            <a:ext cx="4157585" cy="39241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2679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•</a:t>
            </a:r>
            <a:r>
              <a:rPr lang="en-US" altLang="zh-CN" sz="2400" spc="120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4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káze</a:t>
            </a:r>
            <a:r>
              <a:rPr lang="en-US" altLang="zh-CN" sz="2400" spc="8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ň</a:t>
            </a:r>
            <a:r>
              <a:rPr lang="en-US" altLang="zh-CN" sz="2400" spc="-2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6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(</a:t>
            </a:r>
            <a:r>
              <a:rPr lang="cs-CZ" altLang="zh-CN" sz="2400" spc="-4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Žiž</a:t>
            </a:r>
            <a:r>
              <a:rPr lang="en-US" altLang="zh-CN" sz="2400" spc="256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k</a:t>
            </a:r>
            <a:r>
              <a:rPr lang="en-US" altLang="zh-CN" sz="2400" spc="-127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ův</a:t>
            </a:r>
            <a:r>
              <a:rPr lang="en-US" altLang="zh-CN" sz="2400" spc="3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vojenský </a:t>
            </a:r>
            <a:r>
              <a:rPr lang="en-US" altLang="zh-CN" sz="2400" spc="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řád)</a:t>
            </a:r>
            <a:endParaRPr lang="en-US" altLang="zh-CN" sz="2400" dirty="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72" name="Text Box172"/>
          <p:cNvSpPr txBox="1"/>
          <p:nvPr/>
        </p:nvSpPr>
        <p:spPr>
          <a:xfrm>
            <a:off x="1901343" y="2369821"/>
            <a:ext cx="5170627" cy="39241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267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•</a:t>
            </a:r>
            <a:r>
              <a:rPr lang="en-US" altLang="zh-CN" sz="2400" spc="120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v</a:t>
            </a:r>
            <a:r>
              <a:rPr lang="en-US" altLang="zh-CN" sz="2400" spc="-24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3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čele</a:t>
            </a:r>
            <a:r>
              <a:rPr lang="en-US" altLang="zh-CN" sz="2400" spc="-17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8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zku</a:t>
            </a:r>
            <a:r>
              <a:rPr lang="en-US" altLang="zh-CN" sz="2400" spc="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šení</a:t>
            </a:r>
            <a:r>
              <a:rPr lang="en-US" altLang="zh-CN" sz="2400" spc="-23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6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vojev</a:t>
            </a:r>
            <a:r>
              <a:rPr lang="en-US" altLang="zh-CN" sz="2400" spc="3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ůdci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=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6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hejtmani</a:t>
            </a:r>
            <a:endParaRPr lang="en-US" altLang="zh-CN" sz="240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73" name="Text Box173"/>
          <p:cNvSpPr txBox="1"/>
          <p:nvPr/>
        </p:nvSpPr>
        <p:spPr>
          <a:xfrm>
            <a:off x="1901342" y="2735559"/>
            <a:ext cx="3366184" cy="39241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2679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(Jan</a:t>
            </a:r>
            <a:r>
              <a:rPr lang="en-US" altLang="zh-CN" sz="2400" spc="-33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cs-CZ" altLang="zh-CN" sz="2400" spc="-4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Žiz</a:t>
            </a:r>
            <a:r>
              <a:rPr lang="en-US" altLang="zh-CN" sz="2400" spc="128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ka</a:t>
            </a:r>
            <a:r>
              <a:rPr lang="en-US" altLang="zh-CN" sz="2400" spc="128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,</a:t>
            </a:r>
            <a:r>
              <a:rPr lang="en-US" altLang="zh-CN" sz="2400" spc="-9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3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Prokop</a:t>
            </a:r>
            <a:r>
              <a:rPr lang="en-US" altLang="zh-CN" sz="2400" spc="-4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Holý)</a:t>
            </a:r>
            <a:endParaRPr lang="en-US" altLang="zh-CN" sz="2400" dirty="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74" name="Text Box174"/>
          <p:cNvSpPr txBox="1"/>
          <p:nvPr/>
        </p:nvSpPr>
        <p:spPr>
          <a:xfrm>
            <a:off x="1901342" y="3101595"/>
            <a:ext cx="3496970" cy="39241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267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•</a:t>
            </a:r>
            <a:r>
              <a:rPr lang="en-US" altLang="zh-CN" sz="2400" spc="120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1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znalost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13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4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terénu</a:t>
            </a:r>
            <a:endParaRPr lang="en-US" altLang="zh-CN" sz="2400" dirty="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75" name="Text Box175"/>
          <p:cNvSpPr txBox="1"/>
          <p:nvPr/>
        </p:nvSpPr>
        <p:spPr>
          <a:xfrm>
            <a:off x="1901342" y="3467460"/>
            <a:ext cx="2381266" cy="39241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2679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•</a:t>
            </a:r>
            <a:r>
              <a:rPr lang="en-US" altLang="zh-CN" sz="2400" spc="120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9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vozová</a:t>
            </a:r>
            <a:r>
              <a:rPr lang="en-US" altLang="zh-CN" sz="2400" spc="3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3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hradba</a:t>
            </a:r>
            <a:endParaRPr lang="en-US" altLang="zh-CN" sz="240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76" name="Text Box176"/>
          <p:cNvSpPr txBox="1"/>
          <p:nvPr/>
        </p:nvSpPr>
        <p:spPr>
          <a:xfrm>
            <a:off x="1901343" y="3833496"/>
            <a:ext cx="960425" cy="39241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267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•</a:t>
            </a:r>
            <a:r>
              <a:rPr lang="en-US" altLang="zh-CN" sz="2400" spc="120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4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děla</a:t>
            </a:r>
            <a:endParaRPr lang="en-US" altLang="zh-CN" sz="240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77" name="Text Box177"/>
          <p:cNvSpPr txBox="1"/>
          <p:nvPr/>
        </p:nvSpPr>
        <p:spPr>
          <a:xfrm>
            <a:off x="1901343" y="4199510"/>
            <a:ext cx="856793" cy="39241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267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•</a:t>
            </a:r>
            <a:r>
              <a:rPr lang="en-US" altLang="zh-CN" sz="2400" spc="120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lest</a:t>
            </a:r>
            <a:endParaRPr lang="en-US" altLang="zh-CN" sz="240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78" name="Text Box178"/>
          <p:cNvSpPr txBox="1"/>
          <p:nvPr/>
        </p:nvSpPr>
        <p:spPr>
          <a:xfrm>
            <a:off x="1901342" y="4565375"/>
            <a:ext cx="2041074" cy="39241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2679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•</a:t>
            </a:r>
            <a:r>
              <a:rPr lang="en-US" altLang="zh-CN" sz="2400" spc="120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23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v</a:t>
            </a:r>
            <a:r>
              <a:rPr lang="en-US" altLang="zh-CN" sz="2400" spc="7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ědomí</a:t>
            </a:r>
            <a:r>
              <a:rPr lang="en-US" altLang="zh-CN" sz="2400" spc="-46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4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boje</a:t>
            </a:r>
            <a:endParaRPr lang="en-US" altLang="zh-CN" sz="240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79" name="Text Box179"/>
          <p:cNvSpPr txBox="1"/>
          <p:nvPr/>
        </p:nvSpPr>
        <p:spPr>
          <a:xfrm>
            <a:off x="2245766" y="4931411"/>
            <a:ext cx="1626108" cy="39241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2676"/>
              </a:lnSpc>
            </a:pPr>
            <a:r>
              <a:rPr lang="en-US" altLang="zh-CN" sz="2400" spc="-1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za </a:t>
            </a:r>
            <a:r>
              <a:rPr lang="en-US" altLang="zh-CN" sz="2400" spc="-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pravdu</a:t>
            </a:r>
            <a:r>
              <a:rPr lang="en-US" altLang="zh-CN" sz="2400" spc="6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a</a:t>
            </a:r>
            <a:endParaRPr lang="en-US" altLang="zh-CN" sz="240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80" name="Text Box180"/>
          <p:cNvSpPr txBox="1"/>
          <p:nvPr/>
        </p:nvSpPr>
        <p:spPr>
          <a:xfrm>
            <a:off x="2245766" y="5297149"/>
            <a:ext cx="1767740" cy="39241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2679"/>
              </a:lnSpc>
            </a:pPr>
            <a:r>
              <a:rPr lang="en-US" altLang="zh-CN" sz="2400" spc="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spravedlnost</a:t>
            </a:r>
            <a:endParaRPr lang="en-US" altLang="zh-CN" sz="240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85285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Image18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6850" y="-42863"/>
            <a:ext cx="9201150" cy="6900863"/>
          </a:xfrm>
          <a:prstGeom prst="rect">
            <a:avLst/>
          </a:prstGeom>
          <a:noFill/>
        </p:spPr>
      </p:pic>
      <p:sp>
        <p:nvSpPr>
          <p:cNvPr id="187" name="Text Box187"/>
          <p:cNvSpPr txBox="1"/>
          <p:nvPr/>
        </p:nvSpPr>
        <p:spPr>
          <a:xfrm>
            <a:off x="7784338" y="352807"/>
            <a:ext cx="1943710" cy="559127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4014"/>
              </a:lnSpc>
            </a:pPr>
            <a:r>
              <a:rPr lang="en-US" altLang="zh-CN" sz="3600" b="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Husitské</a:t>
            </a:r>
            <a:endParaRPr lang="en-US" altLang="zh-CN" sz="360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88" name="Text Box188"/>
          <p:cNvSpPr txBox="1"/>
          <p:nvPr/>
        </p:nvSpPr>
        <p:spPr>
          <a:xfrm>
            <a:off x="7790434" y="913893"/>
            <a:ext cx="1511656" cy="559127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4014"/>
              </a:lnSpc>
            </a:pPr>
            <a:r>
              <a:rPr lang="en-US" altLang="zh-CN" sz="3600" b="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zbraně</a:t>
            </a:r>
            <a:endParaRPr lang="en-US" altLang="zh-CN" sz="360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89" name="Text Box189"/>
          <p:cNvSpPr txBox="1"/>
          <p:nvPr/>
        </p:nvSpPr>
        <p:spPr>
          <a:xfrm>
            <a:off x="6722619" y="1578642"/>
            <a:ext cx="2747129" cy="50783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3559"/>
              </a:lnSpc>
            </a:pPr>
            <a:r>
              <a:rPr lang="en-US" altLang="zh-CN" sz="32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•</a:t>
            </a:r>
            <a:r>
              <a:rPr lang="en-US" altLang="zh-CN" sz="3200" spc="70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3200" spc="-3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1.</a:t>
            </a:r>
            <a:r>
              <a:rPr lang="en-US" altLang="zh-CN" sz="3200" spc="-2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3200" spc="-3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halapartna</a:t>
            </a:r>
            <a:endParaRPr lang="en-US" altLang="zh-CN" sz="320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90" name="Text Box190"/>
          <p:cNvSpPr txBox="1"/>
          <p:nvPr/>
        </p:nvSpPr>
        <p:spPr>
          <a:xfrm>
            <a:off x="6722618" y="2066427"/>
            <a:ext cx="1597968" cy="50783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3562"/>
              </a:lnSpc>
            </a:pPr>
            <a:r>
              <a:rPr lang="en-US" altLang="zh-CN" sz="32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•</a:t>
            </a:r>
            <a:r>
              <a:rPr lang="en-US" altLang="zh-CN" sz="3200" spc="70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32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2.</a:t>
            </a:r>
            <a:r>
              <a:rPr lang="en-US" altLang="zh-CN" sz="3200" spc="-3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32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kopí</a:t>
            </a:r>
            <a:endParaRPr lang="en-US" altLang="zh-CN" sz="320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91" name="Text Box191"/>
          <p:cNvSpPr txBox="1"/>
          <p:nvPr/>
        </p:nvSpPr>
        <p:spPr>
          <a:xfrm>
            <a:off x="6722619" y="2554383"/>
            <a:ext cx="2096893" cy="50783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3559"/>
              </a:lnSpc>
            </a:pPr>
            <a:r>
              <a:rPr lang="en-US" altLang="zh-CN" sz="32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•</a:t>
            </a:r>
            <a:r>
              <a:rPr lang="en-US" altLang="zh-CN" sz="3200" spc="70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3200" spc="-3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3.</a:t>
            </a:r>
            <a:r>
              <a:rPr lang="en-US" altLang="zh-CN" sz="3200" spc="-2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3200" spc="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sudlice</a:t>
            </a:r>
            <a:endParaRPr lang="en-US" altLang="zh-CN" sz="320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92" name="Text Box192"/>
          <p:cNvSpPr txBox="1"/>
          <p:nvPr/>
        </p:nvSpPr>
        <p:spPr>
          <a:xfrm>
            <a:off x="6722618" y="3042317"/>
            <a:ext cx="2022302" cy="50783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3559"/>
              </a:lnSpc>
            </a:pPr>
            <a:r>
              <a:rPr lang="en-US" altLang="zh-CN" sz="32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•</a:t>
            </a:r>
            <a:r>
              <a:rPr lang="en-US" altLang="zh-CN" sz="3200" spc="70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3200" spc="-3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4.</a:t>
            </a:r>
            <a:r>
              <a:rPr lang="en-US" altLang="zh-CN" sz="3200" spc="-2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3200" spc="-7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sekyra</a:t>
            </a:r>
            <a:endParaRPr lang="en-US" altLang="zh-CN" sz="320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93" name="Text Box193"/>
          <p:cNvSpPr txBox="1"/>
          <p:nvPr/>
        </p:nvSpPr>
        <p:spPr>
          <a:xfrm>
            <a:off x="6722618" y="3529975"/>
            <a:ext cx="2096154" cy="50783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3562"/>
              </a:lnSpc>
            </a:pPr>
            <a:r>
              <a:rPr lang="en-US" altLang="zh-CN" sz="32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•</a:t>
            </a:r>
            <a:r>
              <a:rPr lang="en-US" altLang="zh-CN" sz="3200" spc="70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32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5.</a:t>
            </a:r>
            <a:r>
              <a:rPr lang="en-US" altLang="zh-CN" sz="3200" spc="-3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3200" spc="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sudlice</a:t>
            </a:r>
            <a:endParaRPr lang="en-US" altLang="zh-CN" sz="320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94" name="Text Box194"/>
          <p:cNvSpPr txBox="1"/>
          <p:nvPr/>
        </p:nvSpPr>
        <p:spPr>
          <a:xfrm>
            <a:off x="6722618" y="4018036"/>
            <a:ext cx="3015850" cy="50783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3562"/>
              </a:lnSpc>
            </a:pPr>
            <a:r>
              <a:rPr lang="en-US" altLang="zh-CN" sz="32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•</a:t>
            </a:r>
            <a:r>
              <a:rPr lang="en-US" altLang="zh-CN" sz="3200" spc="70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32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6.</a:t>
            </a:r>
            <a:r>
              <a:rPr lang="en-US" altLang="zh-CN" sz="3200" spc="-3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32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šídlo</a:t>
            </a:r>
            <a:r>
              <a:rPr lang="en-US" altLang="zh-CN" sz="3200" spc="-26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32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7.</a:t>
            </a:r>
            <a:r>
              <a:rPr lang="en-US" altLang="zh-CN" sz="3200" spc="-6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3200" spc="-4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me</a:t>
            </a:r>
            <a:r>
              <a:rPr lang="en-US" altLang="zh-CN" sz="32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č</a:t>
            </a:r>
            <a:endParaRPr lang="en-US" altLang="zh-CN" sz="320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95" name="Text Box195"/>
          <p:cNvSpPr txBox="1"/>
          <p:nvPr/>
        </p:nvSpPr>
        <p:spPr>
          <a:xfrm>
            <a:off x="6722618" y="4505991"/>
            <a:ext cx="3263994" cy="995144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3701"/>
              </a:lnSpc>
            </a:pPr>
            <a:r>
              <a:rPr lang="en-US" altLang="zh-CN" sz="32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•</a:t>
            </a:r>
            <a:r>
              <a:rPr lang="en-US" altLang="zh-CN" sz="3200" spc="70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3200" spc="-3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8.</a:t>
            </a:r>
            <a:r>
              <a:rPr lang="en-US" altLang="zh-CN" sz="3200" spc="-2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32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cep</a:t>
            </a:r>
            <a:r>
              <a:rPr lang="en-US" altLang="zh-CN" sz="3200" spc="-28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3200" spc="-3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9.</a:t>
            </a:r>
            <a:r>
              <a:rPr lang="en-US" altLang="zh-CN" sz="32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3200" spc="-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kropá</a:t>
            </a:r>
            <a:r>
              <a:rPr lang="en-US" altLang="zh-CN" sz="32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č •</a:t>
            </a:r>
            <a:r>
              <a:rPr lang="en-US" altLang="zh-CN" sz="3200" spc="70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3200" spc="-4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10.</a:t>
            </a:r>
            <a:r>
              <a:rPr lang="en-US" altLang="zh-CN" sz="3200" spc="-2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3200" spc="-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řemdih</a:t>
            </a:r>
            <a:endParaRPr lang="en-US" altLang="zh-CN" sz="320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96" name="Text Box196"/>
          <p:cNvSpPr txBox="1"/>
          <p:nvPr/>
        </p:nvSpPr>
        <p:spPr>
          <a:xfrm>
            <a:off x="6722618" y="5481660"/>
            <a:ext cx="3663330" cy="50783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>
              <a:lnSpc>
                <a:spcPts val="3562"/>
              </a:lnSpc>
            </a:pPr>
            <a:r>
              <a:rPr lang="en-US" altLang="zh-CN" sz="32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•</a:t>
            </a:r>
            <a:r>
              <a:rPr lang="en-US" altLang="zh-CN" sz="3200" spc="70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3200" spc="-8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11.</a:t>
            </a:r>
            <a:r>
              <a:rPr lang="en-US" altLang="zh-CN" sz="3200" spc="-28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3200" spc="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sudlice</a:t>
            </a:r>
            <a:r>
              <a:rPr lang="en-US" altLang="zh-CN" sz="3200" spc="-27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32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(u</a:t>
            </a:r>
            <a:r>
              <a:rPr lang="en-US" altLang="zh-CN" sz="3200" spc="-3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šatá)</a:t>
            </a:r>
            <a:endParaRPr lang="en-US" altLang="zh-CN" sz="3200">
              <a:solidFill>
                <a:prstClr val="black"/>
              </a:solidFill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27954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F5F5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F5F5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F5F5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F5F5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F5F5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F5F5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299</Words>
  <Application>Microsoft Office PowerPoint</Application>
  <PresentationFormat>Širokoúhlá obrazovka</PresentationFormat>
  <Paragraphs>59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6</vt:i4>
      </vt:variant>
      <vt:variant>
        <vt:lpstr>Nadpisy snímků</vt:lpstr>
      </vt:variant>
      <vt:variant>
        <vt:i4>7</vt:i4>
      </vt:variant>
    </vt:vector>
  </HeadingPairs>
  <TitlesOfParts>
    <vt:vector size="17" baseType="lpstr">
      <vt:lpstr>宋体</vt:lpstr>
      <vt:lpstr>Arial</vt:lpstr>
      <vt:lpstr>Calibri</vt:lpstr>
      <vt:lpstr>Tahoma</vt:lpstr>
      <vt:lpstr>Office 主题</vt:lpstr>
      <vt:lpstr>1_Office 主题</vt:lpstr>
      <vt:lpstr>2_Office 主题</vt:lpstr>
      <vt:lpstr>3_Office 主题</vt:lpstr>
      <vt:lpstr>4_Office 主题</vt:lpstr>
      <vt:lpstr>5_Office 主题</vt:lpstr>
      <vt:lpstr>Milí sedmáci, opište si zápis do sešitu z prezentace.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Strnadová Lenka</dc:creator>
  <cp:lastModifiedBy>Strnadová Lenka</cp:lastModifiedBy>
  <cp:revision>6</cp:revision>
  <dcterms:created xsi:type="dcterms:W3CDTF">2020-04-18T12:38:25Z</dcterms:created>
  <dcterms:modified xsi:type="dcterms:W3CDTF">2020-04-18T14:05:21Z</dcterms:modified>
</cp:coreProperties>
</file>