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9" r:id="rId4"/>
    <p:sldId id="260" r:id="rId5"/>
    <p:sldId id="261" r:id="rId6"/>
    <p:sldId id="262" r:id="rId7"/>
    <p:sldId id="263" r:id="rId8"/>
    <p:sldId id="264" r:id="rId9"/>
    <p:sldId id="265" r:id="rId10"/>
    <p:sldId id="267" r:id="rId11"/>
    <p:sldId id="268" r:id="rId12"/>
    <p:sldId id="269" r:id="rId13"/>
    <p:sldId id="266" r:id="rId14"/>
  </p:sldIdLst>
  <p:sldSz cx="9144000" cy="6858000" type="screen4x3"/>
  <p:notesSz cx="6858000" cy="9144000"/>
  <p:defaultTextStyle>
    <a:defPPr>
      <a:defRPr lang="en-IN"/>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3" d="100"/>
          <a:sy n="73" d="100"/>
        </p:scale>
        <p:origin x="-426"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14" name="Nadpis 13"/>
          <p:cNvSpPr>
            <a:spLocks noGrp="1"/>
          </p:cNvSpPr>
          <p:nvPr>
            <p:ph type="ctrTitle"/>
          </p:nvPr>
        </p:nvSpPr>
        <p:spPr>
          <a:xfrm>
            <a:off x="1432560" y="359898"/>
            <a:ext cx="7406640" cy="1472184"/>
          </a:xfrm>
        </p:spPr>
        <p:txBody>
          <a:bodyPr anchor="b"/>
          <a:lstStyle>
            <a:lvl1pPr algn="l">
              <a:defRPr/>
            </a:lvl1pPr>
            <a:extLst/>
          </a:lstStyle>
          <a:p>
            <a:r>
              <a:rPr kumimoji="0" lang="cs-CZ" smtClean="0"/>
              <a:t>Klepnutím lze upravit styl předlohy nadpisů.</a:t>
            </a:r>
            <a:endParaRPr kumimoji="0" lang="en-US"/>
          </a:p>
        </p:txBody>
      </p:sp>
      <p:sp>
        <p:nvSpPr>
          <p:cNvPr id="22" name="Podnadpis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cs-CZ" smtClean="0"/>
              <a:t>Klepnutím lze upravit styl předlohy podnadpisů.</a:t>
            </a:r>
            <a:endParaRPr kumimoji="0" lang="en-US"/>
          </a:p>
        </p:txBody>
      </p:sp>
      <p:sp>
        <p:nvSpPr>
          <p:cNvPr id="7" name="Zástupný symbol pro datum 6"/>
          <p:cNvSpPr>
            <a:spLocks noGrp="1"/>
          </p:cNvSpPr>
          <p:nvPr>
            <p:ph type="dt" sz="half" idx="10"/>
          </p:nvPr>
        </p:nvSpPr>
        <p:spPr/>
        <p:txBody>
          <a:bodyPr/>
          <a:lstStyle>
            <a:extLst/>
          </a:lstStyle>
          <a:p>
            <a:endParaRPr lang="en-IN"/>
          </a:p>
        </p:txBody>
      </p:sp>
      <p:sp>
        <p:nvSpPr>
          <p:cNvPr id="20" name="Zástupný symbol pro zápatí 19"/>
          <p:cNvSpPr>
            <a:spLocks noGrp="1"/>
          </p:cNvSpPr>
          <p:nvPr>
            <p:ph type="ftr" sz="quarter" idx="11"/>
          </p:nvPr>
        </p:nvSpPr>
        <p:spPr/>
        <p:txBody>
          <a:bodyPr/>
          <a:lstStyle>
            <a:extLst/>
          </a:lstStyle>
          <a:p>
            <a:endParaRPr lang="en-IN"/>
          </a:p>
        </p:txBody>
      </p:sp>
      <p:sp>
        <p:nvSpPr>
          <p:cNvPr id="10" name="Zástupný symbol pro číslo snímku 9"/>
          <p:cNvSpPr>
            <a:spLocks noGrp="1"/>
          </p:cNvSpPr>
          <p:nvPr>
            <p:ph type="sldNum" sz="quarter" idx="12"/>
          </p:nvPr>
        </p:nvSpPr>
        <p:spPr/>
        <p:txBody>
          <a:bodyPr/>
          <a:lstStyle>
            <a:extLst/>
          </a:lstStyle>
          <a:p>
            <a:fld id="{2D6A9FE2-048E-4E12-A29E-C0AA497B6247}" type="slidenum">
              <a:rPr lang="en-IN" smtClean="0"/>
              <a:pPr/>
              <a:t>‹#›</a:t>
            </a:fld>
            <a:endParaRPr lang="en-IN"/>
          </a:p>
        </p:txBody>
      </p:sp>
      <p:sp>
        <p:nvSpPr>
          <p:cNvPr id="8" name="Elipsa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ipsa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extLst/>
          </a:lstStyle>
          <a:p>
            <a:r>
              <a:rPr kumimoji="0" lang="cs-CZ" smtClean="0"/>
              <a:t>Klepnutím lze upravit styl předlohy nadpisů.</a:t>
            </a:r>
            <a:endParaRPr kumimoji="0" lang="en-US"/>
          </a:p>
        </p:txBody>
      </p:sp>
      <p:sp>
        <p:nvSpPr>
          <p:cNvPr id="3" name="Zástupný symbol pro svislý text 2"/>
          <p:cNvSpPr>
            <a:spLocks noGrp="1"/>
          </p:cNvSpPr>
          <p:nvPr>
            <p:ph type="body" orient="vert" idx="1"/>
          </p:nvPr>
        </p:nvSpPr>
        <p:spPr/>
        <p:txBody>
          <a:bodyPr vert="eaVert"/>
          <a:lstStyle>
            <a:extLst/>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datum 3"/>
          <p:cNvSpPr>
            <a:spLocks noGrp="1"/>
          </p:cNvSpPr>
          <p:nvPr>
            <p:ph type="dt" sz="half" idx="10"/>
          </p:nvPr>
        </p:nvSpPr>
        <p:spPr/>
        <p:txBody>
          <a:bodyPr/>
          <a:lstStyle>
            <a:extLst/>
          </a:lstStyle>
          <a:p>
            <a:endParaRPr lang="en-IN"/>
          </a:p>
        </p:txBody>
      </p:sp>
      <p:sp>
        <p:nvSpPr>
          <p:cNvPr id="5" name="Zástupný symbol pro zápatí 4"/>
          <p:cNvSpPr>
            <a:spLocks noGrp="1"/>
          </p:cNvSpPr>
          <p:nvPr>
            <p:ph type="ftr" sz="quarter" idx="11"/>
          </p:nvPr>
        </p:nvSpPr>
        <p:spPr/>
        <p:txBody>
          <a:bodyPr/>
          <a:lstStyle>
            <a:extLst/>
          </a:lstStyle>
          <a:p>
            <a:endParaRPr lang="en-IN"/>
          </a:p>
        </p:txBody>
      </p:sp>
      <p:sp>
        <p:nvSpPr>
          <p:cNvPr id="6" name="Zástupný symbol pro číslo snímku 5"/>
          <p:cNvSpPr>
            <a:spLocks noGrp="1"/>
          </p:cNvSpPr>
          <p:nvPr>
            <p:ph type="sldNum" sz="quarter" idx="12"/>
          </p:nvPr>
        </p:nvSpPr>
        <p:spPr/>
        <p:txBody>
          <a:bodyPr/>
          <a:lstStyle>
            <a:extLst/>
          </a:lstStyle>
          <a:p>
            <a:fld id="{11161377-84D3-4C6F-B57C-83B4F8B9D758}" type="slidenum">
              <a:rPr lang="en-IN" smtClean="0"/>
              <a:pPr/>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858000" y="274639"/>
            <a:ext cx="1828800" cy="5851525"/>
          </a:xfrm>
        </p:spPr>
        <p:txBody>
          <a:bodyPr vert="eaVert"/>
          <a:lstStyle>
            <a:extLst/>
          </a:lstStyle>
          <a:p>
            <a:r>
              <a:rPr kumimoji="0" lang="cs-CZ" smtClean="0"/>
              <a:t>Klepnutím lze upravit styl předlohy nadpisů.</a:t>
            </a:r>
            <a:endParaRPr kumimoji="0" lang="en-US"/>
          </a:p>
        </p:txBody>
      </p:sp>
      <p:sp>
        <p:nvSpPr>
          <p:cNvPr id="3" name="Zástupný symbol pro svislý text 2"/>
          <p:cNvSpPr>
            <a:spLocks noGrp="1"/>
          </p:cNvSpPr>
          <p:nvPr>
            <p:ph type="body" orient="vert" idx="1"/>
          </p:nvPr>
        </p:nvSpPr>
        <p:spPr>
          <a:xfrm>
            <a:off x="1143000" y="274640"/>
            <a:ext cx="5562600" cy="5851525"/>
          </a:xfrm>
        </p:spPr>
        <p:txBody>
          <a:bodyPr vert="eaVert"/>
          <a:lstStyle>
            <a:extLst/>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datum 3"/>
          <p:cNvSpPr>
            <a:spLocks noGrp="1"/>
          </p:cNvSpPr>
          <p:nvPr>
            <p:ph type="dt" sz="half" idx="10"/>
          </p:nvPr>
        </p:nvSpPr>
        <p:spPr/>
        <p:txBody>
          <a:bodyPr/>
          <a:lstStyle>
            <a:extLst/>
          </a:lstStyle>
          <a:p>
            <a:endParaRPr lang="en-IN"/>
          </a:p>
        </p:txBody>
      </p:sp>
      <p:sp>
        <p:nvSpPr>
          <p:cNvPr id="5" name="Zástupný symbol pro zápatí 4"/>
          <p:cNvSpPr>
            <a:spLocks noGrp="1"/>
          </p:cNvSpPr>
          <p:nvPr>
            <p:ph type="ftr" sz="quarter" idx="11"/>
          </p:nvPr>
        </p:nvSpPr>
        <p:spPr/>
        <p:txBody>
          <a:bodyPr/>
          <a:lstStyle>
            <a:extLst/>
          </a:lstStyle>
          <a:p>
            <a:endParaRPr lang="en-IN"/>
          </a:p>
        </p:txBody>
      </p:sp>
      <p:sp>
        <p:nvSpPr>
          <p:cNvPr id="6" name="Zástupný symbol pro číslo snímku 5"/>
          <p:cNvSpPr>
            <a:spLocks noGrp="1"/>
          </p:cNvSpPr>
          <p:nvPr>
            <p:ph type="sldNum" sz="quarter" idx="12"/>
          </p:nvPr>
        </p:nvSpPr>
        <p:spPr/>
        <p:txBody>
          <a:bodyPr/>
          <a:lstStyle>
            <a:extLst/>
          </a:lstStyle>
          <a:p>
            <a:fld id="{C4852D9C-999C-4FEC-8DB6-208103BBE6C5}" type="slidenum">
              <a:rPr lang="en-IN" smtClean="0"/>
              <a:pPr/>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extLst/>
          </a:lstStyle>
          <a:p>
            <a:r>
              <a:rPr kumimoji="0" lang="cs-CZ" smtClean="0"/>
              <a:t>Klepnutím lze upravit styl předlohy nadpisů.</a:t>
            </a:r>
            <a:endParaRPr kumimoji="0" lang="en-US"/>
          </a:p>
        </p:txBody>
      </p:sp>
      <p:sp>
        <p:nvSpPr>
          <p:cNvPr id="3" name="Zástupný symbol pro obsah 2"/>
          <p:cNvSpPr>
            <a:spLocks noGrp="1"/>
          </p:cNvSpPr>
          <p:nvPr>
            <p:ph idx="1"/>
          </p:nvPr>
        </p:nvSpPr>
        <p:spPr/>
        <p:txBody>
          <a:bodyPr/>
          <a:lstStyle>
            <a:extLst/>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datum 3"/>
          <p:cNvSpPr>
            <a:spLocks noGrp="1"/>
          </p:cNvSpPr>
          <p:nvPr>
            <p:ph type="dt" sz="half" idx="10"/>
          </p:nvPr>
        </p:nvSpPr>
        <p:spPr/>
        <p:txBody>
          <a:bodyPr/>
          <a:lstStyle>
            <a:extLst/>
          </a:lstStyle>
          <a:p>
            <a:endParaRPr lang="en-IN"/>
          </a:p>
        </p:txBody>
      </p:sp>
      <p:sp>
        <p:nvSpPr>
          <p:cNvPr id="5" name="Zástupný symbol pro zápatí 4"/>
          <p:cNvSpPr>
            <a:spLocks noGrp="1"/>
          </p:cNvSpPr>
          <p:nvPr>
            <p:ph type="ftr" sz="quarter" idx="11"/>
          </p:nvPr>
        </p:nvSpPr>
        <p:spPr/>
        <p:txBody>
          <a:bodyPr/>
          <a:lstStyle>
            <a:extLst/>
          </a:lstStyle>
          <a:p>
            <a:endParaRPr lang="en-IN"/>
          </a:p>
        </p:txBody>
      </p:sp>
      <p:sp>
        <p:nvSpPr>
          <p:cNvPr id="6" name="Zástupný symbol pro číslo snímku 5"/>
          <p:cNvSpPr>
            <a:spLocks noGrp="1"/>
          </p:cNvSpPr>
          <p:nvPr>
            <p:ph type="sldNum" sz="quarter" idx="12"/>
          </p:nvPr>
        </p:nvSpPr>
        <p:spPr/>
        <p:txBody>
          <a:bodyPr/>
          <a:lstStyle>
            <a:extLst/>
          </a:lstStyle>
          <a:p>
            <a:fld id="{F95AD44D-C994-4F4E-A4CC-1DE2394546C5}" type="slidenum">
              <a:rPr lang="en-IN" smtClean="0"/>
              <a:pPr/>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Záhlaví části">
    <p:spTree>
      <p:nvGrpSpPr>
        <p:cNvPr id="1" name=""/>
        <p:cNvGrpSpPr/>
        <p:nvPr/>
      </p:nvGrpSpPr>
      <p:grpSpPr>
        <a:xfrm>
          <a:off x="0" y="0"/>
          <a:ext cx="0" cy="0"/>
          <a:chOff x="0" y="0"/>
          <a:chExt cx="0" cy="0"/>
        </a:xfrm>
      </p:grpSpPr>
      <p:sp>
        <p:nvSpPr>
          <p:cNvPr id="7" name="Obdélník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Nadpis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cs-CZ" smtClean="0"/>
              <a:t>Klepnutím lze upravit styl předlohy nadpisů.</a:t>
            </a:r>
            <a:endParaRPr kumimoji="0" lang="en-US"/>
          </a:p>
        </p:txBody>
      </p:sp>
      <p:sp>
        <p:nvSpPr>
          <p:cNvPr id="3" name="Zástupný symbol pro text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cs-CZ" smtClean="0"/>
              <a:t>Klepnutím lze upravit styly předlohy textu.</a:t>
            </a:r>
          </a:p>
        </p:txBody>
      </p:sp>
      <p:sp>
        <p:nvSpPr>
          <p:cNvPr id="4" name="Zástupný symbol pro datum 3"/>
          <p:cNvSpPr>
            <a:spLocks noGrp="1"/>
          </p:cNvSpPr>
          <p:nvPr>
            <p:ph type="dt" sz="half" idx="10"/>
          </p:nvPr>
        </p:nvSpPr>
        <p:spPr/>
        <p:txBody>
          <a:bodyPr/>
          <a:lstStyle>
            <a:extLst/>
          </a:lstStyle>
          <a:p>
            <a:endParaRPr lang="en-IN"/>
          </a:p>
        </p:txBody>
      </p:sp>
      <p:sp>
        <p:nvSpPr>
          <p:cNvPr id="5" name="Zástupný symbol pro zápatí 4"/>
          <p:cNvSpPr>
            <a:spLocks noGrp="1"/>
          </p:cNvSpPr>
          <p:nvPr>
            <p:ph type="ftr" sz="quarter" idx="11"/>
          </p:nvPr>
        </p:nvSpPr>
        <p:spPr/>
        <p:txBody>
          <a:bodyPr/>
          <a:lstStyle>
            <a:extLst/>
          </a:lstStyle>
          <a:p>
            <a:endParaRPr lang="en-IN"/>
          </a:p>
        </p:txBody>
      </p:sp>
      <p:sp>
        <p:nvSpPr>
          <p:cNvPr id="6" name="Zástupný symbol pro číslo snímku 5"/>
          <p:cNvSpPr>
            <a:spLocks noGrp="1"/>
          </p:cNvSpPr>
          <p:nvPr>
            <p:ph type="sldNum" sz="quarter" idx="12"/>
          </p:nvPr>
        </p:nvSpPr>
        <p:spPr/>
        <p:txBody>
          <a:bodyPr/>
          <a:lstStyle>
            <a:extLst/>
          </a:lstStyle>
          <a:p>
            <a:fld id="{22DAF762-DDF4-4BB6-BE6D-D1569FEA0EF9}" type="slidenum">
              <a:rPr lang="en-IN" smtClean="0"/>
              <a:pPr/>
              <a:t>‹#›</a:t>
            </a:fld>
            <a:endParaRPr lang="en-IN"/>
          </a:p>
        </p:txBody>
      </p:sp>
      <p:sp>
        <p:nvSpPr>
          <p:cNvPr id="10" name="Obdélník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ipsa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ipsa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a:xfrm>
            <a:off x="1435608" y="274320"/>
            <a:ext cx="7498080" cy="1143000"/>
          </a:xfrm>
        </p:spPr>
        <p:txBody>
          <a:bodyPr/>
          <a:lstStyle>
            <a:extLst/>
          </a:lstStyle>
          <a:p>
            <a:r>
              <a:rPr kumimoji="0" lang="cs-CZ" smtClean="0"/>
              <a:t>Klepnutím lze upravit styl předlohy nadpisů.</a:t>
            </a:r>
            <a:endParaRPr kumimoji="0" lang="en-US"/>
          </a:p>
        </p:txBody>
      </p:sp>
      <p:sp>
        <p:nvSpPr>
          <p:cNvPr id="3" name="Zástupný symbol pro obsah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obsah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5" name="Zástupný symbol pro datum 4"/>
          <p:cNvSpPr>
            <a:spLocks noGrp="1"/>
          </p:cNvSpPr>
          <p:nvPr>
            <p:ph type="dt" sz="half" idx="10"/>
          </p:nvPr>
        </p:nvSpPr>
        <p:spPr/>
        <p:txBody>
          <a:bodyPr/>
          <a:lstStyle>
            <a:extLst/>
          </a:lstStyle>
          <a:p>
            <a:endParaRPr lang="en-IN"/>
          </a:p>
        </p:txBody>
      </p:sp>
      <p:sp>
        <p:nvSpPr>
          <p:cNvPr id="6" name="Zástupný symbol pro zápatí 5"/>
          <p:cNvSpPr>
            <a:spLocks noGrp="1"/>
          </p:cNvSpPr>
          <p:nvPr>
            <p:ph type="ftr" sz="quarter" idx="11"/>
          </p:nvPr>
        </p:nvSpPr>
        <p:spPr/>
        <p:txBody>
          <a:bodyPr/>
          <a:lstStyle>
            <a:extLst/>
          </a:lstStyle>
          <a:p>
            <a:endParaRPr lang="en-IN"/>
          </a:p>
        </p:txBody>
      </p:sp>
      <p:sp>
        <p:nvSpPr>
          <p:cNvPr id="7" name="Zástupný symbol pro číslo snímku 6"/>
          <p:cNvSpPr>
            <a:spLocks noGrp="1"/>
          </p:cNvSpPr>
          <p:nvPr>
            <p:ph type="sldNum" sz="quarter" idx="12"/>
          </p:nvPr>
        </p:nvSpPr>
        <p:spPr/>
        <p:txBody>
          <a:bodyPr/>
          <a:lstStyle>
            <a:extLst/>
          </a:lstStyle>
          <a:p>
            <a:fld id="{FDFBDFB1-317D-43D5-92E9-75E8F88F5C80}" type="slidenum">
              <a:rPr lang="en-IN" smtClean="0"/>
              <a:pPr/>
              <a:t>‹#›</a:t>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cs-CZ" smtClean="0"/>
              <a:t>Klepnutím lze upravit styl předlohy nadpisů.</a:t>
            </a:r>
            <a:endParaRPr kumimoji="0" lang="en-US"/>
          </a:p>
        </p:txBody>
      </p:sp>
      <p:sp>
        <p:nvSpPr>
          <p:cNvPr id="3" name="Zástupný symbol pro text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cs-CZ" smtClean="0"/>
              <a:t>Klepnutím lze upravit styly předlohy textu.</a:t>
            </a:r>
          </a:p>
        </p:txBody>
      </p:sp>
      <p:sp>
        <p:nvSpPr>
          <p:cNvPr id="4" name="Zástupný symbol pro text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cs-CZ" smtClean="0"/>
              <a:t>Klepnutím lze upravit styly předlohy textu.</a:t>
            </a:r>
          </a:p>
        </p:txBody>
      </p:sp>
      <p:sp>
        <p:nvSpPr>
          <p:cNvPr id="5" name="Zástupný symbol pro obsah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6" name="Zástupný symbol pro obsah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7" name="Zástupný symbol pro datum 6"/>
          <p:cNvSpPr>
            <a:spLocks noGrp="1"/>
          </p:cNvSpPr>
          <p:nvPr>
            <p:ph type="dt" sz="half" idx="10"/>
          </p:nvPr>
        </p:nvSpPr>
        <p:spPr/>
        <p:txBody>
          <a:bodyPr/>
          <a:lstStyle>
            <a:extLst/>
          </a:lstStyle>
          <a:p>
            <a:endParaRPr lang="en-IN"/>
          </a:p>
        </p:txBody>
      </p:sp>
      <p:sp>
        <p:nvSpPr>
          <p:cNvPr id="8" name="Zástupný symbol pro zápatí 7"/>
          <p:cNvSpPr>
            <a:spLocks noGrp="1"/>
          </p:cNvSpPr>
          <p:nvPr>
            <p:ph type="ftr" sz="quarter" idx="11"/>
          </p:nvPr>
        </p:nvSpPr>
        <p:spPr/>
        <p:txBody>
          <a:bodyPr/>
          <a:lstStyle>
            <a:extLst/>
          </a:lstStyle>
          <a:p>
            <a:endParaRPr lang="en-IN"/>
          </a:p>
        </p:txBody>
      </p:sp>
      <p:sp>
        <p:nvSpPr>
          <p:cNvPr id="9" name="Zástupný symbol pro číslo snímku 8"/>
          <p:cNvSpPr>
            <a:spLocks noGrp="1"/>
          </p:cNvSpPr>
          <p:nvPr>
            <p:ph type="sldNum" sz="quarter" idx="12"/>
          </p:nvPr>
        </p:nvSpPr>
        <p:spPr/>
        <p:txBody>
          <a:bodyPr/>
          <a:lstStyle>
            <a:extLst/>
          </a:lstStyle>
          <a:p>
            <a:fld id="{E9682425-A9C3-4C0A-975D-8825A35537D9}" type="slidenum">
              <a:rPr lang="en-IN" smtClean="0"/>
              <a:pPr/>
              <a:t>‹#›</a:t>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a:xfrm>
            <a:off x="1435608" y="274320"/>
            <a:ext cx="7498080" cy="1143000"/>
          </a:xfrm>
        </p:spPr>
        <p:txBody>
          <a:bodyPr anchor="ctr"/>
          <a:lstStyle>
            <a:extLst/>
          </a:lstStyle>
          <a:p>
            <a:r>
              <a:rPr kumimoji="0" lang="cs-CZ" smtClean="0"/>
              <a:t>Klepnutím lze upravit styl předlohy nadpisů.</a:t>
            </a:r>
            <a:endParaRPr kumimoji="0" lang="en-US"/>
          </a:p>
        </p:txBody>
      </p:sp>
      <p:sp>
        <p:nvSpPr>
          <p:cNvPr id="3" name="Zástupný symbol pro datum 2"/>
          <p:cNvSpPr>
            <a:spLocks noGrp="1"/>
          </p:cNvSpPr>
          <p:nvPr>
            <p:ph type="dt" sz="half" idx="10"/>
          </p:nvPr>
        </p:nvSpPr>
        <p:spPr/>
        <p:txBody>
          <a:bodyPr/>
          <a:lstStyle>
            <a:extLst/>
          </a:lstStyle>
          <a:p>
            <a:endParaRPr lang="en-IN"/>
          </a:p>
        </p:txBody>
      </p:sp>
      <p:sp>
        <p:nvSpPr>
          <p:cNvPr id="4" name="Zástupný symbol pro zápatí 3"/>
          <p:cNvSpPr>
            <a:spLocks noGrp="1"/>
          </p:cNvSpPr>
          <p:nvPr>
            <p:ph type="ftr" sz="quarter" idx="11"/>
          </p:nvPr>
        </p:nvSpPr>
        <p:spPr/>
        <p:txBody>
          <a:bodyPr/>
          <a:lstStyle>
            <a:extLst/>
          </a:lstStyle>
          <a:p>
            <a:endParaRPr lang="en-IN"/>
          </a:p>
        </p:txBody>
      </p:sp>
      <p:sp>
        <p:nvSpPr>
          <p:cNvPr id="5" name="Zástupný symbol pro číslo snímku 4"/>
          <p:cNvSpPr>
            <a:spLocks noGrp="1"/>
          </p:cNvSpPr>
          <p:nvPr>
            <p:ph type="sldNum" sz="quarter" idx="12"/>
          </p:nvPr>
        </p:nvSpPr>
        <p:spPr/>
        <p:txBody>
          <a:bodyPr/>
          <a:lstStyle>
            <a:extLst/>
          </a:lstStyle>
          <a:p>
            <a:fld id="{DB04AC93-EEF0-4DA2-AB82-756FC40EABEB}" type="slidenum">
              <a:rPr lang="en-IN" smtClean="0"/>
              <a:pPr/>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Prázdný">
    <p:spTree>
      <p:nvGrpSpPr>
        <p:cNvPr id="1" name=""/>
        <p:cNvGrpSpPr/>
        <p:nvPr/>
      </p:nvGrpSpPr>
      <p:grpSpPr>
        <a:xfrm>
          <a:off x="0" y="0"/>
          <a:ext cx="0" cy="0"/>
          <a:chOff x="0" y="0"/>
          <a:chExt cx="0" cy="0"/>
        </a:xfrm>
      </p:grpSpPr>
      <p:sp>
        <p:nvSpPr>
          <p:cNvPr id="5" name="Obdélník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Zástupný symbol pro datum 1"/>
          <p:cNvSpPr>
            <a:spLocks noGrp="1"/>
          </p:cNvSpPr>
          <p:nvPr>
            <p:ph type="dt" sz="half" idx="10"/>
          </p:nvPr>
        </p:nvSpPr>
        <p:spPr/>
        <p:txBody>
          <a:bodyPr/>
          <a:lstStyle>
            <a:extLst/>
          </a:lstStyle>
          <a:p>
            <a:endParaRPr lang="en-IN"/>
          </a:p>
        </p:txBody>
      </p:sp>
      <p:sp>
        <p:nvSpPr>
          <p:cNvPr id="3" name="Zástupný symbol pro zápatí 2"/>
          <p:cNvSpPr>
            <a:spLocks noGrp="1"/>
          </p:cNvSpPr>
          <p:nvPr>
            <p:ph type="ftr" sz="quarter" idx="11"/>
          </p:nvPr>
        </p:nvSpPr>
        <p:spPr/>
        <p:txBody>
          <a:bodyPr/>
          <a:lstStyle>
            <a:extLst/>
          </a:lstStyle>
          <a:p>
            <a:endParaRPr lang="en-IN"/>
          </a:p>
        </p:txBody>
      </p:sp>
      <p:sp>
        <p:nvSpPr>
          <p:cNvPr id="4" name="Zástupný symbol pro číslo snímku 3"/>
          <p:cNvSpPr>
            <a:spLocks noGrp="1"/>
          </p:cNvSpPr>
          <p:nvPr>
            <p:ph type="sldNum" sz="quarter" idx="12"/>
          </p:nvPr>
        </p:nvSpPr>
        <p:spPr/>
        <p:txBody>
          <a:bodyPr/>
          <a:lstStyle>
            <a:extLst/>
          </a:lstStyle>
          <a:p>
            <a:fld id="{422AD1F4-279D-4F11-9F9F-689C55858F28}" type="slidenum">
              <a:rPr lang="en-IN" smtClean="0"/>
              <a:pPr/>
              <a:t>‹#›</a:t>
            </a:fld>
            <a:endParaRPr lang="en-IN"/>
          </a:p>
        </p:txBody>
      </p:sp>
      <p:sp>
        <p:nvSpPr>
          <p:cNvPr id="6" name="Obdélník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cs-CZ" smtClean="0"/>
              <a:t>Klepnutím lze upravit styl předlohy nadpisů.</a:t>
            </a:r>
            <a:endParaRPr kumimoji="0" lang="en-US"/>
          </a:p>
        </p:txBody>
      </p:sp>
      <p:sp>
        <p:nvSpPr>
          <p:cNvPr id="3" name="Zástupný symbol pro text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cs-CZ" smtClean="0"/>
              <a:t>Klepnutím lze upravit styly předlohy textu.</a:t>
            </a:r>
          </a:p>
        </p:txBody>
      </p:sp>
      <p:sp>
        <p:nvSpPr>
          <p:cNvPr id="4" name="Zástupný symbol pro obsah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5" name="Zástupný symbol pro datum 4"/>
          <p:cNvSpPr>
            <a:spLocks noGrp="1"/>
          </p:cNvSpPr>
          <p:nvPr>
            <p:ph type="dt" sz="half" idx="10"/>
          </p:nvPr>
        </p:nvSpPr>
        <p:spPr/>
        <p:txBody>
          <a:bodyPr/>
          <a:lstStyle>
            <a:extLst/>
          </a:lstStyle>
          <a:p>
            <a:endParaRPr lang="en-IN"/>
          </a:p>
        </p:txBody>
      </p:sp>
      <p:sp>
        <p:nvSpPr>
          <p:cNvPr id="6" name="Zástupný symbol pro zápatí 5"/>
          <p:cNvSpPr>
            <a:spLocks noGrp="1"/>
          </p:cNvSpPr>
          <p:nvPr>
            <p:ph type="ftr" sz="quarter" idx="11"/>
          </p:nvPr>
        </p:nvSpPr>
        <p:spPr/>
        <p:txBody>
          <a:bodyPr/>
          <a:lstStyle>
            <a:extLst/>
          </a:lstStyle>
          <a:p>
            <a:endParaRPr lang="en-IN"/>
          </a:p>
        </p:txBody>
      </p:sp>
      <p:sp>
        <p:nvSpPr>
          <p:cNvPr id="7" name="Zástupný symbol pro číslo snímku 6"/>
          <p:cNvSpPr>
            <a:spLocks noGrp="1"/>
          </p:cNvSpPr>
          <p:nvPr>
            <p:ph type="sldNum" sz="quarter" idx="12"/>
          </p:nvPr>
        </p:nvSpPr>
        <p:spPr/>
        <p:txBody>
          <a:bodyPr/>
          <a:lstStyle>
            <a:extLst/>
          </a:lstStyle>
          <a:p>
            <a:fld id="{C36BCE2B-CEA8-464C-9878-D16FFF823805}" type="slidenum">
              <a:rPr lang="en-IN" smtClean="0"/>
              <a:pPr/>
              <a:t>‹#›</a:t>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cs-CZ" smtClean="0"/>
              <a:t>Klepnutím lze upravit styl předlohy nadpisů.</a:t>
            </a:r>
            <a:endParaRPr kumimoji="0" lang="en-US"/>
          </a:p>
        </p:txBody>
      </p:sp>
      <p:sp>
        <p:nvSpPr>
          <p:cNvPr id="5" name="Zástupný symbol pro datum 4"/>
          <p:cNvSpPr>
            <a:spLocks noGrp="1"/>
          </p:cNvSpPr>
          <p:nvPr>
            <p:ph type="dt" sz="half" idx="10"/>
          </p:nvPr>
        </p:nvSpPr>
        <p:spPr/>
        <p:txBody>
          <a:bodyPr/>
          <a:lstStyle>
            <a:extLst/>
          </a:lstStyle>
          <a:p>
            <a:endParaRPr lang="en-IN"/>
          </a:p>
        </p:txBody>
      </p:sp>
      <p:sp>
        <p:nvSpPr>
          <p:cNvPr id="6" name="Zástupný symbol pro zápatí 5"/>
          <p:cNvSpPr>
            <a:spLocks noGrp="1"/>
          </p:cNvSpPr>
          <p:nvPr>
            <p:ph type="ftr" sz="quarter" idx="11"/>
          </p:nvPr>
        </p:nvSpPr>
        <p:spPr/>
        <p:txBody>
          <a:bodyPr/>
          <a:lstStyle>
            <a:extLst/>
          </a:lstStyle>
          <a:p>
            <a:endParaRPr lang="en-IN"/>
          </a:p>
        </p:txBody>
      </p:sp>
      <p:sp>
        <p:nvSpPr>
          <p:cNvPr id="7" name="Zástupný symbol pro číslo snímku 6"/>
          <p:cNvSpPr>
            <a:spLocks noGrp="1"/>
          </p:cNvSpPr>
          <p:nvPr>
            <p:ph type="sldNum" sz="quarter" idx="12"/>
          </p:nvPr>
        </p:nvSpPr>
        <p:spPr/>
        <p:txBody>
          <a:bodyPr/>
          <a:lstStyle>
            <a:extLst/>
          </a:lstStyle>
          <a:p>
            <a:fld id="{B84580E2-E3EB-404F-B928-C115751FB136}" type="slidenum">
              <a:rPr lang="en-IN" smtClean="0"/>
              <a:pPr/>
              <a:t>‹#›</a:t>
            </a:fld>
            <a:endParaRPr lang="en-IN"/>
          </a:p>
        </p:txBody>
      </p:sp>
      <p:sp>
        <p:nvSpPr>
          <p:cNvPr id="8" name="Obdélník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Zástupný symbol pro obrázek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cs-CZ" smtClean="0"/>
              <a:t>Klepnutím na ikonu přidáte obrázek.</a:t>
            </a:r>
            <a:endParaRPr kumimoji="0" lang="en-US" dirty="0"/>
          </a:p>
        </p:txBody>
      </p:sp>
      <p:sp>
        <p:nvSpPr>
          <p:cNvPr id="9" name="Vývojový diagram: postup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Vývojový diagram: postup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Zástupný symbol pro text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cs-CZ" smtClean="0"/>
              <a:t>Klepnutím lze upravit styly předlohy textu.</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Výseč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ipsa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Prstenec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Obdélník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Zástupný symbol pro nadpis 4"/>
          <p:cNvSpPr>
            <a:spLocks noGrp="1"/>
          </p:cNvSpPr>
          <p:nvPr>
            <p:ph type="title"/>
          </p:nvPr>
        </p:nvSpPr>
        <p:spPr>
          <a:xfrm>
            <a:off x="1435608" y="274638"/>
            <a:ext cx="7498080" cy="1143000"/>
          </a:xfrm>
          <a:prstGeom prst="rect">
            <a:avLst/>
          </a:prstGeom>
        </p:spPr>
        <p:txBody>
          <a:bodyPr anchor="ctr">
            <a:normAutofit/>
          </a:bodyPr>
          <a:lstStyle>
            <a:extLst/>
          </a:lstStyle>
          <a:p>
            <a:r>
              <a:rPr kumimoji="0" lang="cs-CZ" smtClean="0"/>
              <a:t>Klepnutím lze upravit styl předlohy nadpisů.</a:t>
            </a:r>
            <a:endParaRPr kumimoji="0" lang="en-US"/>
          </a:p>
        </p:txBody>
      </p:sp>
      <p:sp>
        <p:nvSpPr>
          <p:cNvPr id="9" name="Zástupný symbol pro text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cs-CZ" smtClean="0"/>
              <a:t>Klepnutím lze upravit styly předlohy textu.</a:t>
            </a:r>
          </a:p>
          <a:p>
            <a:pPr lvl="1" eaLnBrk="1" latinLnBrk="0" hangingPunct="1"/>
            <a:r>
              <a:rPr kumimoji="0" lang="cs-CZ" smtClean="0"/>
              <a:t>Druhá úroveň</a:t>
            </a:r>
          </a:p>
          <a:p>
            <a:pPr lvl="2" eaLnBrk="1" latinLnBrk="0" hangingPunct="1"/>
            <a:r>
              <a:rPr kumimoji="0" lang="cs-CZ" smtClean="0"/>
              <a:t>Třetí úroveň</a:t>
            </a:r>
          </a:p>
          <a:p>
            <a:pPr lvl="3" eaLnBrk="1" latinLnBrk="0" hangingPunct="1"/>
            <a:r>
              <a:rPr kumimoji="0" lang="cs-CZ" smtClean="0"/>
              <a:t>Čtvrtá úroveň</a:t>
            </a:r>
          </a:p>
          <a:p>
            <a:pPr lvl="4" eaLnBrk="1" latinLnBrk="0" hangingPunct="1"/>
            <a:r>
              <a:rPr kumimoji="0" lang="cs-CZ" smtClean="0"/>
              <a:t>Pátá úroveň</a:t>
            </a:r>
            <a:endParaRPr kumimoji="0" lang="en-US"/>
          </a:p>
        </p:txBody>
      </p:sp>
      <p:sp>
        <p:nvSpPr>
          <p:cNvPr id="24" name="Zástupný symbol pro datum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endParaRPr lang="en-IN"/>
          </a:p>
        </p:txBody>
      </p:sp>
      <p:sp>
        <p:nvSpPr>
          <p:cNvPr id="10" name="Zástupný symbol pro zápatí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IN"/>
          </a:p>
        </p:txBody>
      </p:sp>
      <p:sp>
        <p:nvSpPr>
          <p:cNvPr id="22" name="Zástupný symbol pro číslo snímku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AD176DAD-FF38-4CCB-8899-21A449AEDF2A}" type="slidenum">
              <a:rPr lang="en-IN" smtClean="0"/>
              <a:pPr/>
              <a:t>‹#›</a:t>
            </a:fld>
            <a:endParaRPr lang="en-IN"/>
          </a:p>
        </p:txBody>
      </p:sp>
      <p:sp>
        <p:nvSpPr>
          <p:cNvPr id="15" name="Obdélník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hyperlink" Target="https://www.seznamzpravy.cz/clanek/promorit-nebo-nepromorit-odpovidat-bude-imunolozka-blanka-rihova-98711?autoplay=1" TargetMode="Externa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hyperlink" Target="https://www.seznamzpravy.cz/clanek/promorit-nebo-nepromorit-odpovidat-bude-imunolozka-blanka-rihova-98711?autoplay=1"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r>
              <a:rPr lang="cs-CZ" b="1" dirty="0" smtClean="0"/>
              <a:t>Člověk a divoká </a:t>
            </a:r>
            <a:r>
              <a:rPr lang="cs-CZ" b="1" dirty="0" smtClean="0"/>
              <a:t>zvířata</a:t>
            </a:r>
            <a:br>
              <a:rPr lang="cs-CZ" b="1" dirty="0" smtClean="0"/>
            </a:br>
            <a:endParaRPr lang="en-IN" b="1" dirty="0"/>
          </a:p>
        </p:txBody>
      </p:sp>
      <p:sp>
        <p:nvSpPr>
          <p:cNvPr id="2051" name="Rectangle 3"/>
          <p:cNvSpPr>
            <a:spLocks noGrp="1" noChangeArrowheads="1"/>
          </p:cNvSpPr>
          <p:nvPr>
            <p:ph type="subTitle" idx="1"/>
          </p:nvPr>
        </p:nvSpPr>
        <p:spPr/>
        <p:txBody>
          <a:bodyPr/>
          <a:lstStyle/>
          <a:p>
            <a:r>
              <a:rPr lang="cs-CZ" dirty="0" smtClean="0"/>
              <a:t>aneb kde se vzal </a:t>
            </a:r>
            <a:r>
              <a:rPr lang="cs-CZ" dirty="0" err="1" smtClean="0"/>
              <a:t>Covi</a:t>
            </a:r>
            <a:r>
              <a:rPr lang="cs-CZ" dirty="0" smtClean="0"/>
              <a:t> </a:t>
            </a:r>
            <a:r>
              <a:rPr lang="cs-CZ" dirty="0" smtClean="0"/>
              <a:t>19</a:t>
            </a:r>
          </a:p>
          <a:p>
            <a:endParaRPr lang="cs-CZ" dirty="0" smtClean="0"/>
          </a:p>
          <a:p>
            <a:r>
              <a:rPr lang="cs-CZ" dirty="0" smtClean="0"/>
              <a:t>autorkou příspěvku je bioložka Natálie Martínková</a:t>
            </a:r>
            <a:endParaRPr lang="en-IN"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1259632" y="476672"/>
            <a:ext cx="7056784" cy="4524315"/>
          </a:xfrm>
          <a:prstGeom prst="rect">
            <a:avLst/>
          </a:prstGeom>
        </p:spPr>
        <p:txBody>
          <a:bodyPr wrap="square">
            <a:spAutoFit/>
          </a:bodyPr>
          <a:lstStyle/>
          <a:p>
            <a:r>
              <a:rPr lang="cs-CZ" b="1" dirty="0" smtClean="0"/>
              <a:t>Teď se řeší, jestli by se populace měla virem </a:t>
            </a:r>
            <a:r>
              <a:rPr lang="cs-CZ" b="1" dirty="0" err="1" smtClean="0"/>
              <a:t>promořit</a:t>
            </a:r>
            <a:r>
              <a:rPr lang="cs-CZ" b="1" dirty="0" smtClean="0"/>
              <a:t>. Je podle vás tohle správná cesta, jak se viru zbavit? A je reálné, že si tedy vytvoříme časem jako populace nějaký druh imunity?</a:t>
            </a:r>
          </a:p>
          <a:p>
            <a:endParaRPr lang="cs-CZ" dirty="0" smtClean="0"/>
          </a:p>
          <a:p>
            <a:r>
              <a:rPr lang="cs-CZ" dirty="0" smtClean="0"/>
              <a:t>Záleží na tom, co myslíme pod pojmem </a:t>
            </a:r>
            <a:r>
              <a:rPr lang="cs-CZ" dirty="0" err="1" smtClean="0"/>
              <a:t>promořit</a:t>
            </a:r>
            <a:r>
              <a:rPr lang="cs-CZ" dirty="0" smtClean="0"/>
              <a:t>. Zdali to znamená, že bychom rychle pustili </a:t>
            </a:r>
            <a:r>
              <a:rPr lang="cs-CZ" dirty="0" err="1" smtClean="0"/>
              <a:t>nekontrolovaně</a:t>
            </a:r>
            <a:r>
              <a:rPr lang="cs-CZ" dirty="0" smtClean="0"/>
              <a:t> virus do populace a velmi mnoho lidí by se najednou nakazilo v krátké době, tak rozhodně zatížíme náš zdravotní systém. A bude to znamenat nejen to, že pacienti, kteří mají komplikovaný průběh </a:t>
            </a:r>
            <a:r>
              <a:rPr lang="cs-CZ" dirty="0" err="1" smtClean="0"/>
              <a:t>covid</a:t>
            </a:r>
            <a:r>
              <a:rPr lang="cs-CZ" dirty="0" smtClean="0"/>
              <a:t>-19, se nedostanou do nemocnic, ale do těch nemocnic se nedostanou ani pacienti, kteří dostanou infarkt, ani pacienti s mrtvicí nebo </a:t>
            </a:r>
            <a:r>
              <a:rPr lang="cs-CZ" dirty="0" err="1" smtClean="0"/>
              <a:t>nedejbože</a:t>
            </a:r>
            <a:r>
              <a:rPr lang="cs-CZ" dirty="0" smtClean="0"/>
              <a:t> oběti nějakých autonehod. A kvůli tomu je velmi nebezpečné nepustit ten virus rychlou cestou, která by zatížila právě náš zdravotní systém. My chceme, aby se lidé postupně nakazili v takové rychlosti, jakou dokážeme zvládnout naší zdravotnictvím.</a:t>
            </a:r>
            <a:endParaRPr lang="cs-CZ"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1115616" y="908720"/>
            <a:ext cx="7776864" cy="4801314"/>
          </a:xfrm>
          <a:prstGeom prst="rect">
            <a:avLst/>
          </a:prstGeom>
        </p:spPr>
        <p:txBody>
          <a:bodyPr wrap="square">
            <a:spAutoFit/>
          </a:bodyPr>
          <a:lstStyle/>
          <a:p>
            <a:r>
              <a:rPr lang="cs-CZ" b="1" dirty="0" smtClean="0"/>
              <a:t>Je </a:t>
            </a:r>
            <a:r>
              <a:rPr lang="cs-CZ" b="1" dirty="0" err="1" smtClean="0"/>
              <a:t>koronavirus</a:t>
            </a:r>
            <a:r>
              <a:rPr lang="cs-CZ" b="1" dirty="0" smtClean="0"/>
              <a:t> něco, na co si budeme muset zvyknout, že už tady s námi bude, že už ho úplně nevymýtíme?</a:t>
            </a:r>
            <a:endParaRPr lang="cs-CZ" b="1" smtClean="0"/>
          </a:p>
          <a:p>
            <a:endParaRPr lang="cs-CZ" dirty="0" smtClean="0"/>
          </a:p>
          <a:p>
            <a:r>
              <a:rPr lang="cs-CZ" dirty="0" smtClean="0"/>
              <a:t>To v současnosti vůbec nikdo neví. Například jeho příbuzný SARS-</a:t>
            </a:r>
            <a:r>
              <a:rPr lang="cs-CZ" dirty="0" err="1" smtClean="0"/>
              <a:t>CoV</a:t>
            </a:r>
            <a:r>
              <a:rPr lang="cs-CZ" dirty="0" smtClean="0"/>
              <a:t> se vyskytl jenom v roce 2002 a poslední známý pacient, který onemocněl na SARS, je z roku 2004. A od té doby se nám tento virus v populaci lidí nevyskytuje. U </a:t>
            </a:r>
            <a:r>
              <a:rPr lang="cs-CZ" dirty="0" err="1" smtClean="0"/>
              <a:t>covid</a:t>
            </a:r>
            <a:r>
              <a:rPr lang="cs-CZ" dirty="0" smtClean="0"/>
              <a:t>-19 je to jiné, protože jeho původce je už v dnešní době velmi široko rozšířený mezi lidmi a máme tu i vysoké procento lidí, kteří jsou bezpříznakoví a mohou tedy působit jako přenašeči. U SARS tohle nebylo. Jak někdo onemocněl, tak měl symptomy a my jsme vlastně viděli, kdo je nemocný. A bylo jednodušší tu epidemii zastavit právě tím, že jsme velmi rychle a lehce nemocné jedince dokázali izolovat a nenakazili nikoho dalšího. U </a:t>
            </a:r>
            <a:r>
              <a:rPr lang="cs-CZ" dirty="0" err="1" smtClean="0"/>
              <a:t>covid</a:t>
            </a:r>
            <a:r>
              <a:rPr lang="cs-CZ" dirty="0" smtClean="0"/>
              <a:t>-19 bezpříznakoví pacienti nebo pacienti, kteří mají tak slabé příznaky, že to nepovažují za </a:t>
            </a:r>
            <a:r>
              <a:rPr lang="cs-CZ" dirty="0" err="1" smtClean="0"/>
              <a:t>covid</a:t>
            </a:r>
            <a:r>
              <a:rPr lang="cs-CZ" dirty="0" smtClean="0"/>
              <a:t>-19, jsou právě problematičtí z toho důvodu, že nevědí, že jsou nemocní tímto virem, a mohou ho šířit dále. A myslím si, že takové pacienty budeme mít v budoucnosti pořád a virus pravděpodobně v populaci zůstane.</a:t>
            </a:r>
            <a:endParaRPr lang="cs-CZ"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1187624" y="548680"/>
            <a:ext cx="7560840" cy="5078313"/>
          </a:xfrm>
          <a:prstGeom prst="rect">
            <a:avLst/>
          </a:prstGeom>
        </p:spPr>
        <p:txBody>
          <a:bodyPr wrap="square">
            <a:spAutoFit/>
          </a:bodyPr>
          <a:lstStyle/>
          <a:p>
            <a:r>
              <a:rPr lang="cs-CZ" b="1" dirty="0" smtClean="0"/>
              <a:t>Může člověk přenést </a:t>
            </a:r>
            <a:r>
              <a:rPr lang="cs-CZ" b="1" dirty="0" err="1" smtClean="0"/>
              <a:t>koronavirus</a:t>
            </a:r>
            <a:r>
              <a:rPr lang="cs-CZ" b="1" dirty="0" smtClean="0"/>
              <a:t> jen na člověka, nebo hrozí, že ho přenese i na nějaké zvíře?</a:t>
            </a:r>
          </a:p>
          <a:p>
            <a:endParaRPr lang="cs-CZ" dirty="0" smtClean="0"/>
          </a:p>
          <a:p>
            <a:r>
              <a:rPr lang="cs-CZ" dirty="0" smtClean="0"/>
              <a:t>Můžeme přenést rozhodně patogeny na nějaká jiná zvířata a v historii se to rozhodně několikrát stalo. Například alpaky v Kalifornii se nakazily na veletrhu od lidí nebo od jiných dromedárů, kteří tam byli vystavováni též. Ale my většinou nevidíme infekce, které jsme způsobili u divokých zvířat, protože se na ně prostě nedíváme. Nedíváme se na ně dostatečně pozorně a musí to být nějaké zvíře, které je pro nás velmi zajímavé. Nebo musí být ta infekce natolik zásadní, že si všimneme nějakého masivního úhynu. Jako příklad bych mohla uvést třeba PDV virus u tuleňů, který už třikrát způsobil zásadně vysoké úhyny tuleňů v mořích na severní polokouli. A je to virus, který je velmi podobný spalničkám. A vidíme, že zvířata na to umírají, protože se všeobecně zajímáme o tuleně. Je to pro nás zvíře, které je pro člověka důležité z nějakého sociálního pohledu nebo z estetického pohledu. Ale třeba když by to bylo zvíře, na které se zaměřujeme méně, jako příklad si vymyslím myši, tak bychom se o takovýchto zásadních věcech vůbec nemuseli dozvědět.</a:t>
            </a:r>
            <a:endParaRPr lang="cs-CZ"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ovéPole 1"/>
          <p:cNvSpPr txBox="1"/>
          <p:nvPr/>
        </p:nvSpPr>
        <p:spPr>
          <a:xfrm>
            <a:off x="3131840" y="2348880"/>
            <a:ext cx="3456384" cy="923330"/>
          </a:xfrm>
          <a:prstGeom prst="rect">
            <a:avLst/>
          </a:prstGeom>
          <a:noFill/>
        </p:spPr>
        <p:txBody>
          <a:bodyPr wrap="square" rtlCol="0">
            <a:spAutoFit/>
          </a:bodyPr>
          <a:lstStyle/>
          <a:p>
            <a:r>
              <a:rPr lang="cs-CZ" sz="5400" dirty="0" smtClean="0"/>
              <a:t>KONEC</a:t>
            </a:r>
            <a:endParaRPr lang="cs-CZ" sz="5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971600" y="476672"/>
            <a:ext cx="8172400" cy="1938992"/>
          </a:xfrm>
          <a:prstGeom prst="rect">
            <a:avLst/>
          </a:prstGeom>
        </p:spPr>
        <p:txBody>
          <a:bodyPr wrap="square">
            <a:spAutoFit/>
          </a:bodyPr>
          <a:lstStyle/>
          <a:p>
            <a:r>
              <a:rPr lang="cs-CZ" sz="4000" b="1" dirty="0"/>
              <a:t>Bioložka: Vyhýbejte se divokým zvířatům, vždy mohou být nosiči nebezpečných virů</a:t>
            </a:r>
          </a:p>
        </p:txBody>
      </p:sp>
      <p:pic>
        <p:nvPicPr>
          <p:cNvPr id="5123" name="Picture 3" descr="C:\Users\dell\Desktop\netop.jpg"/>
          <p:cNvPicPr>
            <a:picLocks noChangeAspect="1" noChangeArrowheads="1"/>
          </p:cNvPicPr>
          <p:nvPr/>
        </p:nvPicPr>
        <p:blipFill>
          <a:blip r:embed="rId2" cstate="print"/>
          <a:srcRect/>
          <a:stretch>
            <a:fillRect/>
          </a:stretch>
        </p:blipFill>
        <p:spPr bwMode="auto">
          <a:xfrm>
            <a:off x="1763688" y="2852936"/>
            <a:ext cx="2914650" cy="1571625"/>
          </a:xfrm>
          <a:prstGeom prst="rect">
            <a:avLst/>
          </a:prstGeom>
          <a:noFill/>
        </p:spPr>
      </p:pic>
      <p:pic>
        <p:nvPicPr>
          <p:cNvPr id="5124" name="Picture 4" descr="C:\Users\dell\Desktop\lusk.jpg"/>
          <p:cNvPicPr>
            <a:picLocks noChangeAspect="1" noChangeArrowheads="1"/>
          </p:cNvPicPr>
          <p:nvPr/>
        </p:nvPicPr>
        <p:blipFill>
          <a:blip r:embed="rId3" cstate="print"/>
          <a:srcRect/>
          <a:stretch>
            <a:fillRect/>
          </a:stretch>
        </p:blipFill>
        <p:spPr bwMode="auto">
          <a:xfrm>
            <a:off x="4932040" y="4725144"/>
            <a:ext cx="2857500" cy="1600200"/>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1115616" y="188640"/>
            <a:ext cx="7704856" cy="1200329"/>
          </a:xfrm>
          <a:prstGeom prst="rect">
            <a:avLst/>
          </a:prstGeom>
        </p:spPr>
        <p:txBody>
          <a:bodyPr wrap="square">
            <a:spAutoFit/>
          </a:bodyPr>
          <a:lstStyle/>
          <a:p>
            <a:r>
              <a:rPr lang="cs-CZ" b="1" dirty="0"/>
              <a:t>Už několik týdnů v Evropě, a dokonce několik měsíců ve světě bojují lidé s </a:t>
            </a:r>
            <a:r>
              <a:rPr lang="cs-CZ" b="1" dirty="0" err="1"/>
              <a:t>koronavirem</a:t>
            </a:r>
            <a:r>
              <a:rPr lang="cs-CZ" b="1" dirty="0"/>
              <a:t>. Proč je pro lidi tak nebezpečný? Ve Výzvě odpovídala </a:t>
            </a:r>
            <a:r>
              <a:rPr lang="cs-CZ" b="1" dirty="0" err="1"/>
              <a:t>Natália</a:t>
            </a:r>
            <a:r>
              <a:rPr lang="cs-CZ" b="1" dirty="0"/>
              <a:t> Martínková z Ústavu biologie obratlovců Akademie věd.</a:t>
            </a:r>
            <a:endParaRPr lang="cs-CZ" dirty="0"/>
          </a:p>
        </p:txBody>
      </p:sp>
      <p:sp>
        <p:nvSpPr>
          <p:cNvPr id="3" name="Obdélník 2"/>
          <p:cNvSpPr/>
          <p:nvPr/>
        </p:nvSpPr>
        <p:spPr>
          <a:xfrm>
            <a:off x="0" y="1340768"/>
            <a:ext cx="9144000" cy="5078313"/>
          </a:xfrm>
          <a:prstGeom prst="rect">
            <a:avLst/>
          </a:prstGeom>
        </p:spPr>
        <p:txBody>
          <a:bodyPr wrap="square">
            <a:spAutoFit/>
          </a:bodyPr>
          <a:lstStyle/>
          <a:p>
            <a:r>
              <a:rPr lang="cs-CZ" b="1" dirty="0"/>
              <a:t>Je pravděpodobně už bez debat, že se </a:t>
            </a:r>
            <a:r>
              <a:rPr lang="cs-CZ" b="1" dirty="0" err="1"/>
              <a:t>koronavirus</a:t>
            </a:r>
            <a:r>
              <a:rPr lang="cs-CZ" b="1" dirty="0"/>
              <a:t> dostal na člověka ze zvířecího hostitele, máme už ale jasný zdroj? Mluvilo se o netopýrovi, pak o </a:t>
            </a:r>
            <a:r>
              <a:rPr lang="cs-CZ" b="1" dirty="0" err="1"/>
              <a:t>luskounovi</a:t>
            </a:r>
            <a:r>
              <a:rPr lang="cs-CZ" b="1" dirty="0"/>
              <a:t>.</a:t>
            </a:r>
            <a:endParaRPr lang="cs-CZ" dirty="0"/>
          </a:p>
          <a:p>
            <a:r>
              <a:rPr lang="cs-CZ" dirty="0"/>
              <a:t>Jasný zdroj zatím nemáme a vypadá to, že nejpravděpodobnější cesta jsou oba dva tyto zdroje. Netopýři by mohli být primárním hostitelem a </a:t>
            </a:r>
            <a:r>
              <a:rPr lang="cs-CZ" dirty="0" err="1"/>
              <a:t>luskouni</a:t>
            </a:r>
            <a:r>
              <a:rPr lang="cs-CZ" dirty="0"/>
              <a:t> mezihostitelem. Problém ale je, že v současnosti všechny znalosti, které máme ohledně potenciálního původu </a:t>
            </a:r>
            <a:r>
              <a:rPr lang="cs-CZ" dirty="0" err="1"/>
              <a:t>koronaviru</a:t>
            </a:r>
            <a:r>
              <a:rPr lang="cs-CZ" dirty="0"/>
              <a:t> SARS-</a:t>
            </a:r>
            <a:r>
              <a:rPr lang="cs-CZ" dirty="0" err="1"/>
              <a:t>CoV</a:t>
            </a:r>
            <a:r>
              <a:rPr lang="cs-CZ" dirty="0"/>
              <a:t>-2 z </a:t>
            </a:r>
            <a:r>
              <a:rPr lang="cs-CZ" dirty="0" err="1"/>
              <a:t>luskounů</a:t>
            </a:r>
            <a:r>
              <a:rPr lang="cs-CZ" dirty="0"/>
              <a:t>, a všechna data pocházejí z jednoho jediného vzorku. A to je vzorek, který na jaře minulého roku zachytily čínské autority na jihu pevninské Číny, kde zabavily zásilku těchto zvířat, která byla určena pro černý trh. Všichni </a:t>
            </a:r>
            <a:r>
              <a:rPr lang="cs-CZ" dirty="0" err="1"/>
              <a:t>luskouni</a:t>
            </a:r>
            <a:r>
              <a:rPr lang="cs-CZ" dirty="0"/>
              <a:t> jsou chráněni, a dokonce ani v Číně se s nimi nesmí obchodovat. A k těmto zabaveným zvířatům se dostali vědci a pomocí takzvané </a:t>
            </a:r>
            <a:r>
              <a:rPr lang="cs-CZ" dirty="0" err="1"/>
              <a:t>metagenomiky</a:t>
            </a:r>
            <a:r>
              <a:rPr lang="cs-CZ" dirty="0"/>
              <a:t> se podívali, jaké různé patogeny se u zabavených zvířat vyskytovaly. A našli i sekvence genetické informace, které jsou podobné tomu, co my dnes vidíme v populaci lidí. Následně se několik různých týmů z různých částí světa pokusilo tento jejich původ znovu zanalyzovat. Protože přečíst genetickou informaci umíme rychle a relativně lehce, ale následně ji zpracovat do něčeho, co je komplexní text, a hlavně porozumět genetické informaci je velmi náročné. A proto to zkusilo několik týmů opakovaně, ale stále pracují jen s původními daty z loňské ilegální zásilky. Takže co my potřebujeme, jsou nové informace a ověřit tyto informace.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1331640" y="332656"/>
            <a:ext cx="7416824" cy="5355312"/>
          </a:xfrm>
          <a:prstGeom prst="rect">
            <a:avLst/>
          </a:prstGeom>
        </p:spPr>
        <p:txBody>
          <a:bodyPr wrap="square">
            <a:spAutoFit/>
          </a:bodyPr>
          <a:lstStyle/>
          <a:p>
            <a:r>
              <a:rPr lang="cs-CZ" b="1" dirty="0"/>
              <a:t>A jak složité je v tuto chvíli se k nim dostat</a:t>
            </a:r>
            <a:r>
              <a:rPr lang="cs-CZ" b="1" dirty="0" smtClean="0"/>
              <a:t>?</a:t>
            </a:r>
            <a:endParaRPr lang="cs-CZ" b="1" smtClean="0"/>
          </a:p>
          <a:p>
            <a:endParaRPr lang="cs-CZ" dirty="0"/>
          </a:p>
          <a:p>
            <a:r>
              <a:rPr lang="cs-CZ" dirty="0"/>
              <a:t>Jsem přesvědčená o tom, že v současnosti týmy virologů pracují na tom, aby se v epicentrech pandemie dívali na možné hostitele, a sbírají nová data ohledně aktuální situace divoce žijících zvířat v oblasti </a:t>
            </a:r>
            <a:r>
              <a:rPr lang="cs-CZ" dirty="0" err="1"/>
              <a:t>Wu</a:t>
            </a:r>
            <a:r>
              <a:rPr lang="cs-CZ" dirty="0"/>
              <a:t>-</a:t>
            </a:r>
            <a:r>
              <a:rPr lang="cs-CZ" dirty="0" err="1"/>
              <a:t>chanu</a:t>
            </a:r>
            <a:r>
              <a:rPr lang="cs-CZ" dirty="0"/>
              <a:t> v Číně</a:t>
            </a:r>
            <a:r>
              <a:rPr lang="cs-CZ" dirty="0" smtClean="0"/>
              <a:t>.</a:t>
            </a:r>
          </a:p>
          <a:p>
            <a:endParaRPr lang="cs-CZ" dirty="0"/>
          </a:p>
          <a:p>
            <a:r>
              <a:rPr lang="cs-CZ" b="1" dirty="0"/>
              <a:t>Netopýři na člověka přenesli SARS, MERS a teď </a:t>
            </a:r>
            <a:r>
              <a:rPr lang="cs-CZ" b="1" dirty="0" err="1"/>
              <a:t>koronavirus</a:t>
            </a:r>
            <a:r>
              <a:rPr lang="cs-CZ" b="1" dirty="0"/>
              <a:t>, měli bychom se před nimi mít na pozoru? Bylo by lepší, aby se jim člověk co nejvíc vyhnul</a:t>
            </a:r>
            <a:r>
              <a:rPr lang="cs-CZ" b="1" dirty="0" smtClean="0"/>
              <a:t>?</a:t>
            </a:r>
          </a:p>
          <a:p>
            <a:endParaRPr lang="cs-CZ" dirty="0"/>
          </a:p>
          <a:p>
            <a:r>
              <a:rPr lang="cs-CZ" dirty="0"/>
              <a:t>Všem divokým zvířatům bychom se měli vyhýbat, protože nikdy nevíme, v jakém jsou zdravotním stavu a jakou mají historii. A hlavně člověk je vůči divokým zvířatům naivní hostitel. To znamená, že jsme se nesetkali historicky s těmi patogeny a mohou pro nás být nebezpečné. Rozhodně bych doporučovala, aby se lidé nepřibližovali k divokým zvířatům, nesnažili se s nimi manipulovat nebo je jakýmkoliv způsobem pronásledovat. A tím bychom mohli celkově zamezit částečně novým přeskokům dalších patogenů od divoce žijících zvířat.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1115616" y="476672"/>
            <a:ext cx="7344816" cy="5355312"/>
          </a:xfrm>
          <a:prstGeom prst="rect">
            <a:avLst/>
          </a:prstGeom>
        </p:spPr>
        <p:txBody>
          <a:bodyPr wrap="square">
            <a:spAutoFit/>
          </a:bodyPr>
          <a:lstStyle/>
          <a:p>
            <a:r>
              <a:rPr lang="cs-CZ" b="1" dirty="0"/>
              <a:t>Tělní tekutiny divokých zvířat jsou největší hrozbou</a:t>
            </a:r>
          </a:p>
          <a:p>
            <a:r>
              <a:rPr lang="cs-CZ" b="1" dirty="0"/>
              <a:t>Jak se pak stane, když už se člověk s divokým zvířetem setká, že se virus přenese</a:t>
            </a:r>
            <a:r>
              <a:rPr lang="cs-CZ" b="1" dirty="0" smtClean="0"/>
              <a:t>?</a:t>
            </a:r>
          </a:p>
          <a:p>
            <a:endParaRPr lang="cs-CZ" dirty="0"/>
          </a:p>
          <a:p>
            <a:r>
              <a:rPr lang="cs-CZ" dirty="0"/>
              <a:t>Je to většinou míra náhody. Ta nákaza znamená, že nějaká tělní tekutina divokého zvířete se dostala do kontaktu s našimi tělními tekutinami nebo s buňkami našeho těla, které byly nějakým způsobem oslabené a umožnily průnik viru nebo nějakého jiného patogenu. Takže čím blíže k těm zvířatům jsme a čím ona jsou ve vyšším stresu, že jsou vyplašená, nebo dokonce umírají, tak tím je větší šance, že budou prskat, kousat, bránit se, škrábat a může dojít k přenosu tělní tekutiny</a:t>
            </a:r>
            <a:r>
              <a:rPr lang="cs-CZ" dirty="0" smtClean="0"/>
              <a:t>.</a:t>
            </a:r>
          </a:p>
          <a:p>
            <a:endParaRPr lang="cs-CZ" dirty="0"/>
          </a:p>
          <a:p>
            <a:endParaRPr lang="cs-CZ" dirty="0"/>
          </a:p>
          <a:p>
            <a:r>
              <a:rPr lang="cs-CZ" b="1" dirty="0"/>
              <a:t>Na </a:t>
            </a:r>
            <a:r>
              <a:rPr lang="cs-CZ" b="1" dirty="0" err="1"/>
              <a:t>wuchanském</a:t>
            </a:r>
            <a:r>
              <a:rPr lang="cs-CZ" b="1" dirty="0"/>
              <a:t> tržišti, odkud se virus rozšířil do zbytku světa, se prodávala divoká zvířata na maso. Mohla být důvodem přenosu samotná konzumace masa nakaženého zvířete, nebo je tohle úplný mýtus a bylo to tím, že tam zvířata umírala, žila ve špatných podmínkách a vylučovala právě ty tekutiny?</a:t>
            </a:r>
            <a:endParaRPr lang="cs-CZ"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1259632" y="260649"/>
            <a:ext cx="7344816" cy="3693319"/>
          </a:xfrm>
          <a:prstGeom prst="rect">
            <a:avLst/>
          </a:prstGeom>
        </p:spPr>
        <p:txBody>
          <a:bodyPr wrap="square">
            <a:spAutoFit/>
          </a:bodyPr>
          <a:lstStyle/>
          <a:p>
            <a:r>
              <a:rPr lang="cs-CZ" dirty="0"/>
              <a:t>Myslím si, že je pravděpodobnější, že přenos nezpůsobil člověk, který snědl to zvíře, ale ten, který ho ulovil nebo prodával. Protože my většinou potravu tepelně zpracujeme a ten virus spolehlivě zabije teplota kolem 70 stupňů Celsia. Ale je velmi mnoho možností, jak se nakazit od divokého zvířete, pokud je to zvíře ještě živé a brání se a je vystrašené a nějak bojuje o svůj život</a:t>
            </a:r>
            <a:r>
              <a:rPr lang="cs-CZ" dirty="0" smtClean="0"/>
              <a:t>.</a:t>
            </a:r>
          </a:p>
          <a:p>
            <a:endParaRPr lang="cs-CZ" dirty="0"/>
          </a:p>
          <a:p>
            <a:r>
              <a:rPr lang="cs-CZ" b="1" dirty="0"/>
              <a:t>Takže když takové zvíře potkáme ve volné přírodě, tak máme od něj raději utíkat pryč</a:t>
            </a:r>
            <a:r>
              <a:rPr lang="cs-CZ" b="1" dirty="0" smtClean="0"/>
              <a:t>?</a:t>
            </a:r>
          </a:p>
          <a:p>
            <a:endParaRPr lang="cs-CZ" dirty="0"/>
          </a:p>
          <a:p>
            <a:r>
              <a:rPr lang="cs-CZ" dirty="0"/>
              <a:t>Rozhodně, vzdálit se, nestojí za to, abyste měli nějakou pěknou fotku na </a:t>
            </a:r>
            <a:r>
              <a:rPr lang="cs-CZ" dirty="0" err="1"/>
              <a:t>Instagramu</a:t>
            </a:r>
            <a:r>
              <a:rPr lang="cs-CZ" dirty="0"/>
              <a:t> a nakazili se při tom neznámým patogenem. Divokým zvířatům je důležité se vyhnout.</a:t>
            </a:r>
          </a:p>
        </p:txBody>
      </p:sp>
      <p:sp>
        <p:nvSpPr>
          <p:cNvPr id="3" name="Obdélník 2"/>
          <p:cNvSpPr/>
          <p:nvPr/>
        </p:nvSpPr>
        <p:spPr>
          <a:xfrm>
            <a:off x="1259632" y="4149080"/>
            <a:ext cx="7344816" cy="1754326"/>
          </a:xfrm>
          <a:prstGeom prst="rect">
            <a:avLst/>
          </a:prstGeom>
        </p:spPr>
        <p:txBody>
          <a:bodyPr wrap="square">
            <a:spAutoFit/>
          </a:bodyPr>
          <a:lstStyle/>
          <a:p>
            <a:r>
              <a:rPr lang="cs-CZ" dirty="0"/>
              <a:t>Nebo zavolat odborníka, který je proškolený na to, aby bezpečně manipuloval s divokými zvířaty</a:t>
            </a:r>
            <a:r>
              <a:rPr lang="cs-CZ" dirty="0" smtClean="0"/>
              <a:t>.</a:t>
            </a:r>
          </a:p>
          <a:p>
            <a:endParaRPr lang="cs-CZ" dirty="0"/>
          </a:p>
          <a:p>
            <a:r>
              <a:rPr lang="cs-CZ" b="1" dirty="0"/>
              <a:t>SARS-</a:t>
            </a:r>
            <a:r>
              <a:rPr lang="cs-CZ" b="1" dirty="0" err="1"/>
              <a:t>CoV</a:t>
            </a:r>
            <a:r>
              <a:rPr lang="cs-CZ" b="1" dirty="0"/>
              <a:t>-2 je jedním z typů </a:t>
            </a:r>
            <a:r>
              <a:rPr lang="cs-CZ" b="1" dirty="0" err="1"/>
              <a:t>koronaviru</a:t>
            </a:r>
            <a:r>
              <a:rPr lang="cs-CZ" b="1" dirty="0"/>
              <a:t>, je vůbec </a:t>
            </a:r>
            <a:r>
              <a:rPr lang="cs-CZ" b="1" dirty="0" err="1"/>
              <a:t>koronavirus</a:t>
            </a:r>
            <a:r>
              <a:rPr lang="cs-CZ" b="1" dirty="0"/>
              <a:t> jako takový u zvířat něčím neobvyklým, nebo je to pro ně něco jako pro nás chřipka?</a:t>
            </a:r>
            <a:endParaRPr lang="cs-CZ"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1259632" y="260648"/>
            <a:ext cx="7488832" cy="2862322"/>
          </a:xfrm>
          <a:prstGeom prst="rect">
            <a:avLst/>
          </a:prstGeom>
        </p:spPr>
        <p:txBody>
          <a:bodyPr wrap="square">
            <a:spAutoFit/>
          </a:bodyPr>
          <a:lstStyle/>
          <a:p>
            <a:r>
              <a:rPr lang="cs-CZ" dirty="0" smtClean="0"/>
              <a:t>Jako </a:t>
            </a:r>
            <a:r>
              <a:rPr lang="cs-CZ" dirty="0"/>
              <a:t>chřipka to není, v lidské populaci máme v současnosti sedm různých </a:t>
            </a:r>
            <a:r>
              <a:rPr lang="cs-CZ" dirty="0" err="1"/>
              <a:t>koronavirů</a:t>
            </a:r>
            <a:r>
              <a:rPr lang="cs-CZ" dirty="0"/>
              <a:t> a čtyři z nich způsobují lehké nachlazení. Je to dokonce jeden z nejběžnějších virů, které způsobují nachlazení. Takže i u člověka různé </a:t>
            </a:r>
            <a:r>
              <a:rPr lang="cs-CZ" dirty="0" err="1"/>
              <a:t>koronaviry</a:t>
            </a:r>
            <a:r>
              <a:rPr lang="cs-CZ" dirty="0"/>
              <a:t> mohou způsobovat různě závažná onemocnění. A ta nejzávažnější onemocnění </a:t>
            </a:r>
            <a:r>
              <a:rPr lang="cs-CZ" dirty="0" err="1"/>
              <a:t>covid</a:t>
            </a:r>
            <a:r>
              <a:rPr lang="cs-CZ" dirty="0"/>
              <a:t>-19, SARS a MERS jsou jen zlomkem toho, co ve skutečnosti v lidské populaci koluje. Ty další viry jsou potom asociované buď z přenosu na člověka z netopýra, z nějakého mezihostitele, nebo dokonce dva z nich se předpokládají v populaci hlodavců, takže se na člověka dostaly z myší nebo potkanů, zase z nějakého potenciálního mezihostitele.</a:t>
            </a:r>
          </a:p>
        </p:txBody>
      </p:sp>
      <p:sp>
        <p:nvSpPr>
          <p:cNvPr id="3" name="Obdélník 2"/>
          <p:cNvSpPr/>
          <p:nvPr/>
        </p:nvSpPr>
        <p:spPr>
          <a:xfrm>
            <a:off x="1331640" y="3284984"/>
            <a:ext cx="7632848" cy="923330"/>
          </a:xfrm>
          <a:prstGeom prst="rect">
            <a:avLst/>
          </a:prstGeom>
        </p:spPr>
        <p:txBody>
          <a:bodyPr wrap="square">
            <a:spAutoFit/>
          </a:bodyPr>
          <a:lstStyle/>
          <a:p>
            <a:r>
              <a:rPr lang="cs-CZ" b="1" dirty="0"/>
              <a:t>Zpožděná reakce imunitního systému</a:t>
            </a:r>
          </a:p>
          <a:p>
            <a:r>
              <a:rPr lang="cs-CZ" b="1" dirty="0"/>
              <a:t>V čem je tento nový typ </a:t>
            </a:r>
            <a:r>
              <a:rPr lang="cs-CZ" b="1" dirty="0" err="1"/>
              <a:t>koronaviru</a:t>
            </a:r>
            <a:r>
              <a:rPr lang="cs-CZ" b="1" dirty="0"/>
              <a:t> zákeřnější než ty ostatní </a:t>
            </a:r>
            <a:r>
              <a:rPr lang="cs-CZ" b="1" dirty="0" err="1"/>
              <a:t>koronaviry</a:t>
            </a:r>
            <a:r>
              <a:rPr lang="cs-CZ" b="1" dirty="0"/>
              <a:t>?</a:t>
            </a:r>
            <a:endParaRPr lang="cs-CZ" dirty="0"/>
          </a:p>
        </p:txBody>
      </p:sp>
      <p:pic>
        <p:nvPicPr>
          <p:cNvPr id="22530" name="Picture 2" descr="C:\Users\dell\Desktop\vir.jpg"/>
          <p:cNvPicPr>
            <a:picLocks noChangeAspect="1" noChangeArrowheads="1"/>
          </p:cNvPicPr>
          <p:nvPr/>
        </p:nvPicPr>
        <p:blipFill>
          <a:blip r:embed="rId2" cstate="print"/>
          <a:srcRect/>
          <a:stretch>
            <a:fillRect/>
          </a:stretch>
        </p:blipFill>
        <p:spPr bwMode="auto">
          <a:xfrm>
            <a:off x="2699793" y="4437112"/>
            <a:ext cx="4248472" cy="2088232"/>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délník 2"/>
          <p:cNvSpPr/>
          <p:nvPr/>
        </p:nvSpPr>
        <p:spPr>
          <a:xfrm>
            <a:off x="1187624" y="404664"/>
            <a:ext cx="7704856" cy="5909310"/>
          </a:xfrm>
          <a:prstGeom prst="rect">
            <a:avLst/>
          </a:prstGeom>
        </p:spPr>
        <p:txBody>
          <a:bodyPr wrap="square">
            <a:spAutoFit/>
          </a:bodyPr>
          <a:lstStyle/>
          <a:p>
            <a:r>
              <a:rPr lang="cs-CZ" b="1" dirty="0"/>
              <a:t>Vy jste mluvila o tom, že člověk je naivní hostitel, co se týče viru od divokých zvířat. V čem je tak naivní? Naše imunita na něj nedokáže zareagovat</a:t>
            </a:r>
            <a:r>
              <a:rPr lang="cs-CZ" b="1" dirty="0" smtClean="0"/>
              <a:t>?</a:t>
            </a:r>
          </a:p>
          <a:p>
            <a:endParaRPr lang="cs-CZ" dirty="0"/>
          </a:p>
          <a:p>
            <a:r>
              <a:rPr lang="cs-CZ" dirty="0"/>
              <a:t>Ne, naše imunita rozhodně na ten virus reaguje, ale reaguje asi s desetidenním zpožděním. Nejnovější studie ukazují, že v začátku infekce je člověk velmi silně infekční. To znamená, že má vysoké množství viru, které vylučují jeho tělesné tekutiny, a asi po deseti dnech se v naší krvi začnou vytvářet protilátky, které jsou efektivní proti tomuto viru, a vyléčíme se z něho, dokážeme tu infekci potlačit. A právě odezva mezi infekcí a dostatečným nárůstem množství protilátek je tak dlouhá, že v meziobdobí jsme schopni nakazit další lidi a sami velmi vážně onemocníme. Ale když už náš organismus ten virus pozná, tak už nepotřebujeme těch deset dní, náš imunitní systém reaguje výrazně rychleji. Reaguje vlastně okamžitě, když narazí na nějaký virus, na nějakou novou infekci. Kdybychom se tedy opakovaně setkali s tímto virem v našem životě, tak podruhé potřetí bude odpověď našeho imunitního systému rychlejší, a tím pádem my neonemocníme tak závažně jako při tom prvním setkání s patogenem.</a:t>
            </a:r>
          </a:p>
          <a:p>
            <a:r>
              <a:rPr lang="cs-CZ" dirty="0">
                <a:hlinkClick r:id="rId2"/>
              </a:rPr>
              <a:t/>
            </a:r>
            <a:br>
              <a:rPr lang="cs-CZ" dirty="0">
                <a:hlinkClick r:id="rId2"/>
              </a:rPr>
            </a:br>
            <a:endParaRPr lang="cs-CZ"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1187624" y="404664"/>
            <a:ext cx="7560840" cy="5909310"/>
          </a:xfrm>
          <a:prstGeom prst="rect">
            <a:avLst/>
          </a:prstGeom>
        </p:spPr>
        <p:txBody>
          <a:bodyPr wrap="square">
            <a:spAutoFit/>
          </a:bodyPr>
          <a:lstStyle/>
          <a:p>
            <a:r>
              <a:rPr lang="cs-CZ" b="1" dirty="0"/>
              <a:t>Vy jste mluvila o tom, že člověk je naivní hostitel, co se týče viru od divokých zvířat. V čem je tak naivní? Naše imunita na něj nedokáže zareagovat</a:t>
            </a:r>
            <a:r>
              <a:rPr lang="cs-CZ" b="1" dirty="0" smtClean="0"/>
              <a:t>?</a:t>
            </a:r>
          </a:p>
          <a:p>
            <a:endParaRPr lang="cs-CZ" dirty="0"/>
          </a:p>
          <a:p>
            <a:r>
              <a:rPr lang="cs-CZ" dirty="0"/>
              <a:t>Ne, naše imunita rozhodně na ten virus reaguje, ale reaguje asi s desetidenním zpožděním. Nejnovější studie ukazují, že v začátku infekce je člověk velmi silně infekční. To znamená, že má vysoké množství viru, které vylučují jeho tělesné tekutiny, a asi po deseti dnech se v naší krvi začnou vytvářet protilátky, které jsou efektivní proti tomuto viru, a vyléčíme se z něho, dokážeme tu infekci potlačit. A právě odezva mezi infekcí a dostatečným nárůstem množství protilátek je tak dlouhá, že v meziobdobí jsme schopni nakazit další lidi a sami velmi vážně onemocníme. Ale když už náš organismus ten virus pozná, tak už nepotřebujeme těch deset dní, náš imunitní systém reaguje výrazně rychleji. Reaguje vlastně okamžitě, když narazí na nějaký virus, na nějakou novou infekci. Kdybychom se tedy opakovaně setkali s tímto virem v našem životě, tak podruhé potřetí bude odpověď našeho imunitního systému rychlejší, a tím pádem my neonemocníme tak závažně jako při tom prvním setkání s patogenem.</a:t>
            </a:r>
          </a:p>
          <a:p>
            <a:r>
              <a:rPr lang="cs-CZ" dirty="0">
                <a:hlinkClick r:id="rId2"/>
              </a:rPr>
              <a:t/>
            </a:r>
            <a:br>
              <a:rPr lang="cs-CZ" dirty="0">
                <a:hlinkClick r:id="rId2"/>
              </a:rPr>
            </a:br>
            <a:endParaRPr lang="cs-CZ"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lunovrat">
  <a:themeElements>
    <a:clrScheme name="Slunovrat">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lunovrat">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lunovrat">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36</TotalTime>
  <Words>205</Words>
  <Application>Microsoft Office PowerPoint</Application>
  <PresentationFormat>Předvádění na obrazovce (4:3)</PresentationFormat>
  <Paragraphs>51</Paragraphs>
  <Slides>13</Slides>
  <Notes>0</Notes>
  <HiddenSlides>0</HiddenSlides>
  <MMClips>0</MMClips>
  <ScaleCrop>false</ScaleCrop>
  <HeadingPairs>
    <vt:vector size="4" baseType="variant">
      <vt:variant>
        <vt:lpstr>Motiv</vt:lpstr>
      </vt:variant>
      <vt:variant>
        <vt:i4>1</vt:i4>
      </vt:variant>
      <vt:variant>
        <vt:lpstr>Nadpisy snímků</vt:lpstr>
      </vt:variant>
      <vt:variant>
        <vt:i4>13</vt:i4>
      </vt:variant>
    </vt:vector>
  </HeadingPairs>
  <TitlesOfParts>
    <vt:vector size="14" baseType="lpstr">
      <vt:lpstr>Slunovrat</vt:lpstr>
      <vt:lpstr>Člověk a divoká zvířata </vt:lpstr>
      <vt:lpstr>Snímek 2</vt:lpstr>
      <vt:lpstr>Snímek 3</vt:lpstr>
      <vt:lpstr>Snímek 4</vt:lpstr>
      <vt:lpstr>Snímek 5</vt:lpstr>
      <vt:lpstr>Snímek 6</vt:lpstr>
      <vt:lpstr>Snímek 7</vt:lpstr>
      <vt:lpstr>Snímek 8</vt:lpstr>
      <vt:lpstr>Snímek 9</vt:lpstr>
      <vt:lpstr>Snímek 10</vt:lpstr>
      <vt:lpstr>Snímek 11</vt:lpstr>
      <vt:lpstr>Snímek 12</vt:lpstr>
      <vt:lpstr>Snímek 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Člověk a divoká zvířata</dc:title>
  <dc:subject>DigitalOfficePro Free Templates</dc:subject>
  <dc:creator>dell</dc:creator>
  <cp:keywords>Templates; PowerPoint; DigitalOfficePro; Free</cp:keywords>
  <cp:lastModifiedBy>dell</cp:lastModifiedBy>
  <cp:revision>7</cp:revision>
  <dcterms:created xsi:type="dcterms:W3CDTF">2020-04-09T09:57:58Z</dcterms:created>
  <dcterms:modified xsi:type="dcterms:W3CDTF">2020-04-09T10:38:25Z</dcterms:modified>
  <cp:category>Templates;PowerPoint</cp:category>
</cp:coreProperties>
</file>