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IN"/>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42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endParaRPr lang="en-IN"/>
          </a:p>
        </p:txBody>
      </p:sp>
      <p:sp>
        <p:nvSpPr>
          <p:cNvPr id="17" name="Zástupný symbol pro zápatí 16"/>
          <p:cNvSpPr>
            <a:spLocks noGrp="1"/>
          </p:cNvSpPr>
          <p:nvPr>
            <p:ph type="ftr" sz="quarter" idx="11"/>
          </p:nvPr>
        </p:nvSpPr>
        <p:spPr>
          <a:xfrm>
            <a:off x="5410200" y="4205288"/>
            <a:ext cx="1295400" cy="457200"/>
          </a:xfrm>
        </p:spPr>
        <p:txBody>
          <a:bodyPr/>
          <a:lstStyle/>
          <a:p>
            <a:endParaRPr lang="en-IN"/>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789CA07-A142-4968-B7C5-98C1FAA9329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endParaRPr lang="en-IN"/>
          </a:p>
        </p:txBody>
      </p:sp>
      <p:sp>
        <p:nvSpPr>
          <p:cNvPr id="5" name="Zástupný symbol pro zápatí 4"/>
          <p:cNvSpPr>
            <a:spLocks noGrp="1"/>
          </p:cNvSpPr>
          <p:nvPr>
            <p:ph type="ftr" sz="quarter" idx="11"/>
          </p:nvPr>
        </p:nvSpPr>
        <p:spPr/>
        <p:txBody>
          <a:bodyPr/>
          <a:lstStyle/>
          <a:p>
            <a:endParaRPr lang="en-IN"/>
          </a:p>
        </p:txBody>
      </p:sp>
      <p:sp>
        <p:nvSpPr>
          <p:cNvPr id="6" name="Zástupný symbol pro číslo snímku 5"/>
          <p:cNvSpPr>
            <a:spLocks noGrp="1"/>
          </p:cNvSpPr>
          <p:nvPr>
            <p:ph type="sldNum" sz="quarter" idx="12"/>
          </p:nvPr>
        </p:nvSpPr>
        <p:spPr/>
        <p:txBody>
          <a:bodyPr/>
          <a:lstStyle/>
          <a:p>
            <a:fld id="{09FC38E0-9BF7-4E32-AEFF-572F60A5106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endParaRPr lang="en-IN"/>
          </a:p>
        </p:txBody>
      </p:sp>
      <p:sp>
        <p:nvSpPr>
          <p:cNvPr id="5" name="Zástupný symbol pro zápatí 4"/>
          <p:cNvSpPr>
            <a:spLocks noGrp="1"/>
          </p:cNvSpPr>
          <p:nvPr>
            <p:ph type="ftr" sz="quarter" idx="11"/>
          </p:nvPr>
        </p:nvSpPr>
        <p:spPr/>
        <p:txBody>
          <a:bodyPr/>
          <a:lstStyle/>
          <a:p>
            <a:endParaRPr lang="en-IN"/>
          </a:p>
        </p:txBody>
      </p:sp>
      <p:sp>
        <p:nvSpPr>
          <p:cNvPr id="6" name="Zástupný symbol pro číslo snímku 5"/>
          <p:cNvSpPr>
            <a:spLocks noGrp="1"/>
          </p:cNvSpPr>
          <p:nvPr>
            <p:ph type="sldNum" sz="quarter" idx="12"/>
          </p:nvPr>
        </p:nvSpPr>
        <p:spPr/>
        <p:txBody>
          <a:bodyPr/>
          <a:lstStyle/>
          <a:p>
            <a:fld id="{4BC6DDCA-7D65-47DB-BB14-C86FE0C32D0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endParaRPr lang="en-IN"/>
          </a:p>
        </p:txBody>
      </p:sp>
      <p:sp>
        <p:nvSpPr>
          <p:cNvPr id="5" name="Zástupný symbol pro zápatí 4"/>
          <p:cNvSpPr>
            <a:spLocks noGrp="1"/>
          </p:cNvSpPr>
          <p:nvPr>
            <p:ph type="ftr" sz="quarter" idx="11"/>
          </p:nvPr>
        </p:nvSpPr>
        <p:spPr/>
        <p:txBody>
          <a:bodyPr/>
          <a:lstStyle/>
          <a:p>
            <a:endParaRPr lang="en-IN"/>
          </a:p>
        </p:txBody>
      </p:sp>
      <p:sp>
        <p:nvSpPr>
          <p:cNvPr id="6" name="Zástupný symbol pro číslo snímku 5"/>
          <p:cNvSpPr>
            <a:spLocks noGrp="1"/>
          </p:cNvSpPr>
          <p:nvPr>
            <p:ph type="sldNum" sz="quarter" idx="12"/>
          </p:nvPr>
        </p:nvSpPr>
        <p:spPr/>
        <p:txBody>
          <a:bodyPr/>
          <a:lstStyle/>
          <a:p>
            <a:fld id="{7FB6D271-F92A-43E7-BE4A-5F2EC3A22A3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endParaRPr lang="en-IN"/>
          </a:p>
        </p:txBody>
      </p:sp>
      <p:sp>
        <p:nvSpPr>
          <p:cNvPr id="5" name="Zástupný symbol pro zápatí 4"/>
          <p:cNvSpPr>
            <a:spLocks noGrp="1"/>
          </p:cNvSpPr>
          <p:nvPr>
            <p:ph type="ftr" sz="quarter" idx="11"/>
          </p:nvPr>
        </p:nvSpPr>
        <p:spPr/>
        <p:txBody>
          <a:bodyPr/>
          <a:lstStyle/>
          <a:p>
            <a:endParaRPr lang="en-IN"/>
          </a:p>
        </p:txBody>
      </p:sp>
      <p:sp>
        <p:nvSpPr>
          <p:cNvPr id="6" name="Zástupný symbol pro číslo snímku 5"/>
          <p:cNvSpPr>
            <a:spLocks noGrp="1"/>
          </p:cNvSpPr>
          <p:nvPr>
            <p:ph type="sldNum" sz="quarter" idx="12"/>
          </p:nvPr>
        </p:nvSpPr>
        <p:spPr/>
        <p:txBody>
          <a:bodyPr/>
          <a:lstStyle/>
          <a:p>
            <a:fld id="{8B8DEF91-6772-4931-9977-BEEF21CE7DC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endParaRPr lang="en-IN"/>
          </a:p>
        </p:txBody>
      </p:sp>
      <p:sp>
        <p:nvSpPr>
          <p:cNvPr id="6" name="Zástupný symbol pro zápatí 5"/>
          <p:cNvSpPr>
            <a:spLocks noGrp="1"/>
          </p:cNvSpPr>
          <p:nvPr>
            <p:ph type="ftr" sz="quarter" idx="11"/>
          </p:nvPr>
        </p:nvSpPr>
        <p:spPr/>
        <p:txBody>
          <a:bodyPr/>
          <a:lstStyle/>
          <a:p>
            <a:endParaRPr lang="en-IN"/>
          </a:p>
        </p:txBody>
      </p:sp>
      <p:sp>
        <p:nvSpPr>
          <p:cNvPr id="7" name="Zástupný symbol pro číslo snímku 6"/>
          <p:cNvSpPr>
            <a:spLocks noGrp="1"/>
          </p:cNvSpPr>
          <p:nvPr>
            <p:ph type="sldNum" sz="quarter" idx="12"/>
          </p:nvPr>
        </p:nvSpPr>
        <p:spPr/>
        <p:txBody>
          <a:bodyPr/>
          <a:lstStyle/>
          <a:p>
            <a:fld id="{11CC203E-72B5-4A1A-A491-DB79DCEC67D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endParaRPr lang="en-IN"/>
          </a:p>
        </p:txBody>
      </p:sp>
      <p:sp>
        <p:nvSpPr>
          <p:cNvPr id="27" name="Zástupný symbol pro číslo snímku 26"/>
          <p:cNvSpPr>
            <a:spLocks noGrp="1"/>
          </p:cNvSpPr>
          <p:nvPr>
            <p:ph type="sldNum" sz="quarter" idx="11"/>
          </p:nvPr>
        </p:nvSpPr>
        <p:spPr/>
        <p:txBody>
          <a:bodyPr rtlCol="0"/>
          <a:lstStyle/>
          <a:p>
            <a:fld id="{D2D417A0-2258-4615-B848-D784808B372B}" type="slidenum">
              <a:rPr lang="en-IN" smtClean="0"/>
              <a:pPr/>
              <a:t>‹#›</a:t>
            </a:fld>
            <a:endParaRPr lang="en-IN"/>
          </a:p>
        </p:txBody>
      </p:sp>
      <p:sp>
        <p:nvSpPr>
          <p:cNvPr id="28" name="Zástupný symbol pro zápatí 27"/>
          <p:cNvSpPr>
            <a:spLocks noGrp="1"/>
          </p:cNvSpPr>
          <p:nvPr>
            <p:ph type="ftr" sz="quarter" idx="12"/>
          </p:nvPr>
        </p:nvSpPr>
        <p:spPr/>
        <p:txBody>
          <a:bodyPr rtlCol="0"/>
          <a:lstStyle/>
          <a:p>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endParaRPr lang="en-IN"/>
          </a:p>
        </p:txBody>
      </p:sp>
      <p:sp>
        <p:nvSpPr>
          <p:cNvPr id="4" name="Zástupný symbol pro zápatí 3"/>
          <p:cNvSpPr>
            <a:spLocks noGrp="1"/>
          </p:cNvSpPr>
          <p:nvPr>
            <p:ph type="ftr" sz="quarter" idx="11"/>
          </p:nvPr>
        </p:nvSpPr>
        <p:spPr>
          <a:xfrm>
            <a:off x="5257800" y="612648"/>
            <a:ext cx="1325880" cy="457200"/>
          </a:xfrm>
        </p:spPr>
        <p:txBody>
          <a:bodyPr/>
          <a:lstStyle/>
          <a:p>
            <a:endParaRPr lang="en-IN"/>
          </a:p>
        </p:txBody>
      </p:sp>
      <p:sp>
        <p:nvSpPr>
          <p:cNvPr id="5" name="Zástupný symbol pro číslo snímku 4"/>
          <p:cNvSpPr>
            <a:spLocks noGrp="1"/>
          </p:cNvSpPr>
          <p:nvPr>
            <p:ph type="sldNum" sz="quarter" idx="12"/>
          </p:nvPr>
        </p:nvSpPr>
        <p:spPr>
          <a:xfrm>
            <a:off x="8174736" y="2272"/>
            <a:ext cx="762000" cy="365760"/>
          </a:xfrm>
        </p:spPr>
        <p:txBody>
          <a:bodyPr/>
          <a:lstStyle/>
          <a:p>
            <a:fld id="{22F8A2B8-C769-4C88-B8B2-465574D7BD7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endParaRPr lang="en-IN"/>
          </a:p>
        </p:txBody>
      </p:sp>
      <p:sp>
        <p:nvSpPr>
          <p:cNvPr id="3" name="Zástupný symbol pro zápatí 2"/>
          <p:cNvSpPr>
            <a:spLocks noGrp="1"/>
          </p:cNvSpPr>
          <p:nvPr>
            <p:ph type="ftr" sz="quarter" idx="11"/>
          </p:nvPr>
        </p:nvSpPr>
        <p:spPr/>
        <p:txBody>
          <a:bodyPr/>
          <a:lstStyle/>
          <a:p>
            <a:endParaRPr lang="en-IN"/>
          </a:p>
        </p:txBody>
      </p:sp>
      <p:sp>
        <p:nvSpPr>
          <p:cNvPr id="4" name="Zástupný symbol pro číslo snímku 3"/>
          <p:cNvSpPr>
            <a:spLocks noGrp="1"/>
          </p:cNvSpPr>
          <p:nvPr>
            <p:ph type="sldNum" sz="quarter" idx="12"/>
          </p:nvPr>
        </p:nvSpPr>
        <p:spPr/>
        <p:txBody>
          <a:bodyPr/>
          <a:lstStyle/>
          <a:p>
            <a:fld id="{5A635530-4DF8-49CF-8B4D-5AB9F3C9C65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endParaRPr lang="en-IN"/>
          </a:p>
        </p:txBody>
      </p:sp>
      <p:sp>
        <p:nvSpPr>
          <p:cNvPr id="6" name="Zástupný symbol pro zápatí 5"/>
          <p:cNvSpPr>
            <a:spLocks noGrp="1"/>
          </p:cNvSpPr>
          <p:nvPr>
            <p:ph type="ftr" sz="quarter" idx="11"/>
          </p:nvPr>
        </p:nvSpPr>
        <p:spPr/>
        <p:txBody>
          <a:bodyPr/>
          <a:lstStyle/>
          <a:p>
            <a:endParaRPr lang="en-IN"/>
          </a:p>
        </p:txBody>
      </p:sp>
      <p:sp>
        <p:nvSpPr>
          <p:cNvPr id="7" name="Zástupný symbol pro číslo snímku 6"/>
          <p:cNvSpPr>
            <a:spLocks noGrp="1"/>
          </p:cNvSpPr>
          <p:nvPr>
            <p:ph type="sldNum" sz="quarter" idx="12"/>
          </p:nvPr>
        </p:nvSpPr>
        <p:spPr/>
        <p:txBody>
          <a:bodyPr/>
          <a:lstStyle/>
          <a:p>
            <a:fld id="{D04710D6-FE72-4AE5-9F19-5161BAFC319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endParaRPr lang="en-IN"/>
          </a:p>
        </p:txBody>
      </p:sp>
      <p:sp>
        <p:nvSpPr>
          <p:cNvPr id="6" name="Zástupný symbol pro zápatí 5"/>
          <p:cNvSpPr>
            <a:spLocks noGrp="1"/>
          </p:cNvSpPr>
          <p:nvPr>
            <p:ph type="ftr" sz="quarter" idx="11"/>
          </p:nvPr>
        </p:nvSpPr>
        <p:spPr/>
        <p:txBody>
          <a:bodyPr/>
          <a:lstStyle/>
          <a:p>
            <a:endParaRPr lang="en-IN"/>
          </a:p>
        </p:txBody>
      </p:sp>
      <p:sp>
        <p:nvSpPr>
          <p:cNvPr id="7" name="Zástupný symbol pro číslo snímku 6"/>
          <p:cNvSpPr>
            <a:spLocks noGrp="1"/>
          </p:cNvSpPr>
          <p:nvPr>
            <p:ph type="sldNum" sz="quarter" idx="12"/>
          </p:nvPr>
        </p:nvSpPr>
        <p:spPr/>
        <p:txBody>
          <a:bodyPr/>
          <a:lstStyle/>
          <a:p>
            <a:fld id="{F311B7CB-989F-4889-A629-EB755751EEB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IN"/>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IN"/>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26DF505-B0DA-4F65-BDD8-0CC2EDD0B46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IN" b="1" dirty="0" smtClean="0"/>
              <a:t>N</a:t>
            </a:r>
            <a:r>
              <a:rPr lang="cs-CZ" b="1" dirty="0" err="1" smtClean="0"/>
              <a:t>ová</a:t>
            </a:r>
            <a:r>
              <a:rPr lang="cs-CZ" b="1" dirty="0" smtClean="0"/>
              <a:t> fosilie na Madagaskaru</a:t>
            </a:r>
            <a:endParaRPr lang="en-IN" b="1" dirty="0"/>
          </a:p>
        </p:txBody>
      </p:sp>
      <p:sp>
        <p:nvSpPr>
          <p:cNvPr id="2051" name="Rectangle 3"/>
          <p:cNvSpPr>
            <a:spLocks noGrp="1" noChangeArrowheads="1"/>
          </p:cNvSpPr>
          <p:nvPr>
            <p:ph type="subTitle" idx="1"/>
          </p:nvPr>
        </p:nvSpPr>
        <p:spPr/>
        <p:txBody>
          <a:bodyPr/>
          <a:lstStyle/>
          <a:p>
            <a:r>
              <a:rPr lang="cs-CZ" dirty="0" smtClean="0"/>
              <a:t>VĚDA A TECHNIKA</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99592" y="764704"/>
            <a:ext cx="7920880" cy="3693319"/>
          </a:xfrm>
          <a:prstGeom prst="rect">
            <a:avLst/>
          </a:prstGeom>
        </p:spPr>
        <p:txBody>
          <a:bodyPr wrap="square">
            <a:spAutoFit/>
          </a:bodyPr>
          <a:lstStyle/>
          <a:p>
            <a:r>
              <a:rPr lang="cs-CZ" sz="3600" dirty="0"/>
              <a:t>Vědci objevili na Madagaskaru velice podivnou fosilii. Tvor byl jakýmsi nevydařeným evolučním </a:t>
            </a:r>
            <a:r>
              <a:rPr lang="cs-CZ" sz="3600" dirty="0" smtClean="0"/>
              <a:t>pokusem</a:t>
            </a:r>
            <a:endParaRPr lang="cs-CZ" sz="3600" dirty="0"/>
          </a:p>
          <a:p>
            <a:r>
              <a:rPr lang="cs-CZ" cap="all" dirty="0"/>
              <a:t>VĚDA A TECHNIKA</a:t>
            </a:r>
            <a:r>
              <a:rPr lang="cs-CZ" dirty="0"/>
              <a:t> </a:t>
            </a:r>
            <a:r>
              <a:rPr lang="cs-CZ" dirty="0" smtClean="0"/>
              <a:t>— </a:t>
            </a:r>
            <a:r>
              <a:rPr lang="cs-CZ" dirty="0"/>
              <a:t>Lukáš </a:t>
            </a:r>
            <a:r>
              <a:rPr lang="cs-CZ" dirty="0" smtClean="0"/>
              <a:t>Bauer</a:t>
            </a:r>
          </a:p>
          <a:p>
            <a:endParaRPr lang="cs-CZ" dirty="0"/>
          </a:p>
          <a:p>
            <a:r>
              <a:rPr lang="cs-CZ" dirty="0"/>
              <a:t>Paleontologové objevili na Madagaskaru </a:t>
            </a:r>
            <a:r>
              <a:rPr lang="cs-CZ" dirty="0" err="1"/>
              <a:t>fosili</a:t>
            </a:r>
            <a:r>
              <a:rPr lang="cs-CZ" dirty="0"/>
              <a:t> velice zvláštního tvora, o jehož existenci neměli ani tušení. Zkamenělé pozůstatky tohoto pravěkého zvířete se nepodobají žádnému dosud objevenému tvorovi a vědci se domnívají, že fosilie představuje jeden z mnoha nevydařených pokusů evoluce.</a:t>
            </a:r>
          </a:p>
        </p:txBody>
      </p:sp>
      <p:pic>
        <p:nvPicPr>
          <p:cNvPr id="5123" name="Picture 3" descr="C:\Users\dell\Desktop\fosilie1.jpg"/>
          <p:cNvPicPr>
            <a:picLocks noChangeAspect="1" noChangeArrowheads="1"/>
          </p:cNvPicPr>
          <p:nvPr/>
        </p:nvPicPr>
        <p:blipFill>
          <a:blip r:embed="rId2" cstate="print"/>
          <a:srcRect/>
          <a:stretch>
            <a:fillRect/>
          </a:stretch>
        </p:blipFill>
        <p:spPr bwMode="auto">
          <a:xfrm>
            <a:off x="2195735" y="4797153"/>
            <a:ext cx="5328593" cy="206084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dell\Desktop\fosilie2.jpg"/>
          <p:cNvPicPr>
            <a:picLocks noChangeAspect="1" noChangeArrowheads="1"/>
          </p:cNvPicPr>
          <p:nvPr/>
        </p:nvPicPr>
        <p:blipFill>
          <a:blip r:embed="rId2" cstate="print"/>
          <a:srcRect/>
          <a:stretch>
            <a:fillRect/>
          </a:stretch>
        </p:blipFill>
        <p:spPr bwMode="auto">
          <a:xfrm>
            <a:off x="1691680" y="980728"/>
            <a:ext cx="5505450" cy="52387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95536" y="1124744"/>
            <a:ext cx="8352928" cy="2862322"/>
          </a:xfrm>
          <a:prstGeom prst="rect">
            <a:avLst/>
          </a:prstGeom>
        </p:spPr>
        <p:txBody>
          <a:bodyPr wrap="square">
            <a:spAutoFit/>
          </a:bodyPr>
          <a:lstStyle/>
          <a:p>
            <a:r>
              <a:rPr lang="cs-CZ" dirty="0"/>
              <a:t>Madagaskar je proslulý svou izolovanou faunou, která ho před miliony let obývala a i dnes na něm žijí tvorové, kteří nežijí nikde jinde na Zemi. Paleontologům se nyní na tomto velkém ostrově podařilo objevit velice dobře zachovalou kostru savce, která podle expertů patřila jakémusi nepodařenému evolučnímu pokusu přírody.</a:t>
            </a:r>
          </a:p>
          <a:p>
            <a:r>
              <a:rPr lang="cs-CZ" dirty="0"/>
              <a:t>Fosilie tohoto tvora totiž po bližší analýze vykazuje mnoho zvláštních rysů, díky kterým se nepodobá dosud žádnému známému žijícímu nebo vyhynulému zvířeti. Nově objevený tvor dostal jméno </a:t>
            </a:r>
            <a:r>
              <a:rPr lang="cs-CZ" dirty="0" err="1"/>
              <a:t>Adalatherium</a:t>
            </a:r>
            <a:r>
              <a:rPr lang="cs-CZ" dirty="0"/>
              <a:t> </a:t>
            </a:r>
            <a:r>
              <a:rPr lang="cs-CZ" dirty="0" err="1"/>
              <a:t>hui</a:t>
            </a:r>
            <a:r>
              <a:rPr lang="cs-CZ" dirty="0"/>
              <a:t>.</a:t>
            </a:r>
          </a:p>
          <a:p>
            <a:r>
              <a:rPr lang="cs-CZ" dirty="0"/>
              <a:t/>
            </a:r>
            <a:br>
              <a:rPr lang="cs-CZ" dirty="0"/>
            </a:br>
            <a:endParaRPr lang="cs-CZ" dirty="0"/>
          </a:p>
        </p:txBody>
      </p:sp>
      <p:sp>
        <p:nvSpPr>
          <p:cNvPr id="3" name="Obdélník 2"/>
          <p:cNvSpPr/>
          <p:nvPr/>
        </p:nvSpPr>
        <p:spPr>
          <a:xfrm>
            <a:off x="323528" y="3717032"/>
            <a:ext cx="8280920" cy="2308324"/>
          </a:xfrm>
          <a:prstGeom prst="rect">
            <a:avLst/>
          </a:prstGeom>
        </p:spPr>
        <p:txBody>
          <a:bodyPr wrap="square">
            <a:spAutoFit/>
          </a:bodyPr>
          <a:lstStyle/>
          <a:p>
            <a:r>
              <a:rPr lang="cs-CZ" dirty="0"/>
              <a:t>V rámci evoluce byl Madagaskar vždy jedinečný. Zvířata, která ho obývala, měla jiný zdroj potravy, jiné přirozené predátory a zcela izolované podmínky pro vývoj. Díky tomu byli zdejší tvorové mnohem větší a nakonec se </a:t>
            </a:r>
            <a:r>
              <a:rPr lang="cs-CZ" dirty="0" err="1"/>
              <a:t>znich</a:t>
            </a:r>
            <a:r>
              <a:rPr lang="cs-CZ" dirty="0"/>
              <a:t> vyvinuli zcela nové druhy</a:t>
            </a:r>
            <a:r>
              <a:rPr lang="cs-CZ" dirty="0" smtClean="0"/>
              <a:t>.</a:t>
            </a:r>
          </a:p>
          <a:p>
            <a:endParaRPr lang="cs-CZ" dirty="0"/>
          </a:p>
          <a:p>
            <a:r>
              <a:rPr lang="cs-CZ" dirty="0"/>
              <a:t>Podobně na tom byl také </a:t>
            </a:r>
            <a:r>
              <a:rPr lang="cs-CZ" dirty="0" err="1"/>
              <a:t>Adalatherium</a:t>
            </a:r>
            <a:r>
              <a:rPr lang="cs-CZ" dirty="0"/>
              <a:t> </a:t>
            </a:r>
            <a:r>
              <a:rPr lang="cs-CZ" dirty="0" err="1"/>
              <a:t>hui</a:t>
            </a:r>
            <a:r>
              <a:rPr lang="cs-CZ" dirty="0"/>
              <a:t>, který Madagaskar obýval před 66 miliony lety. Vědci ve studii uvedli, že ve vztahu ke znalostem anatomie kostry většiny savců, je velice obtížné si představit, jak se tento tvor vyvinul.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1052736"/>
            <a:ext cx="8064896" cy="3970318"/>
          </a:xfrm>
          <a:prstGeom prst="rect">
            <a:avLst/>
          </a:prstGeom>
        </p:spPr>
        <p:txBody>
          <a:bodyPr wrap="square">
            <a:spAutoFit/>
          </a:bodyPr>
          <a:lstStyle/>
          <a:p>
            <a:r>
              <a:rPr lang="cs-CZ" dirty="0"/>
              <a:t>Tohoto záhadného tvora vědci zařadili do skupiny takzvaných </a:t>
            </a:r>
            <a:r>
              <a:rPr lang="cs-CZ" dirty="0" err="1"/>
              <a:t>gondwanateriánů</a:t>
            </a:r>
            <a:r>
              <a:rPr lang="cs-CZ" dirty="0"/>
              <a:t>, o jejichž existenci se dlouho spekulovalo na základě již dříve objevených lebek. Tento tvor obýval starodávný </a:t>
            </a:r>
            <a:r>
              <a:rPr lang="cs-CZ" dirty="0" err="1"/>
              <a:t>superkontinent</a:t>
            </a:r>
            <a:r>
              <a:rPr lang="cs-CZ" dirty="0"/>
              <a:t> zvaný </a:t>
            </a:r>
            <a:r>
              <a:rPr lang="cs-CZ" b="1" dirty="0" err="1"/>
              <a:t>Gondwana</a:t>
            </a:r>
            <a:r>
              <a:rPr lang="cs-CZ" dirty="0"/>
              <a:t>, který se postupem času začal rozpadat na dnešní kontinenty.</a:t>
            </a:r>
          </a:p>
          <a:p>
            <a:r>
              <a:rPr lang="cs-CZ" dirty="0"/>
              <a:t>Toto pradávné stvoření je zajímavé například díky zvláštní kosti v oblasti čenichu, jejíž existenci vědci pozorovali u mnohem starších zvířat. Výjimečný je také počet otvorů v lebce, jimiž procházely cévy do čenichu, který byl pro tohoto tvora zřejmě nástroj obživy.</a:t>
            </a:r>
          </a:p>
          <a:p>
            <a:r>
              <a:rPr lang="cs-CZ" dirty="0"/>
              <a:t>Tento tvor byl také nezvykle těžký a pozornosti vědců neunikla ani jeho páteř, která je naprosto unikátní počtem obratlů. Větší počet obratlů nebyl dosud zaznamenán u žádného jiného tvora. Vědci se nejprve domnívali, že mohl patřit do skupiny obřích lenochodů, ale později dospěli k závěru, že je spíše jakýmsi evolučním omylem, jehož další vývoj příroda </a:t>
            </a:r>
            <a:r>
              <a:rPr lang="cs-CZ" dirty="0" smtClean="0"/>
              <a:t>ukončila.</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1124744"/>
            <a:ext cx="8280920" cy="830997"/>
          </a:xfrm>
          <a:prstGeom prst="rect">
            <a:avLst/>
          </a:prstGeom>
        </p:spPr>
        <p:txBody>
          <a:bodyPr wrap="square">
            <a:spAutoFit/>
          </a:bodyPr>
          <a:lstStyle/>
          <a:p>
            <a:r>
              <a:rPr lang="cs-CZ" sz="2400" b="1" dirty="0"/>
              <a:t>Vědci objevili </a:t>
            </a:r>
            <a:r>
              <a:rPr lang="cs-CZ" sz="2400" b="1" dirty="0" smtClean="0"/>
              <a:t>fosilii </a:t>
            </a:r>
            <a:r>
              <a:rPr lang="cs-CZ" sz="2400" b="1" dirty="0"/>
              <a:t>stvoření, které je pradávným předkem většiny tvorů na Zemi, včetně lidí</a:t>
            </a:r>
          </a:p>
        </p:txBody>
      </p:sp>
      <p:pic>
        <p:nvPicPr>
          <p:cNvPr id="7170" name="Picture 2" descr="C:\Users\dell\Desktop\fo33.jpg"/>
          <p:cNvPicPr>
            <a:picLocks noChangeAspect="1" noChangeArrowheads="1"/>
          </p:cNvPicPr>
          <p:nvPr/>
        </p:nvPicPr>
        <p:blipFill>
          <a:blip r:embed="rId2" cstate="print"/>
          <a:srcRect/>
          <a:stretch>
            <a:fillRect/>
          </a:stretch>
        </p:blipFill>
        <p:spPr bwMode="auto">
          <a:xfrm>
            <a:off x="1371600" y="3121025"/>
            <a:ext cx="6096000" cy="31051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764704"/>
            <a:ext cx="7920880" cy="923330"/>
          </a:xfrm>
          <a:prstGeom prst="rect">
            <a:avLst/>
          </a:prstGeom>
        </p:spPr>
        <p:txBody>
          <a:bodyPr wrap="square">
            <a:spAutoFit/>
          </a:bodyPr>
          <a:lstStyle/>
          <a:p>
            <a:r>
              <a:rPr lang="cs-CZ" dirty="0"/>
              <a:t>Archeologové v australské buši objevili vzácnou fosilii tvora, který je prapředkem většiny živých tvorů na planetě. Tento dávný příbuzný zvířat a také lidí žil před více než pěti sty miliony lety v teplých mořích.</a:t>
            </a:r>
          </a:p>
        </p:txBody>
      </p:sp>
      <p:pic>
        <p:nvPicPr>
          <p:cNvPr id="8195" name="Picture 3" descr="C:\Users\dell\Desktop\fo1.jpg"/>
          <p:cNvPicPr>
            <a:picLocks noChangeAspect="1" noChangeArrowheads="1"/>
          </p:cNvPicPr>
          <p:nvPr/>
        </p:nvPicPr>
        <p:blipFill>
          <a:blip r:embed="rId2" cstate="print"/>
          <a:srcRect/>
          <a:stretch>
            <a:fillRect/>
          </a:stretch>
        </p:blipFill>
        <p:spPr bwMode="auto">
          <a:xfrm>
            <a:off x="1763688" y="2276873"/>
            <a:ext cx="6120680" cy="424847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99592" y="764704"/>
            <a:ext cx="7560840" cy="2308324"/>
          </a:xfrm>
          <a:prstGeom prst="rect">
            <a:avLst/>
          </a:prstGeom>
        </p:spPr>
        <p:txBody>
          <a:bodyPr wrap="square">
            <a:spAutoFit/>
          </a:bodyPr>
          <a:lstStyle/>
          <a:p>
            <a:r>
              <a:rPr lang="cs-CZ" dirty="0"/>
              <a:t>Vědcům se podařil neuvěřitelný objev, když v jedné z australských buší objevili </a:t>
            </a:r>
            <a:r>
              <a:rPr lang="cs-CZ" dirty="0" err="1"/>
              <a:t>fosili</a:t>
            </a:r>
            <a:r>
              <a:rPr lang="cs-CZ" dirty="0"/>
              <a:t> tvora červovitého tvaru, který byl prapředkem všech zvířat a také lidí. Toto stvoření představuje evoluční počátky života, které se odehrálo před 555 miliony lety.</a:t>
            </a:r>
          </a:p>
          <a:p>
            <a:r>
              <a:rPr lang="cs-CZ" dirty="0"/>
              <a:t>Tento unikátní tvor je podle vědců vůbec prvním známým zástupcem skupiny nejvyspělejších mnohobuněčných organismů, který se nazývá trojlistí (</a:t>
            </a:r>
            <a:r>
              <a:rPr lang="cs-CZ" dirty="0" err="1"/>
              <a:t>Bilateral</a:t>
            </a:r>
            <a:r>
              <a:rPr lang="cs-CZ" dirty="0"/>
              <a:t>). Stvoření ve tvaru červa dosahovalo délky kolem jednoho centimetru a žilo na dně teplých moří.</a:t>
            </a:r>
          </a:p>
        </p:txBody>
      </p:sp>
      <p:pic>
        <p:nvPicPr>
          <p:cNvPr id="9218" name="Picture 2" descr="C:\Users\dell\Desktop\fo12.jpg"/>
          <p:cNvPicPr>
            <a:picLocks noChangeAspect="1" noChangeArrowheads="1"/>
          </p:cNvPicPr>
          <p:nvPr/>
        </p:nvPicPr>
        <p:blipFill>
          <a:blip r:embed="rId2" cstate="print"/>
          <a:srcRect/>
          <a:stretch>
            <a:fillRect/>
          </a:stretch>
        </p:blipFill>
        <p:spPr bwMode="auto">
          <a:xfrm>
            <a:off x="1979712" y="3356993"/>
            <a:ext cx="5059437" cy="295232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908719"/>
            <a:ext cx="7704856" cy="3139321"/>
          </a:xfrm>
          <a:prstGeom prst="rect">
            <a:avLst/>
          </a:prstGeom>
        </p:spPr>
        <p:txBody>
          <a:bodyPr wrap="square">
            <a:spAutoFit/>
          </a:bodyPr>
          <a:lstStyle/>
          <a:p>
            <a:r>
              <a:rPr lang="cs-CZ" dirty="0"/>
              <a:t>Zástupci této skupiny, která se vyznačuje dvoustrannou tělesnou symetrií, jsou také například obratlovci. V této skupině se ale nachází většina živých tvorů na Zemi, kromě korálů, medúz a několika dalších živočichů.</a:t>
            </a:r>
          </a:p>
          <a:p>
            <a:r>
              <a:rPr lang="cs-CZ" dirty="0"/>
              <a:t>Vědci uvádějí, že samé počátky vývoje této skupiny pro ně představovaly zcela zásadní otázku ohledně vývoje lidí a dalších tvorů na planetě. Vnější podobu těchto pradávných tvorů si vědci dokázali vytvořit za pomoci velice sofistikovaného skeneru.</a:t>
            </a:r>
          </a:p>
          <a:p>
            <a:r>
              <a:rPr lang="cs-CZ" dirty="0"/>
              <a:t>Toto složité zařízení vědcům podařilo odhalit celkem 108 </a:t>
            </a:r>
            <a:r>
              <a:rPr lang="cs-CZ" dirty="0" smtClean="0"/>
              <a:t>fosilií </a:t>
            </a:r>
            <a:r>
              <a:rPr lang="cs-CZ" dirty="0"/>
              <a:t>zástupců druhu </a:t>
            </a:r>
            <a:r>
              <a:rPr lang="cs-CZ" dirty="0" err="1"/>
              <a:t>ikaria</a:t>
            </a:r>
            <a:r>
              <a:rPr lang="cs-CZ" dirty="0"/>
              <a:t>, kteří se od červů liší pouze tím, že se na konci těla rozšiřují. Podle vědců stvoření používalo svalstvo, s jehož pomocí si hloubilo v mořském dně tunely, ve kterých konzumovalo organickou hmotu</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TotalTime>
  <Words>350</Words>
  <Application>Microsoft Office PowerPoint</Application>
  <PresentationFormat>Předvádění na obrazovce (4:3)</PresentationFormat>
  <Paragraphs>22</Paragraphs>
  <Slides>9</Slides>
  <Notes>0</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9</vt:i4>
      </vt:variant>
    </vt:vector>
  </HeadingPairs>
  <TitlesOfParts>
    <vt:vector size="11" baseType="lpstr">
      <vt:lpstr>Arial</vt:lpstr>
      <vt:lpstr>Urbanistický</vt:lpstr>
      <vt:lpstr>Nová fosilie na Madagaskaru</vt:lpstr>
      <vt:lpstr>Snímek 2</vt:lpstr>
      <vt:lpstr>Snímek 3</vt:lpstr>
      <vt:lpstr>Snímek 4</vt:lpstr>
      <vt:lpstr>Snímek 5</vt:lpstr>
      <vt:lpstr>Snímek 6</vt:lpstr>
      <vt:lpstr>Snímek 7</vt:lpstr>
      <vt:lpstr>Snímek 8</vt:lpstr>
      <vt:lpstr>Snímek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Nová fosilie na Madagaskaru</dc:title>
  <dc:subject>DigitalOfficePro Free Templates</dc:subject>
  <dc:creator>dell</dc:creator>
  <cp:keywords>Templates; PowerPoint; DigitalOfficePro; Free</cp:keywords>
  <cp:lastModifiedBy>dell</cp:lastModifiedBy>
  <cp:revision>2</cp:revision>
  <dcterms:created xsi:type="dcterms:W3CDTF">2020-05-03T12:39:18Z</dcterms:created>
  <dcterms:modified xsi:type="dcterms:W3CDTF">2020-05-03T12:58:58Z</dcterms:modified>
  <cp:category>Templates;PowerPoint</cp:category>
</cp:coreProperties>
</file>