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5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4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97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5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25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95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60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32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6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4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A16E-F4CB-4B35-8DC1-292E2AF1583D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FFE1-20FB-48CB-ADA8-A59CA745AB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6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latin typeface="Candara" pitchFamily="34" charset="0"/>
              </a:rPr>
              <a:t>Present</a:t>
            </a:r>
            <a:r>
              <a:rPr lang="cs-CZ" b="1" dirty="0" smtClean="0">
                <a:latin typeface="Candara" pitchFamily="34" charset="0"/>
              </a:rPr>
              <a:t> </a:t>
            </a:r>
            <a:r>
              <a:rPr lang="cs-CZ" b="1" dirty="0" err="1" smtClean="0">
                <a:latin typeface="Candara" pitchFamily="34" charset="0"/>
              </a:rPr>
              <a:t>Simple</a:t>
            </a:r>
            <a:r>
              <a:rPr lang="cs-CZ" b="1" dirty="0" smtClean="0">
                <a:latin typeface="Candara" pitchFamily="34" charset="0"/>
              </a:rPr>
              <a:t/>
            </a:r>
            <a:br>
              <a:rPr lang="cs-CZ" b="1" dirty="0" smtClean="0">
                <a:latin typeface="Candara" pitchFamily="34" charset="0"/>
              </a:rPr>
            </a:br>
            <a:r>
              <a:rPr lang="cs-CZ" b="1" dirty="0" smtClean="0">
                <a:latin typeface="Candara" pitchFamily="34" charset="0"/>
              </a:rPr>
              <a:t>otázka</a:t>
            </a:r>
            <a:endParaRPr lang="cs-CZ" b="1" dirty="0">
              <a:latin typeface="Candar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00364" y="4000504"/>
            <a:ext cx="30003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 smtClean="0">
                <a:solidFill>
                  <a:srgbClr val="00CC00"/>
                </a:solidFill>
                <a:latin typeface="Berlin Sans FB Demi" pitchFamily="34" charset="0"/>
              </a:rPr>
              <a:t>DO</a:t>
            </a:r>
          </a:p>
          <a:p>
            <a:pPr algn="ctr"/>
            <a:r>
              <a:rPr lang="cs-CZ" sz="8000" dirty="0" smtClean="0">
                <a:solidFill>
                  <a:srgbClr val="FF0000"/>
                </a:solidFill>
                <a:latin typeface="Berlin Sans FB Demi" pitchFamily="34" charset="0"/>
              </a:rPr>
              <a:t>DOES</a:t>
            </a:r>
            <a:endParaRPr lang="cs-CZ" sz="80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okclipart.com/img376/omphcrrmfdvwvewwkab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588"/>
            <a:ext cx="2713968" cy="5286412"/>
          </a:xfrm>
          <a:prstGeom prst="rect">
            <a:avLst/>
          </a:prstGeom>
          <a:noFill/>
        </p:spPr>
      </p:pic>
      <p:sp>
        <p:nvSpPr>
          <p:cNvPr id="7" name="Zaoblený obdélníkový popisek 6"/>
          <p:cNvSpPr/>
          <p:nvPr/>
        </p:nvSpPr>
        <p:spPr>
          <a:xfrm>
            <a:off x="3500430" y="1071546"/>
            <a:ext cx="5429288" cy="5572164"/>
          </a:xfrm>
          <a:prstGeom prst="wedgeRoundRectCallout">
            <a:avLst>
              <a:gd name="adj1" fmla="val -56726"/>
              <a:gd name="adj2" fmla="val -18261"/>
              <a:gd name="adj3" fmla="val 1666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071902" y="1785926"/>
            <a:ext cx="50720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ndara" pitchFamily="34" charset="0"/>
              </a:rPr>
              <a:t>Hello</a:t>
            </a:r>
            <a:r>
              <a:rPr lang="cs-CZ" sz="3200" dirty="0" smtClean="0">
                <a:latin typeface="Candara" pitchFamily="34" charset="0"/>
              </a:rPr>
              <a:t>, </a:t>
            </a:r>
            <a:r>
              <a:rPr lang="cs-CZ" sz="3200" dirty="0" err="1" smtClean="0">
                <a:latin typeface="Candara" pitchFamily="34" charset="0"/>
              </a:rPr>
              <a:t>friends</a:t>
            </a:r>
            <a:r>
              <a:rPr lang="cs-CZ" sz="3200" dirty="0">
                <a:latin typeface="Candara" pitchFamily="34" charset="0"/>
              </a:rPr>
              <a:t>!</a:t>
            </a:r>
            <a:endParaRPr lang="cs-CZ" sz="3200" dirty="0" smtClean="0">
              <a:latin typeface="Candara" pitchFamily="34" charset="0"/>
            </a:endParaRPr>
          </a:p>
          <a:p>
            <a:r>
              <a:rPr lang="cs-CZ" sz="3200" dirty="0" smtClean="0">
                <a:latin typeface="Candara" pitchFamily="34" charset="0"/>
              </a:rPr>
              <a:t>My </a:t>
            </a:r>
            <a:r>
              <a:rPr lang="cs-CZ" sz="3200" dirty="0" err="1" smtClean="0">
                <a:latin typeface="Candara" pitchFamily="34" charset="0"/>
              </a:rPr>
              <a:t>name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is</a:t>
            </a:r>
            <a:r>
              <a:rPr lang="cs-CZ" sz="3200" dirty="0" smtClean="0">
                <a:latin typeface="Candara" pitchFamily="34" charset="0"/>
              </a:rPr>
              <a:t> Andy.</a:t>
            </a:r>
          </a:p>
          <a:p>
            <a:endParaRPr lang="cs-CZ" sz="3200" dirty="0">
              <a:latin typeface="Candara" pitchFamily="34" charset="0"/>
            </a:endParaRPr>
          </a:p>
          <a:p>
            <a:pPr algn="just"/>
            <a:r>
              <a:rPr lang="cs-C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I </a:t>
            </a:r>
            <a:r>
              <a:rPr lang="cs-CZ" sz="3200" b="1" dirty="0" smtClean="0">
                <a:latin typeface="Candara" pitchFamily="34" charset="0"/>
              </a:rPr>
              <a:t>LIVE</a:t>
            </a:r>
            <a:r>
              <a:rPr lang="cs-CZ" sz="3200" dirty="0" smtClean="0">
                <a:latin typeface="Candara" pitchFamily="34" charset="0"/>
              </a:rPr>
              <a:t> in Prague?</a:t>
            </a: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I </a:t>
            </a:r>
            <a:r>
              <a:rPr lang="cs-CZ" sz="3200" b="1" dirty="0" smtClean="0">
                <a:latin typeface="Candara" pitchFamily="34" charset="0"/>
              </a:rPr>
              <a:t>GO</a:t>
            </a:r>
            <a:r>
              <a:rPr lang="cs-CZ" sz="3200" dirty="0" smtClean="0">
                <a:latin typeface="Candara" pitchFamily="34" charset="0"/>
              </a:rPr>
              <a:t> to </a:t>
            </a:r>
            <a:r>
              <a:rPr lang="cs-CZ" sz="3200" dirty="0" err="1" smtClean="0">
                <a:latin typeface="Candara" pitchFamily="34" charset="0"/>
              </a:rPr>
              <a:t>school</a:t>
            </a:r>
            <a:r>
              <a:rPr lang="cs-CZ" sz="3200" dirty="0" smtClean="0">
                <a:latin typeface="Candara" pitchFamily="34" charset="0"/>
              </a:rPr>
              <a:t>? </a:t>
            </a: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I </a:t>
            </a:r>
            <a:r>
              <a:rPr lang="cs-CZ" sz="3200" b="1" dirty="0" smtClean="0">
                <a:latin typeface="Candara" pitchFamily="34" charset="0"/>
              </a:rPr>
              <a:t>PLAY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tennis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I </a:t>
            </a:r>
            <a:r>
              <a:rPr lang="cs-CZ" sz="3200" b="1" dirty="0" smtClean="0">
                <a:latin typeface="Candara" pitchFamily="34" charset="0"/>
              </a:rPr>
              <a:t>LIKE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dolls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pPr algn="just"/>
            <a:endParaRPr lang="cs-CZ" sz="3200" dirty="0" smtClean="0">
              <a:latin typeface="Candara" pitchFamily="34" charset="0"/>
            </a:endParaRPr>
          </a:p>
          <a:p>
            <a:endParaRPr lang="cs-CZ" sz="3200" dirty="0">
              <a:latin typeface="Candara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4282" y="500042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CC00"/>
                </a:solidFill>
                <a:latin typeface="Berlin Sans FB Demi" pitchFamily="34" charset="0"/>
              </a:rPr>
              <a:t>DO</a:t>
            </a:r>
            <a:r>
              <a:rPr lang="cs-CZ" sz="3200" dirty="0" smtClean="0">
                <a:latin typeface="Berlin Sans FB Demi" pitchFamily="34" charset="0"/>
              </a:rPr>
              <a:t> + I + VERB</a:t>
            </a:r>
            <a:endParaRPr lang="cs-CZ" sz="3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139952" y="321297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smtClean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39952" y="373689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smtClean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426081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smtClean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139952" y="475324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smtClean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44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okclipart.com/img376/omphcrrmfdvwvewwkab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86034"/>
            <a:ext cx="2090490" cy="4071966"/>
          </a:xfrm>
          <a:prstGeom prst="rect">
            <a:avLst/>
          </a:prstGeom>
          <a:noFill/>
        </p:spPr>
      </p:pic>
      <p:sp>
        <p:nvSpPr>
          <p:cNvPr id="6" name="Zaoblený obdélníkový popisek 5"/>
          <p:cNvSpPr/>
          <p:nvPr/>
        </p:nvSpPr>
        <p:spPr>
          <a:xfrm>
            <a:off x="2428860" y="1285860"/>
            <a:ext cx="4643470" cy="5357850"/>
          </a:xfrm>
          <a:prstGeom prst="wedgeRoundRectCallout">
            <a:avLst>
              <a:gd name="adj1" fmla="val -57975"/>
              <a:gd name="adj2" fmla="val -1119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00298" y="2214554"/>
            <a:ext cx="53578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ndara" pitchFamily="34" charset="0"/>
              </a:rPr>
              <a:t>This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is</a:t>
            </a:r>
            <a:r>
              <a:rPr lang="cs-CZ" sz="3200" dirty="0" smtClean="0">
                <a:latin typeface="Candara" pitchFamily="34" charset="0"/>
              </a:rPr>
              <a:t> my sister </a:t>
            </a:r>
            <a:r>
              <a:rPr lang="cs-CZ" sz="3200" dirty="0" err="1" smtClean="0">
                <a:latin typeface="Candara" pitchFamily="34" charset="0"/>
              </a:rPr>
              <a:t>Carol</a:t>
            </a:r>
            <a:r>
              <a:rPr lang="cs-CZ" sz="3200" dirty="0" smtClean="0">
                <a:latin typeface="Candara" pitchFamily="34" charset="0"/>
              </a:rPr>
              <a:t>.</a:t>
            </a:r>
          </a:p>
          <a:p>
            <a:endParaRPr lang="cs-CZ" sz="3200" dirty="0">
              <a:latin typeface="Candara" pitchFamily="34" charset="0"/>
            </a:endParaRPr>
          </a:p>
          <a:p>
            <a:r>
              <a:rPr lang="cs-CZ" sz="3200" b="1" dirty="0" smtClean="0">
                <a:latin typeface="Candara" pitchFamily="34" charset="0"/>
              </a:rPr>
              <a:t>_____</a:t>
            </a:r>
            <a:r>
              <a:rPr lang="cs-CZ" sz="3200" dirty="0" err="1" smtClean="0">
                <a:latin typeface="Candara" pitchFamily="34" charset="0"/>
              </a:rPr>
              <a:t>she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LIVE</a:t>
            </a:r>
            <a:r>
              <a:rPr lang="cs-CZ" sz="3200" dirty="0" smtClean="0">
                <a:latin typeface="Candara" pitchFamily="34" charset="0"/>
              </a:rPr>
              <a:t> in Prague?</a:t>
            </a:r>
          </a:p>
          <a:p>
            <a:r>
              <a:rPr lang="cs-CZ" sz="3200" b="1" dirty="0">
                <a:latin typeface="Candara" pitchFamily="34" charset="0"/>
              </a:rPr>
              <a:t>_____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she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PLAY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the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flute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r>
              <a:rPr lang="cs-CZ" sz="3200" b="1" dirty="0">
                <a:latin typeface="Candara" pitchFamily="34" charset="0"/>
              </a:rPr>
              <a:t>_____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she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LIKE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cars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endParaRPr lang="cs-CZ" sz="3200" dirty="0">
              <a:latin typeface="Candar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4282" y="428604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latin typeface="Berlin Sans FB Demi" pitchFamily="34" charset="0"/>
              </a:rPr>
              <a:t>DOES </a:t>
            </a:r>
            <a:r>
              <a:rPr lang="cs-CZ" sz="3200" dirty="0" smtClean="0">
                <a:latin typeface="Berlin Sans FB Demi" pitchFamily="34" charset="0"/>
              </a:rPr>
              <a:t>+ SHE + VERB</a:t>
            </a:r>
            <a:endParaRPr lang="cs-CZ" sz="3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pic>
        <p:nvPicPr>
          <p:cNvPr id="4" name="Zástupný symbol pro obsah 3" descr="ojlm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11986" y="2857472"/>
            <a:ext cx="2032014" cy="4000528"/>
          </a:xfrm>
        </p:spPr>
      </p:pic>
      <p:sp>
        <p:nvSpPr>
          <p:cNvPr id="9" name="TextovéPole 8"/>
          <p:cNvSpPr txBox="1"/>
          <p:nvPr/>
        </p:nvSpPr>
        <p:spPr>
          <a:xfrm>
            <a:off x="2500298" y="315327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00298" y="36808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3992" y="4205307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32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previews.123rf.com/images/lenm/lenm1411/lenm141100295/33819158-Illustration-Featuring-a-Boy-Flexing-His-Muscles-to-Demonstrate-His-Strength-Stock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2844694"/>
            <a:ext cx="2357422" cy="4013306"/>
          </a:xfrm>
          <a:prstGeom prst="rect">
            <a:avLst/>
          </a:prstGeom>
          <a:noFill/>
        </p:spPr>
      </p:pic>
      <p:pic>
        <p:nvPicPr>
          <p:cNvPr id="6" name="Picture 2" descr="http://www.okclipart.com/img376/omphcrrmfdvwvewwkab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34"/>
            <a:ext cx="2090489" cy="4071966"/>
          </a:xfrm>
          <a:prstGeom prst="rect">
            <a:avLst/>
          </a:prstGeom>
          <a:noFill/>
        </p:spPr>
      </p:pic>
      <p:sp>
        <p:nvSpPr>
          <p:cNvPr id="7" name="Zaoblený obdélníkový popisek 6"/>
          <p:cNvSpPr/>
          <p:nvPr/>
        </p:nvSpPr>
        <p:spPr>
          <a:xfrm>
            <a:off x="2285984" y="1285860"/>
            <a:ext cx="4572032" cy="5357850"/>
          </a:xfrm>
          <a:prstGeom prst="wedgeRoundRectCallout">
            <a:avLst>
              <a:gd name="adj1" fmla="val -56901"/>
              <a:gd name="adj2" fmla="val -1041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285984" y="2214554"/>
            <a:ext cx="44291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ndara" pitchFamily="34" charset="0"/>
              </a:rPr>
              <a:t>This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is</a:t>
            </a:r>
            <a:r>
              <a:rPr lang="cs-CZ" sz="3200" dirty="0" smtClean="0">
                <a:latin typeface="Candara" pitchFamily="34" charset="0"/>
              </a:rPr>
              <a:t> my </a:t>
            </a:r>
            <a:r>
              <a:rPr lang="cs-CZ" sz="3200" dirty="0" err="1" smtClean="0">
                <a:latin typeface="Candara" pitchFamily="34" charset="0"/>
              </a:rPr>
              <a:t>friend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Marc</a:t>
            </a:r>
            <a:r>
              <a:rPr lang="cs-CZ" sz="3200" dirty="0" smtClean="0">
                <a:latin typeface="Candara" pitchFamily="34" charset="0"/>
              </a:rPr>
              <a:t>.</a:t>
            </a:r>
          </a:p>
          <a:p>
            <a:endParaRPr lang="cs-CZ" sz="3200" dirty="0">
              <a:latin typeface="Candara" pitchFamily="34" charset="0"/>
            </a:endParaRPr>
          </a:p>
          <a:p>
            <a:r>
              <a:rPr lang="cs-CZ" sz="3200" b="1" dirty="0" smtClean="0">
                <a:latin typeface="Candara" pitchFamily="34" charset="0"/>
              </a:rPr>
              <a:t>_____</a:t>
            </a:r>
            <a:r>
              <a:rPr lang="cs-CZ" sz="3200" dirty="0" smtClean="0">
                <a:latin typeface="Candara" pitchFamily="34" charset="0"/>
              </a:rPr>
              <a:t>he </a:t>
            </a:r>
            <a:r>
              <a:rPr lang="cs-CZ" sz="3200" b="1" dirty="0" smtClean="0">
                <a:latin typeface="Candara" pitchFamily="34" charset="0"/>
              </a:rPr>
              <a:t>LIVE </a:t>
            </a:r>
            <a:r>
              <a:rPr lang="cs-CZ" sz="3200" dirty="0" smtClean="0">
                <a:latin typeface="Candara" pitchFamily="34" charset="0"/>
              </a:rPr>
              <a:t>in Prague?</a:t>
            </a:r>
          </a:p>
          <a:p>
            <a:r>
              <a:rPr lang="cs-CZ" sz="3200" b="1" dirty="0">
                <a:latin typeface="Candara" pitchFamily="34" charset="0"/>
              </a:rPr>
              <a:t>_____</a:t>
            </a:r>
            <a:r>
              <a:rPr lang="cs-CZ" sz="3200" dirty="0" smtClean="0">
                <a:latin typeface="Candara" pitchFamily="34" charset="0"/>
              </a:rPr>
              <a:t> he </a:t>
            </a:r>
            <a:r>
              <a:rPr lang="cs-CZ" sz="3200" b="1" dirty="0" smtClean="0">
                <a:latin typeface="Candara" pitchFamily="34" charset="0"/>
              </a:rPr>
              <a:t>DO </a:t>
            </a:r>
            <a:r>
              <a:rPr lang="cs-CZ" sz="3200" dirty="0" smtClean="0">
                <a:latin typeface="Candara" pitchFamily="34" charset="0"/>
              </a:rPr>
              <a:t>karate?</a:t>
            </a:r>
            <a:endParaRPr lang="cs-CZ" sz="3200" b="1" dirty="0" smtClean="0">
              <a:latin typeface="Candara" pitchFamily="34" charset="0"/>
            </a:endParaRPr>
          </a:p>
          <a:p>
            <a:r>
              <a:rPr lang="cs-CZ" sz="3200" b="1" dirty="0">
                <a:latin typeface="Candara" pitchFamily="34" charset="0"/>
              </a:rPr>
              <a:t>_____</a:t>
            </a:r>
            <a:r>
              <a:rPr lang="cs-CZ" sz="3200" dirty="0" smtClean="0">
                <a:latin typeface="Candara" pitchFamily="34" charset="0"/>
              </a:rPr>
              <a:t> he </a:t>
            </a:r>
            <a:r>
              <a:rPr lang="cs-CZ" sz="3200" b="1" dirty="0" smtClean="0">
                <a:latin typeface="Candara" pitchFamily="34" charset="0"/>
              </a:rPr>
              <a:t>PLAY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the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flute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endParaRPr lang="cs-CZ" sz="3200" dirty="0">
              <a:latin typeface="Candara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4282" y="214290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latin typeface="Berlin Sans FB Demi" pitchFamily="34" charset="0"/>
              </a:rPr>
              <a:t>DOES</a:t>
            </a:r>
            <a:r>
              <a:rPr lang="cs-CZ" sz="3200" dirty="0" smtClean="0">
                <a:latin typeface="Berlin Sans FB Demi" pitchFamily="34" charset="0"/>
              </a:rPr>
              <a:t> + HE + VERB</a:t>
            </a:r>
            <a:endParaRPr lang="cs-CZ" sz="3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68255" y="323137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284505" y="372310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302234" y="421484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Candara" pitchFamily="34" charset="0"/>
              </a:rPr>
              <a:t>DOES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3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previews.123rf.com/images/lenm/lenm1411/lenm141100295/33819158-Illustration-Featuring-a-Boy-Flexing-His-Muscles-to-Demonstrate-His-Strength-Stock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817630"/>
            <a:ext cx="1785918" cy="3040370"/>
          </a:xfrm>
          <a:prstGeom prst="rect">
            <a:avLst/>
          </a:prstGeom>
          <a:noFill/>
        </p:spPr>
      </p:pic>
      <p:pic>
        <p:nvPicPr>
          <p:cNvPr id="4" name="Picture 2" descr="http://www.okclipart.com/img376/omphcrrmfdvwvewwkab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643290"/>
            <a:ext cx="1650386" cy="3214710"/>
          </a:xfrm>
          <a:prstGeom prst="rect">
            <a:avLst/>
          </a:prstGeom>
          <a:noFill/>
        </p:spPr>
      </p:pic>
      <p:pic>
        <p:nvPicPr>
          <p:cNvPr id="6" name="Zástupný symbol pro obsah 3" descr="ojlml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357422" y="3904485"/>
            <a:ext cx="1500198" cy="2953515"/>
          </a:xfrm>
        </p:spPr>
      </p:pic>
      <p:sp>
        <p:nvSpPr>
          <p:cNvPr id="7" name="Zaoblený obdélníkový popisek 6"/>
          <p:cNvSpPr/>
          <p:nvPr/>
        </p:nvSpPr>
        <p:spPr>
          <a:xfrm>
            <a:off x="928662" y="357166"/>
            <a:ext cx="6429420" cy="3000396"/>
          </a:xfrm>
          <a:prstGeom prst="wedgeRoundRectCallout">
            <a:avLst>
              <a:gd name="adj1" fmla="val -18264"/>
              <a:gd name="adj2" fmla="val 6090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57290" y="571480"/>
            <a:ext cx="5500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>
                <a:latin typeface="Candara" pitchFamily="34" charset="0"/>
              </a:rPr>
              <a:t>We</a:t>
            </a:r>
            <a:r>
              <a:rPr lang="cs-CZ" sz="3200" dirty="0" smtClean="0">
                <a:latin typeface="Candara" pitchFamily="34" charset="0"/>
              </a:rPr>
              <a:t> are Andy, </a:t>
            </a:r>
            <a:r>
              <a:rPr lang="cs-CZ" sz="3200" dirty="0" err="1" smtClean="0">
                <a:latin typeface="Candara" pitchFamily="34" charset="0"/>
              </a:rPr>
              <a:t>Carol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and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Marc</a:t>
            </a:r>
            <a:r>
              <a:rPr lang="cs-CZ" sz="3200" dirty="0" smtClean="0">
                <a:latin typeface="Candara" pitchFamily="34" charset="0"/>
              </a:rPr>
              <a:t>.</a:t>
            </a:r>
          </a:p>
          <a:p>
            <a:endParaRPr lang="cs-CZ" sz="3200" dirty="0" smtClean="0">
              <a:latin typeface="Candara" pitchFamily="34" charset="0"/>
            </a:endParaRPr>
          </a:p>
          <a:p>
            <a:r>
              <a:rPr lang="cs-CZ" sz="3200" b="1" dirty="0" smtClean="0">
                <a:latin typeface="Candara" pitchFamily="34" charset="0"/>
              </a:rPr>
              <a:t>____</a:t>
            </a:r>
            <a:r>
              <a:rPr lang="cs-CZ" sz="3200" dirty="0" err="1" smtClean="0">
                <a:latin typeface="Candara" pitchFamily="34" charset="0"/>
              </a:rPr>
              <a:t>we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LIVE </a:t>
            </a:r>
            <a:r>
              <a:rPr lang="cs-CZ" sz="3200" dirty="0" smtClean="0">
                <a:latin typeface="Candara" pitchFamily="34" charset="0"/>
              </a:rPr>
              <a:t>in Ostrava?</a:t>
            </a:r>
          </a:p>
          <a:p>
            <a:r>
              <a:rPr lang="cs-CZ" sz="3200" b="1" dirty="0">
                <a:latin typeface="Candara" pitchFamily="34" charset="0"/>
              </a:rPr>
              <a:t>____</a:t>
            </a:r>
            <a:r>
              <a:rPr lang="cs-CZ" sz="3200" b="1" dirty="0" smtClean="0">
                <a:solidFill>
                  <a:srgbClr val="00CC00"/>
                </a:solidFill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we</a:t>
            </a:r>
            <a:r>
              <a:rPr lang="cs-CZ" sz="3200" b="1" dirty="0" smtClean="0">
                <a:latin typeface="Candara" pitchFamily="34" charset="0"/>
              </a:rPr>
              <a:t> GO</a:t>
            </a:r>
            <a:r>
              <a:rPr lang="cs-CZ" sz="3200" dirty="0" smtClean="0">
                <a:latin typeface="Candara" pitchFamily="34" charset="0"/>
              </a:rPr>
              <a:t> to </a:t>
            </a:r>
            <a:r>
              <a:rPr lang="cs-CZ" sz="3200" dirty="0" err="1" smtClean="0">
                <a:latin typeface="Candara" pitchFamily="34" charset="0"/>
              </a:rPr>
              <a:t>school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r>
              <a:rPr lang="cs-CZ" sz="3200" b="1" dirty="0">
                <a:latin typeface="Candara" pitchFamily="34" charset="0"/>
              </a:rPr>
              <a:t>____ </a:t>
            </a:r>
            <a:r>
              <a:rPr lang="cs-CZ" sz="3200" dirty="0" err="1" smtClean="0">
                <a:latin typeface="Candara" pitchFamily="34" charset="0"/>
              </a:rPr>
              <a:t>we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LIKE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homework</a:t>
            </a:r>
            <a:r>
              <a:rPr lang="cs-CZ" sz="3200" dirty="0">
                <a:latin typeface="Candara" pitchFamily="34" charset="0"/>
              </a:rPr>
              <a:t>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43504" y="5357826"/>
            <a:ext cx="4000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CC00"/>
                </a:solidFill>
                <a:latin typeface="Berlin Sans FB Demi" pitchFamily="34" charset="0"/>
              </a:rPr>
              <a:t>DO </a:t>
            </a:r>
            <a:r>
              <a:rPr lang="cs-CZ" sz="3200" dirty="0" smtClean="0">
                <a:latin typeface="Berlin Sans FB Demi" pitchFamily="34" charset="0"/>
              </a:rPr>
              <a:t>+ WE + VERB</a:t>
            </a:r>
            <a:endParaRPr lang="cs-CZ" sz="3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7290" y="155636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49328" y="203136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325227" y="25566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10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14282" y="500042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00CC00"/>
                </a:solidFill>
                <a:latin typeface="Berlin Sans FB Demi" pitchFamily="34" charset="0"/>
              </a:rPr>
              <a:t>DO</a:t>
            </a:r>
            <a:r>
              <a:rPr lang="cs-CZ" sz="3200" dirty="0" smtClean="0">
                <a:latin typeface="Berlin Sans FB Demi" pitchFamily="34" charset="0"/>
              </a:rPr>
              <a:t> + YOU + VERB</a:t>
            </a:r>
            <a:endParaRPr lang="cs-CZ" sz="3200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pic>
        <p:nvPicPr>
          <p:cNvPr id="6" name="Picture 4" descr="http://dkcoin8.com/images/go-to-class-clipart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4353"/>
            <a:ext cx="4143404" cy="2853647"/>
          </a:xfrm>
          <a:prstGeom prst="rect">
            <a:avLst/>
          </a:prstGeom>
          <a:noFill/>
        </p:spPr>
      </p:pic>
      <p:sp>
        <p:nvSpPr>
          <p:cNvPr id="7" name="Zaoblený obdélníkový popisek 6"/>
          <p:cNvSpPr/>
          <p:nvPr/>
        </p:nvSpPr>
        <p:spPr>
          <a:xfrm>
            <a:off x="4000496" y="571480"/>
            <a:ext cx="4929222" cy="4000528"/>
          </a:xfrm>
          <a:prstGeom prst="wedgeRoundRectCallout">
            <a:avLst>
              <a:gd name="adj1" fmla="val -48735"/>
              <a:gd name="adj2" fmla="val 56288"/>
              <a:gd name="adj3" fmla="val 1666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4810" y="1142984"/>
            <a:ext cx="51435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>
              <a:latin typeface="Candara" pitchFamily="34" charset="0"/>
            </a:endParaRPr>
          </a:p>
          <a:p>
            <a:pPr algn="just"/>
            <a:r>
              <a:rPr lang="cs-CZ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you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LIVE</a:t>
            </a:r>
            <a:r>
              <a:rPr lang="cs-CZ" sz="3200" dirty="0" smtClean="0">
                <a:latin typeface="Candara" pitchFamily="34" charset="0"/>
              </a:rPr>
              <a:t> in Černošice</a:t>
            </a:r>
            <a:r>
              <a:rPr lang="cs-CZ" sz="3200" dirty="0">
                <a:latin typeface="Candara" pitchFamily="34" charset="0"/>
              </a:rPr>
              <a:t>?</a:t>
            </a:r>
            <a:endParaRPr lang="cs-CZ" sz="3200" dirty="0" smtClean="0">
              <a:latin typeface="Candara" pitchFamily="34" charset="0"/>
            </a:endParaRP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>
                <a:latin typeface="Candara" pitchFamily="34" charset="0"/>
              </a:rPr>
              <a:t>y</a:t>
            </a:r>
            <a:r>
              <a:rPr lang="cs-CZ" sz="3200" dirty="0" err="1" smtClean="0">
                <a:latin typeface="Candara" pitchFamily="34" charset="0"/>
              </a:rPr>
              <a:t>ou</a:t>
            </a:r>
            <a:r>
              <a:rPr lang="cs-CZ" sz="3200" b="1" dirty="0" smtClean="0">
                <a:latin typeface="Candara" pitchFamily="34" charset="0"/>
              </a:rPr>
              <a:t> GO</a:t>
            </a:r>
            <a:r>
              <a:rPr lang="cs-CZ" sz="3200" dirty="0" smtClean="0">
                <a:latin typeface="Candara" pitchFamily="34" charset="0"/>
              </a:rPr>
              <a:t> to </a:t>
            </a:r>
            <a:r>
              <a:rPr lang="cs-CZ" sz="3200" dirty="0" err="1" smtClean="0">
                <a:latin typeface="Candara" pitchFamily="34" charset="0"/>
              </a:rPr>
              <a:t>school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you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DO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homework</a:t>
            </a:r>
            <a:r>
              <a:rPr lang="cs-CZ" sz="3200" dirty="0" smtClean="0">
                <a:latin typeface="Candara" pitchFamily="34" charset="0"/>
              </a:rPr>
              <a:t>?</a:t>
            </a:r>
          </a:p>
          <a:p>
            <a:pPr algn="just"/>
            <a: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____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dirty="0" err="1" smtClean="0">
                <a:latin typeface="Candara" pitchFamily="34" charset="0"/>
              </a:rPr>
              <a:t>you</a:t>
            </a:r>
            <a:r>
              <a:rPr lang="cs-CZ" sz="3200" dirty="0" smtClean="0">
                <a:latin typeface="Candara" pitchFamily="34" charset="0"/>
              </a:rPr>
              <a:t> </a:t>
            </a:r>
            <a:r>
              <a:rPr lang="cs-CZ" sz="3200" b="1" dirty="0" smtClean="0">
                <a:latin typeface="Candara" pitchFamily="34" charset="0"/>
              </a:rPr>
              <a:t>LIKE </a:t>
            </a:r>
            <a:r>
              <a:rPr lang="cs-CZ" sz="3200" dirty="0" err="1" smtClean="0">
                <a:latin typeface="Candara" pitchFamily="34" charset="0"/>
              </a:rPr>
              <a:t>English</a:t>
            </a:r>
            <a:r>
              <a:rPr lang="cs-CZ" sz="3200" dirty="0">
                <a:latin typeface="Candara" pitchFamily="34" charset="0"/>
              </a:rPr>
              <a:t>?</a:t>
            </a:r>
            <a:endParaRPr lang="cs-CZ" sz="3200" dirty="0" smtClean="0">
              <a:latin typeface="Candara" pitchFamily="34" charset="0"/>
            </a:endParaRPr>
          </a:p>
          <a:p>
            <a:endParaRPr lang="cs-CZ" sz="3200" dirty="0">
              <a:latin typeface="Candara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14810" y="1643037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14810" y="214309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2643977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214810" y="314403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CC00"/>
                </a:solidFill>
                <a:latin typeface="Candara" pitchFamily="34" charset="0"/>
              </a:rPr>
              <a:t>DO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8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376323"/>
              </p:ext>
            </p:extLst>
          </p:nvPr>
        </p:nvGraphicFramePr>
        <p:xfrm>
          <a:off x="251520" y="116632"/>
          <a:ext cx="8712967" cy="65184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92057"/>
                <a:gridCol w="2192057"/>
                <a:gridCol w="2192057"/>
                <a:gridCol w="2136796"/>
              </a:tblGrid>
              <a:tr h="984109">
                <a:tc gridSpan="4">
                  <a:txBody>
                    <a:bodyPr/>
                    <a:lstStyle/>
                    <a:p>
                      <a:pPr algn="ctr"/>
                      <a:r>
                        <a:rPr lang="cs-CZ" sz="3600" dirty="0" err="1" smtClean="0"/>
                        <a:t>Present</a:t>
                      </a:r>
                      <a:r>
                        <a:rPr lang="cs-CZ" sz="3600" dirty="0" smtClean="0"/>
                        <a:t> </a:t>
                      </a:r>
                      <a:r>
                        <a:rPr lang="cs-CZ" sz="3600" dirty="0" err="1" smtClean="0"/>
                        <a:t>Simple</a:t>
                      </a:r>
                      <a:r>
                        <a:rPr lang="cs-CZ" sz="3600" dirty="0" smtClean="0"/>
                        <a:t> – QUESTIONS</a:t>
                      </a:r>
                      <a:endParaRPr lang="cs-CZ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3600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00CC00"/>
                          </a:solidFill>
                        </a:rPr>
                        <a:t>DO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I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play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err="1" smtClean="0"/>
                        <a:t>football</a:t>
                      </a:r>
                      <a:r>
                        <a:rPr lang="cs-CZ" sz="3600" b="1" dirty="0" smtClean="0">
                          <a:solidFill>
                            <a:srgbClr val="92D050"/>
                          </a:solidFill>
                        </a:rPr>
                        <a:t>?</a:t>
                      </a:r>
                      <a:endParaRPr lang="cs-CZ" sz="36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chemeClr val="tx1"/>
                          </a:solidFill>
                        </a:rPr>
                        <a:t>he</a:t>
                      </a:r>
                      <a:r>
                        <a:rPr lang="cs-CZ" sz="3600" b="1" baseline="0" dirty="0" smtClean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cs-CZ" sz="3600" b="1" baseline="0" dirty="0" err="1" smtClean="0">
                          <a:solidFill>
                            <a:schemeClr val="tx1"/>
                          </a:solidFill>
                        </a:rPr>
                        <a:t>she</a:t>
                      </a:r>
                      <a:r>
                        <a:rPr lang="cs-CZ" sz="3600" b="1" baseline="0" dirty="0" smtClean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cs-CZ" sz="3600" b="1" baseline="0" dirty="0" err="1" smtClean="0">
                          <a:solidFill>
                            <a:schemeClr val="tx1"/>
                          </a:solidFill>
                        </a:rPr>
                        <a:t>it</a:t>
                      </a:r>
                      <a:endParaRPr lang="cs-CZ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play</a:t>
                      </a:r>
                      <a:endParaRPr lang="cs-CZ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err="1" smtClean="0"/>
                        <a:t>tennis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cs-CZ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00CC00"/>
                          </a:solidFill>
                        </a:rPr>
                        <a:t>DO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1" dirty="0" err="1" smtClean="0">
                          <a:solidFill>
                            <a:schemeClr val="tx1"/>
                          </a:solidFill>
                        </a:rPr>
                        <a:t>we</a:t>
                      </a:r>
                      <a:endParaRPr lang="cs-CZ" sz="3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play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0" dirty="0" err="1" smtClean="0">
                          <a:solidFill>
                            <a:schemeClr val="tx1"/>
                          </a:solidFill>
                        </a:rPr>
                        <a:t>hockey</a:t>
                      </a:r>
                      <a:r>
                        <a:rPr lang="cs-CZ" sz="3600" b="1" dirty="0" smtClean="0">
                          <a:solidFill>
                            <a:srgbClr val="92D050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cs-CZ" sz="3600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00CC00"/>
                          </a:solidFill>
                        </a:rPr>
                        <a:t>DO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err="1" smtClean="0"/>
                        <a:t>you</a:t>
                      </a:r>
                      <a:r>
                        <a:rPr lang="cs-CZ" sz="3600" b="1" baseline="0" dirty="0" smtClean="0"/>
                        <a:t> 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play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0" dirty="0" smtClean="0"/>
                        <a:t>soft</a:t>
                      </a:r>
                      <a:r>
                        <a:rPr lang="cs-CZ" sz="3600" b="0" baseline="0" dirty="0" smtClean="0"/>
                        <a:t>ball</a:t>
                      </a:r>
                      <a:r>
                        <a:rPr lang="cs-CZ" sz="3600" b="1" dirty="0" smtClean="0">
                          <a:solidFill>
                            <a:srgbClr val="92D050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cs-CZ" sz="3600" b="0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>
                          <a:solidFill>
                            <a:srgbClr val="00CC00"/>
                          </a:solidFill>
                        </a:rPr>
                        <a:t>DO</a:t>
                      </a:r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err="1" smtClean="0"/>
                        <a:t>they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dirty="0" smtClean="0"/>
                        <a:t>play</a:t>
                      </a:r>
                      <a:endParaRPr lang="cs-CZ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dirty="0" smtClean="0"/>
                        <a:t>baseball</a:t>
                      </a:r>
                      <a:r>
                        <a:rPr lang="cs-CZ" sz="3600" b="1" dirty="0" smtClean="0">
                          <a:solidFill>
                            <a:srgbClr val="92D050"/>
                          </a:solidFill>
                        </a:rPr>
                        <a:t>?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6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zápis: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u="sng" dirty="0" smtClean="0">
                <a:solidFill>
                  <a:srgbClr val="7030A0"/>
                </a:solidFill>
              </a:rPr>
              <a:t>PRESENT SIMPLE – </a:t>
            </a:r>
            <a:r>
              <a:rPr lang="cs-CZ" b="1" u="sng" dirty="0" err="1" smtClean="0">
                <a:solidFill>
                  <a:srgbClr val="7030A0"/>
                </a:solidFill>
              </a:rPr>
              <a:t>questions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i="1" dirty="0" smtClean="0"/>
              <a:t>(= přítomný čas prostý – </a:t>
            </a:r>
            <a:r>
              <a:rPr lang="cs-CZ" sz="2700" i="1" dirty="0" smtClean="0"/>
              <a:t>otázka)</a:t>
            </a:r>
            <a:endParaRPr lang="cs-CZ" sz="27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860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		 </a:t>
            </a:r>
            <a:r>
              <a:rPr lang="cs-CZ" sz="3300" b="1" dirty="0" smtClean="0"/>
              <a:t>I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3300" b="1" dirty="0" err="1" smtClean="0"/>
              <a:t>we</a:t>
            </a:r>
            <a:r>
              <a:rPr lang="cs-CZ" sz="3300" b="1" dirty="0" smtClean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sz="5600" b="1" dirty="0" smtClean="0">
                <a:solidFill>
                  <a:srgbClr val="00CC00"/>
                </a:solidFill>
              </a:rPr>
              <a:t>DO</a:t>
            </a:r>
            <a:r>
              <a:rPr lang="cs-CZ" sz="4200" b="1" dirty="0" smtClean="0"/>
              <a:t> </a:t>
            </a: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cs-CZ" b="1" dirty="0" smtClean="0"/>
              <a:t>	</a:t>
            </a:r>
            <a:r>
              <a:rPr lang="cs-CZ" sz="4300" b="1" dirty="0" smtClean="0"/>
              <a:t>PLAY </a:t>
            </a:r>
            <a:r>
              <a:rPr lang="cs-CZ" sz="4300" b="1" dirty="0" err="1" smtClean="0"/>
              <a:t>football</a:t>
            </a:r>
            <a:r>
              <a:rPr lang="cs-CZ" sz="4300" b="1" dirty="0">
                <a:solidFill>
                  <a:srgbClr val="00B050"/>
                </a:solidFill>
              </a:rPr>
              <a:t>?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3300" b="1" dirty="0" err="1"/>
              <a:t>y</a:t>
            </a:r>
            <a:r>
              <a:rPr lang="cs-CZ" sz="3300" b="1" dirty="0" err="1" smtClean="0"/>
              <a:t>ou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3300" b="1" dirty="0" err="1"/>
              <a:t>t</a:t>
            </a:r>
            <a:r>
              <a:rPr lang="cs-CZ" sz="3300" b="1" dirty="0" err="1" smtClean="0"/>
              <a:t>hey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	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cs-CZ" sz="3300" b="1" dirty="0"/>
              <a:t>h</a:t>
            </a:r>
            <a:r>
              <a:rPr lang="cs-CZ" sz="3300" b="1" dirty="0" smtClean="0"/>
              <a:t>e</a:t>
            </a:r>
            <a:endParaRPr lang="cs-CZ" b="1" dirty="0" smtClean="0"/>
          </a:p>
          <a:p>
            <a:pPr marL="0" indent="0">
              <a:buNone/>
            </a:pPr>
            <a:r>
              <a:rPr lang="cs-CZ" sz="5200" b="1" dirty="0" smtClean="0">
                <a:solidFill>
                  <a:srgbClr val="FF0000"/>
                </a:solidFill>
              </a:rPr>
              <a:t>DOES</a:t>
            </a:r>
            <a:r>
              <a:rPr lang="cs-CZ" b="1" dirty="0" smtClean="0">
                <a:solidFill>
                  <a:srgbClr val="FF0000"/>
                </a:solidFill>
              </a:rPr>
              <a:t>		</a:t>
            </a:r>
            <a:r>
              <a:rPr lang="cs-CZ" sz="3300" b="1" dirty="0" err="1" smtClean="0"/>
              <a:t>she</a:t>
            </a:r>
            <a:r>
              <a:rPr lang="cs-CZ" sz="3300" b="1" dirty="0" smtClean="0"/>
              <a:t> </a:t>
            </a:r>
            <a:r>
              <a:rPr lang="cs-CZ" b="1" dirty="0" smtClean="0"/>
              <a:t>	</a:t>
            </a:r>
            <a:r>
              <a:rPr lang="cs-CZ" sz="4200" b="1" dirty="0" smtClean="0"/>
              <a:t>PLAY</a:t>
            </a:r>
            <a:r>
              <a:rPr lang="cs-CZ" sz="5200" b="1" u="sng" dirty="0" smtClean="0">
                <a:solidFill>
                  <a:srgbClr val="FF0000"/>
                </a:solidFill>
              </a:rPr>
              <a:t>  </a:t>
            </a:r>
            <a:r>
              <a:rPr lang="cs-CZ" sz="5200" b="1" dirty="0" smtClean="0"/>
              <a:t> </a:t>
            </a:r>
            <a:r>
              <a:rPr lang="cs-CZ" sz="4200" b="1" dirty="0" err="1" smtClean="0"/>
              <a:t>tennis</a:t>
            </a:r>
            <a:r>
              <a:rPr lang="cs-CZ" sz="3800" b="1" dirty="0">
                <a:solidFill>
                  <a:srgbClr val="FF0000"/>
                </a:solidFill>
              </a:rPr>
              <a:t>?</a:t>
            </a:r>
            <a:endParaRPr lang="cs-CZ" sz="3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3300" b="1" dirty="0" err="1" smtClean="0"/>
              <a:t>it</a:t>
            </a:r>
            <a:endParaRPr lang="cs-CZ" b="1" dirty="0"/>
          </a:p>
        </p:txBody>
      </p:sp>
      <p:sp>
        <p:nvSpPr>
          <p:cNvPr id="4" name="Pravá složená závorka 3"/>
          <p:cNvSpPr/>
          <p:nvPr/>
        </p:nvSpPr>
        <p:spPr>
          <a:xfrm rot="10800000">
            <a:off x="1475656" y="1844824"/>
            <a:ext cx="1800200" cy="1944216"/>
          </a:xfrm>
          <a:prstGeom prst="rightBrace">
            <a:avLst>
              <a:gd name="adj1" fmla="val 5162"/>
              <a:gd name="adj2" fmla="val 4630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 rot="10800000">
            <a:off x="1907704" y="5085184"/>
            <a:ext cx="1296144" cy="1296144"/>
          </a:xfrm>
          <a:prstGeom prst="rightBrace">
            <a:avLst>
              <a:gd name="adj1" fmla="val 5162"/>
              <a:gd name="adj2" fmla="val 46301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12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205</Words>
  <Application>Microsoft Office PowerPoint</Application>
  <PresentationFormat>Předvádění na obrazovce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Present Simple otázka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zápis: PRESENT SIMPLE – questions (= přítomný čas prostý – otázka)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otázka</dc:title>
  <dc:creator>Terka</dc:creator>
  <cp:lastModifiedBy>Terka</cp:lastModifiedBy>
  <cp:revision>4</cp:revision>
  <dcterms:created xsi:type="dcterms:W3CDTF">2020-05-21T08:52:44Z</dcterms:created>
  <dcterms:modified xsi:type="dcterms:W3CDTF">2020-05-21T09:49:28Z</dcterms:modified>
</cp:coreProperties>
</file>