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5" r:id="rId5"/>
    <p:sldId id="261" r:id="rId6"/>
    <p:sldId id="258" r:id="rId7"/>
    <p:sldId id="259" r:id="rId8"/>
    <p:sldId id="279" r:id="rId9"/>
    <p:sldId id="278" r:id="rId10"/>
    <p:sldId id="280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4" y="-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B4F4-7430-4A77-8030-6A57FCC14574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D0D2-FF0C-4BB5-A568-F5CEB9186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B4F4-7430-4A77-8030-6A57FCC14574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D0D2-FF0C-4BB5-A568-F5CEB9186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B4F4-7430-4A77-8030-6A57FCC14574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D0D2-FF0C-4BB5-A568-F5CEB9186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B4F4-7430-4A77-8030-6A57FCC14574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D0D2-FF0C-4BB5-A568-F5CEB9186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B4F4-7430-4A77-8030-6A57FCC14574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D0D2-FF0C-4BB5-A568-F5CEB9186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B4F4-7430-4A77-8030-6A57FCC14574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D0D2-FF0C-4BB5-A568-F5CEB9186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B4F4-7430-4A77-8030-6A57FCC14574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D0D2-FF0C-4BB5-A568-F5CEB9186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B4F4-7430-4A77-8030-6A57FCC14574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D0D2-FF0C-4BB5-A568-F5CEB9186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B4F4-7430-4A77-8030-6A57FCC14574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D0D2-FF0C-4BB5-A568-F5CEB9186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B4F4-7430-4A77-8030-6A57FCC14574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D0D2-FF0C-4BB5-A568-F5CEB9186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B4F4-7430-4A77-8030-6A57FCC14574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D0D2-FF0C-4BB5-A568-F5CEB9186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DB4F4-7430-4A77-8030-6A57FCC14574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FD0D2-FF0C-4BB5-A568-F5CEB9186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5266" y="332656"/>
            <a:ext cx="7772400" cy="1470025"/>
          </a:xfrm>
        </p:spPr>
        <p:txBody>
          <a:bodyPr>
            <a:normAutofit/>
          </a:bodyPr>
          <a:lstStyle/>
          <a:p>
            <a:r>
              <a:rPr lang="cs-CZ" sz="7200" b="1" dirty="0" err="1" smtClean="0">
                <a:latin typeface="Ink Free" panose="03080402000500000000" pitchFamily="66" charset="0"/>
              </a:rPr>
              <a:t>Present</a:t>
            </a:r>
            <a:r>
              <a:rPr lang="cs-CZ" sz="7200" b="1" dirty="0" smtClean="0">
                <a:latin typeface="Ink Free" panose="03080402000500000000" pitchFamily="66" charset="0"/>
              </a:rPr>
              <a:t> </a:t>
            </a:r>
            <a:r>
              <a:rPr lang="cs-CZ" sz="7200" b="1" dirty="0" err="1" smtClean="0">
                <a:latin typeface="Ink Free" panose="03080402000500000000" pitchFamily="66" charset="0"/>
              </a:rPr>
              <a:t>simple</a:t>
            </a:r>
            <a:endParaRPr lang="cs-CZ" sz="7200" b="1" dirty="0">
              <a:latin typeface="Ink Free" panose="03080402000500000000" pitchFamily="66" charset="0"/>
            </a:endParaRPr>
          </a:p>
        </p:txBody>
      </p:sp>
      <p:pic>
        <p:nvPicPr>
          <p:cNvPr id="1028" name="Picture 4" descr="6,076 Daily Life Cliparts, Stock Vector And Royalty Free Dail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52425"/>
            <a:ext cx="5181302" cy="518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zápis: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u="sng" dirty="0" smtClean="0">
                <a:solidFill>
                  <a:srgbClr val="7030A0"/>
                </a:solidFill>
              </a:rPr>
              <a:t>PRESENT SIMPLE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i="1" dirty="0" smtClean="0"/>
              <a:t>(= přítomný čas prostý)</a:t>
            </a:r>
            <a:endParaRPr lang="cs-CZ" sz="27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8600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použití: </a:t>
            </a:r>
            <a:r>
              <a:rPr lang="cs-CZ" b="1" dirty="0" smtClean="0"/>
              <a:t>každodenní činnosti</a:t>
            </a:r>
          </a:p>
          <a:p>
            <a:pPr marL="0" indent="0">
              <a:buNone/>
            </a:pPr>
            <a:r>
              <a:rPr lang="cs-CZ" b="1" dirty="0" smtClean="0"/>
              <a:t>I </a:t>
            </a:r>
          </a:p>
          <a:p>
            <a:pPr marL="0" indent="0">
              <a:buNone/>
            </a:pPr>
            <a:r>
              <a:rPr lang="cs-CZ" b="1" dirty="0" err="1" smtClean="0"/>
              <a:t>We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 smtClean="0"/>
              <a:t>		</a:t>
            </a:r>
            <a:r>
              <a:rPr lang="cs-CZ" sz="4300" b="1" dirty="0" smtClean="0"/>
              <a:t>LIKE </a:t>
            </a:r>
            <a:r>
              <a:rPr lang="cs-CZ" dirty="0" err="1" smtClean="0"/>
              <a:t>ice-cream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r>
              <a:rPr lang="cs-CZ" b="1" dirty="0" err="1" smtClean="0"/>
              <a:t>You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err="1" smtClean="0"/>
              <a:t>They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He</a:t>
            </a:r>
          </a:p>
          <a:p>
            <a:pPr marL="0" indent="0">
              <a:buNone/>
            </a:pPr>
            <a:r>
              <a:rPr lang="cs-CZ" b="1" dirty="0" err="1" smtClean="0"/>
              <a:t>She</a:t>
            </a:r>
            <a:r>
              <a:rPr lang="cs-CZ" b="1" dirty="0" smtClean="0"/>
              <a:t> 			</a:t>
            </a:r>
            <a:r>
              <a:rPr lang="cs-CZ" sz="3900" b="1" dirty="0" smtClean="0"/>
              <a:t>LIKE</a:t>
            </a:r>
            <a:r>
              <a:rPr lang="cs-CZ" sz="3900" b="1" dirty="0" smtClean="0">
                <a:solidFill>
                  <a:srgbClr val="FF0000"/>
                </a:solidFill>
              </a:rPr>
              <a:t>S</a:t>
            </a:r>
            <a:r>
              <a:rPr lang="cs-CZ" sz="3900" b="1" dirty="0" smtClean="0"/>
              <a:t> </a:t>
            </a:r>
            <a:r>
              <a:rPr lang="cs-CZ" dirty="0" err="1" smtClean="0"/>
              <a:t>bananas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r>
              <a:rPr lang="cs-CZ" b="1" dirty="0" err="1" smtClean="0"/>
              <a:t>It</a:t>
            </a:r>
            <a:endParaRPr lang="cs-CZ" b="1" dirty="0"/>
          </a:p>
        </p:txBody>
      </p:sp>
      <p:sp>
        <p:nvSpPr>
          <p:cNvPr id="4" name="Pravá složená závorka 3"/>
          <p:cNvSpPr/>
          <p:nvPr/>
        </p:nvSpPr>
        <p:spPr>
          <a:xfrm>
            <a:off x="1259632" y="2420888"/>
            <a:ext cx="2016224" cy="1944216"/>
          </a:xfrm>
          <a:prstGeom prst="rightBrace">
            <a:avLst>
              <a:gd name="adj1" fmla="val 5162"/>
              <a:gd name="adj2" fmla="val 4630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ravá složená závorka 4"/>
          <p:cNvSpPr/>
          <p:nvPr/>
        </p:nvSpPr>
        <p:spPr>
          <a:xfrm>
            <a:off x="1298595" y="5085184"/>
            <a:ext cx="1833245" cy="1440160"/>
          </a:xfrm>
          <a:prstGeom prst="rightBrace">
            <a:avLst>
              <a:gd name="adj1" fmla="val 5162"/>
              <a:gd name="adj2" fmla="val 4630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17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okclipart.com/img376/omphcrrmfdvwvewwkab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296" y="2708920"/>
            <a:ext cx="2130078" cy="4149080"/>
          </a:xfrm>
          <a:prstGeom prst="rect">
            <a:avLst/>
          </a:prstGeom>
          <a:noFill/>
        </p:spPr>
      </p:pic>
      <p:sp>
        <p:nvSpPr>
          <p:cNvPr id="7" name="Zaoblený obdélníkový popisek 6"/>
          <p:cNvSpPr/>
          <p:nvPr/>
        </p:nvSpPr>
        <p:spPr>
          <a:xfrm>
            <a:off x="3500430" y="1071546"/>
            <a:ext cx="5429288" cy="5572164"/>
          </a:xfrm>
          <a:prstGeom prst="wedgeRoundRectCallout">
            <a:avLst>
              <a:gd name="adj1" fmla="val -56726"/>
              <a:gd name="adj2" fmla="val -18261"/>
              <a:gd name="adj3" fmla="val 16667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643306" y="1500174"/>
            <a:ext cx="50720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Candara" pitchFamily="34" charset="0"/>
              </a:rPr>
              <a:t>Hello</a:t>
            </a:r>
            <a:r>
              <a:rPr lang="cs-CZ" sz="3200" dirty="0" smtClean="0">
                <a:latin typeface="Candara" pitchFamily="34" charset="0"/>
              </a:rPr>
              <a:t>, </a:t>
            </a:r>
            <a:r>
              <a:rPr lang="cs-CZ" sz="3200" dirty="0" err="1" smtClean="0">
                <a:latin typeface="Candara" pitchFamily="34" charset="0"/>
              </a:rPr>
              <a:t>friends</a:t>
            </a:r>
            <a:r>
              <a:rPr lang="cs-CZ" sz="3200" dirty="0">
                <a:latin typeface="Candara" pitchFamily="34" charset="0"/>
              </a:rPr>
              <a:t>!</a:t>
            </a:r>
            <a:endParaRPr lang="cs-CZ" sz="3200" dirty="0" smtClean="0">
              <a:latin typeface="Candara" pitchFamily="34" charset="0"/>
            </a:endParaRPr>
          </a:p>
          <a:p>
            <a:r>
              <a:rPr lang="cs-CZ" sz="3200" dirty="0" smtClean="0">
                <a:latin typeface="Candara" pitchFamily="34" charset="0"/>
              </a:rPr>
              <a:t>My </a:t>
            </a:r>
            <a:r>
              <a:rPr lang="cs-CZ" sz="3200" dirty="0" err="1" smtClean="0">
                <a:latin typeface="Candara" pitchFamily="34" charset="0"/>
              </a:rPr>
              <a:t>name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dirty="0" err="1" smtClean="0">
                <a:latin typeface="Candara" pitchFamily="34" charset="0"/>
              </a:rPr>
              <a:t>is</a:t>
            </a:r>
            <a:r>
              <a:rPr lang="cs-CZ" sz="3200" dirty="0" smtClean="0">
                <a:latin typeface="Candara" pitchFamily="34" charset="0"/>
              </a:rPr>
              <a:t> Andy.</a:t>
            </a:r>
          </a:p>
          <a:p>
            <a:endParaRPr lang="cs-CZ" sz="3200" dirty="0">
              <a:latin typeface="Candara" pitchFamily="34" charset="0"/>
            </a:endParaRPr>
          </a:p>
          <a:p>
            <a:pPr algn="just"/>
            <a:r>
              <a:rPr lang="cs-CZ" sz="3200" dirty="0" smtClean="0">
                <a:latin typeface="Candara" pitchFamily="34" charset="0"/>
              </a:rPr>
              <a:t>I </a:t>
            </a:r>
            <a:r>
              <a:rPr lang="cs-CZ" sz="3200" b="1" dirty="0" smtClean="0">
                <a:latin typeface="Candara" pitchFamily="34" charset="0"/>
              </a:rPr>
              <a:t>LIVE</a:t>
            </a:r>
            <a:r>
              <a:rPr lang="cs-CZ" sz="3200" dirty="0" smtClean="0">
                <a:latin typeface="Candara" pitchFamily="34" charset="0"/>
              </a:rPr>
              <a:t> in </a:t>
            </a:r>
            <a:r>
              <a:rPr lang="cs-CZ" sz="3200" dirty="0" err="1" smtClean="0">
                <a:latin typeface="Candara" pitchFamily="34" charset="0"/>
              </a:rPr>
              <a:t>Prague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pPr algn="just"/>
            <a:r>
              <a:rPr lang="cs-CZ" sz="3200" dirty="0" smtClean="0">
                <a:latin typeface="Candara" pitchFamily="34" charset="0"/>
              </a:rPr>
              <a:t>I </a:t>
            </a:r>
            <a:r>
              <a:rPr lang="cs-CZ" sz="3200" b="1" dirty="0" smtClean="0">
                <a:latin typeface="Candara" pitchFamily="34" charset="0"/>
              </a:rPr>
              <a:t>GO</a:t>
            </a:r>
            <a:r>
              <a:rPr lang="cs-CZ" sz="3200" dirty="0" smtClean="0">
                <a:latin typeface="Candara" pitchFamily="34" charset="0"/>
              </a:rPr>
              <a:t> to </a:t>
            </a:r>
            <a:r>
              <a:rPr lang="cs-CZ" sz="3200" dirty="0" err="1" smtClean="0">
                <a:latin typeface="Candara" pitchFamily="34" charset="0"/>
              </a:rPr>
              <a:t>school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pPr algn="just"/>
            <a:r>
              <a:rPr lang="cs-CZ" sz="3200" dirty="0" smtClean="0">
                <a:latin typeface="Candara" pitchFamily="34" charset="0"/>
              </a:rPr>
              <a:t>I</a:t>
            </a:r>
            <a:r>
              <a:rPr lang="cs-CZ" sz="3200" b="1" dirty="0" smtClean="0">
                <a:latin typeface="Candara" pitchFamily="34" charset="0"/>
              </a:rPr>
              <a:t> PLAY </a:t>
            </a:r>
            <a:r>
              <a:rPr lang="cs-CZ" sz="3200" dirty="0" err="1" smtClean="0">
                <a:latin typeface="Candara" pitchFamily="34" charset="0"/>
              </a:rPr>
              <a:t>football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pPr algn="just"/>
            <a:r>
              <a:rPr lang="cs-CZ" sz="3200" dirty="0" smtClean="0">
                <a:latin typeface="Candara" pitchFamily="34" charset="0"/>
              </a:rPr>
              <a:t>I </a:t>
            </a:r>
            <a:r>
              <a:rPr lang="cs-CZ" sz="3200" b="1" dirty="0" smtClean="0">
                <a:latin typeface="Candara" pitchFamily="34" charset="0"/>
              </a:rPr>
              <a:t>LIKE </a:t>
            </a:r>
            <a:r>
              <a:rPr lang="cs-CZ" sz="3200" dirty="0" err="1" smtClean="0">
                <a:latin typeface="Candara" pitchFamily="34" charset="0"/>
              </a:rPr>
              <a:t>ice</a:t>
            </a:r>
            <a:r>
              <a:rPr lang="cs-CZ" sz="3200" dirty="0" smtClean="0">
                <a:latin typeface="Candara" pitchFamily="34" charset="0"/>
              </a:rPr>
              <a:t>-</a:t>
            </a:r>
            <a:r>
              <a:rPr lang="cs-CZ" sz="3200" dirty="0" err="1" smtClean="0">
                <a:latin typeface="Candara" pitchFamily="34" charset="0"/>
              </a:rPr>
              <a:t>cream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endParaRPr lang="cs-CZ" sz="3200" dirty="0">
              <a:latin typeface="Candara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14282" y="50004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Berlin Sans FB Demi" pitchFamily="34" charset="0"/>
              </a:rPr>
              <a:t>I + verb </a:t>
            </a:r>
            <a:r>
              <a:rPr lang="cs-CZ" sz="2800" dirty="0" smtClean="0">
                <a:latin typeface="Berlin Sans FB Demi" pitchFamily="34" charset="0"/>
              </a:rPr>
              <a:t>(=sloveso)</a:t>
            </a:r>
            <a:endParaRPr lang="cs-CZ" sz="28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reviews.123rf.com/images/lenm/lenm1411/lenm141100295/33819158-Illustration-Featuring-a-Boy-Flexing-His-Muscles-to-Demonstrate-His-Strength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817630"/>
            <a:ext cx="1785918" cy="3040370"/>
          </a:xfrm>
          <a:prstGeom prst="rect">
            <a:avLst/>
          </a:prstGeom>
          <a:noFill/>
        </p:spPr>
      </p:pic>
      <p:pic>
        <p:nvPicPr>
          <p:cNvPr id="4" name="Picture 2" descr="http://www.okclipart.com/img376/omphcrrmfdvwvewwkab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290"/>
            <a:ext cx="1650386" cy="3214710"/>
          </a:xfrm>
          <a:prstGeom prst="rect">
            <a:avLst/>
          </a:prstGeom>
          <a:noFill/>
        </p:spPr>
      </p:pic>
      <p:pic>
        <p:nvPicPr>
          <p:cNvPr id="6" name="Zástupný symbol pro obsah 3" descr="ojlml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57422" y="3904485"/>
            <a:ext cx="1500198" cy="2953515"/>
          </a:xfrm>
        </p:spPr>
      </p:pic>
      <p:sp>
        <p:nvSpPr>
          <p:cNvPr id="7" name="Zaoblený obdélníkový popisek 6"/>
          <p:cNvSpPr/>
          <p:nvPr/>
        </p:nvSpPr>
        <p:spPr>
          <a:xfrm>
            <a:off x="928662" y="357166"/>
            <a:ext cx="6429420" cy="3000396"/>
          </a:xfrm>
          <a:prstGeom prst="wedgeRoundRectCallout">
            <a:avLst>
              <a:gd name="adj1" fmla="val -18264"/>
              <a:gd name="adj2" fmla="val 6090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500166" y="428604"/>
            <a:ext cx="5500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Candara" pitchFamily="34" charset="0"/>
              </a:rPr>
              <a:t>We</a:t>
            </a:r>
            <a:r>
              <a:rPr lang="cs-CZ" sz="3200" dirty="0" smtClean="0">
                <a:latin typeface="Candara" pitchFamily="34" charset="0"/>
              </a:rPr>
              <a:t> are Andy, </a:t>
            </a:r>
            <a:r>
              <a:rPr lang="cs-CZ" sz="3200" dirty="0" err="1" smtClean="0">
                <a:latin typeface="Candara" pitchFamily="34" charset="0"/>
              </a:rPr>
              <a:t>Carol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dirty="0" err="1" smtClean="0">
                <a:latin typeface="Candara" pitchFamily="34" charset="0"/>
              </a:rPr>
              <a:t>and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dirty="0" err="1" smtClean="0">
                <a:latin typeface="Candara" pitchFamily="34" charset="0"/>
              </a:rPr>
              <a:t>Marc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endParaRPr lang="cs-CZ" sz="3200" dirty="0" smtClean="0">
              <a:latin typeface="Candara" pitchFamily="34" charset="0"/>
            </a:endParaRPr>
          </a:p>
          <a:p>
            <a:r>
              <a:rPr lang="cs-CZ" sz="3200" dirty="0" err="1" smtClean="0">
                <a:latin typeface="Candara" pitchFamily="34" charset="0"/>
              </a:rPr>
              <a:t>We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b="1" dirty="0" smtClean="0">
                <a:latin typeface="Candara" pitchFamily="34" charset="0"/>
              </a:rPr>
              <a:t>LIVE</a:t>
            </a:r>
            <a:r>
              <a:rPr lang="cs-CZ" sz="3200" dirty="0" smtClean="0">
                <a:latin typeface="Candara" pitchFamily="34" charset="0"/>
              </a:rPr>
              <a:t> in </a:t>
            </a:r>
            <a:r>
              <a:rPr lang="cs-CZ" sz="3200" dirty="0" err="1" smtClean="0">
                <a:latin typeface="Candara" pitchFamily="34" charset="0"/>
              </a:rPr>
              <a:t>Prague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r>
              <a:rPr lang="cs-CZ" sz="3200" dirty="0" err="1" smtClean="0">
                <a:latin typeface="Candara" pitchFamily="34" charset="0"/>
              </a:rPr>
              <a:t>We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b="1" dirty="0" smtClean="0">
                <a:latin typeface="Candara" pitchFamily="34" charset="0"/>
              </a:rPr>
              <a:t>GO</a:t>
            </a:r>
            <a:r>
              <a:rPr lang="cs-CZ" sz="3200" dirty="0" smtClean="0">
                <a:latin typeface="Candara" pitchFamily="34" charset="0"/>
              </a:rPr>
              <a:t> to </a:t>
            </a:r>
            <a:r>
              <a:rPr lang="cs-CZ" sz="3200" dirty="0" err="1" smtClean="0">
                <a:latin typeface="Candara" pitchFamily="34" charset="0"/>
              </a:rPr>
              <a:t>school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r>
              <a:rPr lang="cs-CZ" sz="3200" dirty="0" err="1" smtClean="0">
                <a:latin typeface="Candara" pitchFamily="34" charset="0"/>
              </a:rPr>
              <a:t>We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b="1" dirty="0" smtClean="0">
                <a:latin typeface="Candara" pitchFamily="34" charset="0"/>
              </a:rPr>
              <a:t>LIKE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dirty="0" err="1" smtClean="0">
                <a:latin typeface="Candara" pitchFamily="34" charset="0"/>
              </a:rPr>
              <a:t>English</a:t>
            </a:r>
            <a:r>
              <a:rPr lang="cs-CZ" sz="3200" dirty="0" smtClean="0">
                <a:latin typeface="Candara" pitchFamily="34" charset="0"/>
              </a:rPr>
              <a:t>.</a:t>
            </a:r>
            <a:endParaRPr lang="cs-CZ" sz="3200" dirty="0">
              <a:latin typeface="Candara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35588" y="3643290"/>
            <a:ext cx="4044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3600" dirty="0" smtClean="0">
                <a:latin typeface="Berlin Sans FB Demi" pitchFamily="34" charset="0"/>
              </a:rPr>
              <a:t>WE + verb </a:t>
            </a:r>
            <a:r>
              <a:rPr lang="cs-CZ" sz="2800" dirty="0">
                <a:solidFill>
                  <a:prstClr val="black"/>
                </a:solidFill>
                <a:latin typeface="Berlin Sans FB Demi" pitchFamily="34" charset="0"/>
              </a:rPr>
              <a:t>(=sloveso)</a:t>
            </a:r>
            <a:endParaRPr lang="cs-CZ" sz="2800" dirty="0">
              <a:solidFill>
                <a:srgbClr val="FF0000"/>
              </a:solidFill>
              <a:latin typeface="Berlin Sans FB Demi" pitchFamily="34" charset="0"/>
            </a:endParaRPr>
          </a:p>
          <a:p>
            <a:r>
              <a:rPr lang="cs-CZ" sz="3600" dirty="0" smtClean="0">
                <a:latin typeface="Berlin Sans FB Demi" pitchFamily="34" charset="0"/>
              </a:rPr>
              <a:t>  </a:t>
            </a:r>
            <a:endParaRPr lang="cs-CZ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dkcoin8.com/images/go-to-class-clipart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4143404" cy="2853647"/>
          </a:xfrm>
          <a:prstGeom prst="rect">
            <a:avLst/>
          </a:prstGeom>
          <a:noFill/>
        </p:spPr>
      </p:pic>
      <p:sp>
        <p:nvSpPr>
          <p:cNvPr id="7" name="Zaoblený obdélníkový popisek 6"/>
          <p:cNvSpPr/>
          <p:nvPr/>
        </p:nvSpPr>
        <p:spPr>
          <a:xfrm>
            <a:off x="4000496" y="1000108"/>
            <a:ext cx="4929222" cy="3429024"/>
          </a:xfrm>
          <a:prstGeom prst="wedgeRoundRectCallout">
            <a:avLst>
              <a:gd name="adj1" fmla="val -52730"/>
              <a:gd name="adj2" fmla="val 56640"/>
              <a:gd name="adj3" fmla="val 16667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286248" y="1000108"/>
            <a:ext cx="50720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>
              <a:latin typeface="Candara" pitchFamily="34" charset="0"/>
            </a:endParaRPr>
          </a:p>
          <a:p>
            <a:pPr algn="just"/>
            <a:r>
              <a:rPr lang="cs-CZ" sz="3200" dirty="0" err="1" smtClean="0">
                <a:latin typeface="Candara" pitchFamily="34" charset="0"/>
              </a:rPr>
              <a:t>You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b="1" dirty="0" smtClean="0">
                <a:latin typeface="Candara" pitchFamily="34" charset="0"/>
              </a:rPr>
              <a:t>LIVE</a:t>
            </a:r>
            <a:r>
              <a:rPr lang="cs-CZ" sz="3200" dirty="0" smtClean="0">
                <a:latin typeface="Candara" pitchFamily="34" charset="0"/>
              </a:rPr>
              <a:t> in </a:t>
            </a:r>
            <a:r>
              <a:rPr lang="cs-CZ" sz="3200" dirty="0" err="1" smtClean="0">
                <a:latin typeface="Candara" pitchFamily="34" charset="0"/>
              </a:rPr>
              <a:t>Černošice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pPr algn="just"/>
            <a:r>
              <a:rPr lang="cs-CZ" sz="3200" dirty="0" err="1" smtClean="0">
                <a:latin typeface="Candara" pitchFamily="34" charset="0"/>
              </a:rPr>
              <a:t>You</a:t>
            </a:r>
            <a:r>
              <a:rPr lang="cs-CZ" sz="3200" b="1" dirty="0" smtClean="0">
                <a:latin typeface="Candara" pitchFamily="34" charset="0"/>
              </a:rPr>
              <a:t> GO</a:t>
            </a:r>
            <a:r>
              <a:rPr lang="cs-CZ" sz="3200" dirty="0" smtClean="0">
                <a:latin typeface="Candara" pitchFamily="34" charset="0"/>
              </a:rPr>
              <a:t> to </a:t>
            </a:r>
            <a:r>
              <a:rPr lang="cs-CZ" sz="3200" dirty="0" err="1" smtClean="0">
                <a:latin typeface="Candara" pitchFamily="34" charset="0"/>
              </a:rPr>
              <a:t>school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pPr algn="just"/>
            <a:r>
              <a:rPr lang="cs-CZ" sz="3200" dirty="0" err="1" smtClean="0">
                <a:latin typeface="Candara" pitchFamily="34" charset="0"/>
              </a:rPr>
              <a:t>You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b="1" dirty="0" smtClean="0">
                <a:latin typeface="Candara" pitchFamily="34" charset="0"/>
              </a:rPr>
              <a:t>DO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dirty="0" err="1" smtClean="0">
                <a:latin typeface="Candara" pitchFamily="34" charset="0"/>
              </a:rPr>
              <a:t>homework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pPr algn="just"/>
            <a:r>
              <a:rPr lang="cs-CZ" sz="3200" dirty="0" err="1" smtClean="0">
                <a:latin typeface="Candara" pitchFamily="34" charset="0"/>
              </a:rPr>
              <a:t>You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b="1" dirty="0" smtClean="0">
                <a:latin typeface="Candara" pitchFamily="34" charset="0"/>
              </a:rPr>
              <a:t>LIKE </a:t>
            </a:r>
            <a:r>
              <a:rPr lang="cs-CZ" sz="3200" dirty="0" err="1" smtClean="0">
                <a:latin typeface="Candara" pitchFamily="34" charset="0"/>
              </a:rPr>
              <a:t>English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endParaRPr lang="cs-CZ" sz="3200" dirty="0">
              <a:latin typeface="Candara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14282" y="500042"/>
            <a:ext cx="4429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3600" dirty="0" smtClean="0">
                <a:latin typeface="Berlin Sans FB Demi" pitchFamily="34" charset="0"/>
              </a:rPr>
              <a:t>YOU + verb </a:t>
            </a:r>
            <a:r>
              <a:rPr lang="cs-CZ" sz="2800" dirty="0">
                <a:solidFill>
                  <a:prstClr val="black"/>
                </a:solidFill>
                <a:latin typeface="Berlin Sans FB Demi" pitchFamily="34" charset="0"/>
              </a:rPr>
              <a:t>(=sloveso)</a:t>
            </a:r>
            <a:endParaRPr lang="cs-CZ" sz="2800" dirty="0">
              <a:solidFill>
                <a:srgbClr val="FF0000"/>
              </a:solidFill>
              <a:latin typeface="Berlin Sans FB Demi" pitchFamily="34" charset="0"/>
            </a:endParaRPr>
          </a:p>
          <a:p>
            <a:endParaRPr lang="cs-CZ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ový popisek 5"/>
          <p:cNvSpPr/>
          <p:nvPr/>
        </p:nvSpPr>
        <p:spPr>
          <a:xfrm>
            <a:off x="2643174" y="142852"/>
            <a:ext cx="5572164" cy="3571876"/>
          </a:xfrm>
          <a:prstGeom prst="wedgeRoundRectCallout">
            <a:avLst>
              <a:gd name="adj1" fmla="val -70165"/>
              <a:gd name="adj2" fmla="val -156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143240" y="571480"/>
            <a:ext cx="4643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ndara" pitchFamily="34" charset="0"/>
              </a:rPr>
              <a:t>I‘m Jane.</a:t>
            </a:r>
          </a:p>
          <a:p>
            <a:r>
              <a:rPr lang="cs-CZ" sz="3200" dirty="0" err="1" smtClean="0">
                <a:latin typeface="Candara" pitchFamily="34" charset="0"/>
              </a:rPr>
              <a:t>This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dirty="0" err="1" smtClean="0">
                <a:latin typeface="Candara" pitchFamily="34" charset="0"/>
              </a:rPr>
              <a:t>is</a:t>
            </a:r>
            <a:r>
              <a:rPr lang="cs-CZ" sz="3200" dirty="0" smtClean="0">
                <a:latin typeface="Candara" pitchFamily="34" charset="0"/>
              </a:rPr>
              <a:t> Andy </a:t>
            </a:r>
            <a:r>
              <a:rPr lang="cs-CZ" sz="3200" dirty="0" err="1" smtClean="0">
                <a:latin typeface="Candara" pitchFamily="34" charset="0"/>
              </a:rPr>
              <a:t>and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dirty="0" err="1" smtClean="0">
                <a:latin typeface="Candara" pitchFamily="34" charset="0"/>
              </a:rPr>
              <a:t>Carol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endParaRPr lang="cs-CZ" sz="3200" dirty="0">
              <a:latin typeface="Candara" pitchFamily="34" charset="0"/>
            </a:endParaRPr>
          </a:p>
          <a:p>
            <a:r>
              <a:rPr lang="cs-CZ" sz="3200" dirty="0" err="1" smtClean="0">
                <a:latin typeface="Candara" pitchFamily="34" charset="0"/>
              </a:rPr>
              <a:t>They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b="1" dirty="0" smtClean="0">
                <a:latin typeface="Candara" pitchFamily="34" charset="0"/>
              </a:rPr>
              <a:t>LIVE</a:t>
            </a:r>
            <a:r>
              <a:rPr lang="cs-CZ" sz="3200" dirty="0" smtClean="0">
                <a:latin typeface="Candara" pitchFamily="34" charset="0"/>
              </a:rPr>
              <a:t> in </a:t>
            </a:r>
            <a:r>
              <a:rPr lang="cs-CZ" sz="3200" dirty="0" err="1" smtClean="0">
                <a:latin typeface="Candara" pitchFamily="34" charset="0"/>
              </a:rPr>
              <a:t>Prague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r>
              <a:rPr lang="cs-CZ" sz="3200" dirty="0" err="1" smtClean="0">
                <a:latin typeface="Candara" pitchFamily="34" charset="0"/>
              </a:rPr>
              <a:t>They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b="1" dirty="0" smtClean="0">
                <a:latin typeface="Candara" pitchFamily="34" charset="0"/>
              </a:rPr>
              <a:t>GO</a:t>
            </a:r>
            <a:r>
              <a:rPr lang="cs-CZ" sz="3200" dirty="0" smtClean="0">
                <a:latin typeface="Candara" pitchFamily="34" charset="0"/>
              </a:rPr>
              <a:t> to </a:t>
            </a:r>
            <a:r>
              <a:rPr lang="cs-CZ" sz="3200" dirty="0" err="1" smtClean="0">
                <a:latin typeface="Candara" pitchFamily="34" charset="0"/>
              </a:rPr>
              <a:t>school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</p:txBody>
      </p:sp>
      <p:pic>
        <p:nvPicPr>
          <p:cNvPr id="8" name="Picture 2" descr="http://www.okclipart.com/img376/omphcrrmfdvwvewwkab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786190"/>
            <a:ext cx="1497960" cy="2917806"/>
          </a:xfrm>
          <a:prstGeom prst="rect">
            <a:avLst/>
          </a:prstGeom>
          <a:noFill/>
        </p:spPr>
      </p:pic>
      <p:pic>
        <p:nvPicPr>
          <p:cNvPr id="9" name="Zástupný symbol pro obsah 3" descr="ojlm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768" y="3786190"/>
            <a:ext cx="1462134" cy="2878576"/>
          </a:xfrm>
        </p:spPr>
      </p:pic>
      <p:pic>
        <p:nvPicPr>
          <p:cNvPr id="16390" name="Picture 6" descr="http://mzayat.com/images/good-morning-clip-art-cliparts-co-clip-art-teacher-534_16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8090" y="571480"/>
            <a:ext cx="2009775" cy="6048376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1268819" y="4187387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3600" dirty="0" smtClean="0">
                <a:latin typeface="Berlin Sans FB Demi" pitchFamily="34" charset="0"/>
              </a:rPr>
              <a:t>THEY + verb </a:t>
            </a:r>
            <a:r>
              <a:rPr lang="cs-CZ" sz="2800" dirty="0">
                <a:solidFill>
                  <a:prstClr val="black"/>
                </a:solidFill>
                <a:latin typeface="Berlin Sans FB Demi" pitchFamily="34" charset="0"/>
              </a:rPr>
              <a:t>(=sloveso)</a:t>
            </a:r>
            <a:endParaRPr lang="cs-CZ" sz="2800" dirty="0">
              <a:solidFill>
                <a:srgbClr val="FF0000"/>
              </a:solidFill>
              <a:latin typeface="Berlin Sans FB Demi" pitchFamily="34" charset="0"/>
            </a:endParaRPr>
          </a:p>
          <a:p>
            <a:endParaRPr lang="cs-CZ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reviews.123rf.com/images/lenm/lenm1411/lenm141100295/33819158-Illustration-Featuring-a-Boy-Flexing-His-Muscles-to-Demonstrate-His-Strength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4270" y="2500282"/>
            <a:ext cx="2559730" cy="4357718"/>
          </a:xfrm>
          <a:prstGeom prst="rect">
            <a:avLst/>
          </a:prstGeom>
          <a:noFill/>
        </p:spPr>
      </p:pic>
      <p:pic>
        <p:nvPicPr>
          <p:cNvPr id="6" name="Picture 2" descr="http://www.okclipart.com/img376/omphcrrmfdvwvewwkab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282"/>
            <a:ext cx="2237190" cy="4357718"/>
          </a:xfrm>
          <a:prstGeom prst="rect">
            <a:avLst/>
          </a:prstGeom>
          <a:noFill/>
        </p:spPr>
      </p:pic>
      <p:sp>
        <p:nvSpPr>
          <p:cNvPr id="7" name="Zaoblený obdélníkový popisek 6"/>
          <p:cNvSpPr/>
          <p:nvPr/>
        </p:nvSpPr>
        <p:spPr>
          <a:xfrm>
            <a:off x="2714612" y="1500150"/>
            <a:ext cx="3786214" cy="5357850"/>
          </a:xfrm>
          <a:prstGeom prst="wedgeRoundRectCallout">
            <a:avLst>
              <a:gd name="adj1" fmla="val -67670"/>
              <a:gd name="adj2" fmla="val -516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857488" y="1785926"/>
            <a:ext cx="39290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Candara" pitchFamily="34" charset="0"/>
              </a:rPr>
              <a:t>This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dirty="0" err="1" smtClean="0">
                <a:latin typeface="Candara" pitchFamily="34" charset="0"/>
              </a:rPr>
              <a:t>is</a:t>
            </a:r>
            <a:r>
              <a:rPr lang="cs-CZ" sz="3200" dirty="0" smtClean="0">
                <a:latin typeface="Candara" pitchFamily="34" charset="0"/>
              </a:rPr>
              <a:t> my </a:t>
            </a:r>
            <a:r>
              <a:rPr lang="cs-CZ" sz="3200" dirty="0" err="1" smtClean="0">
                <a:latin typeface="Candara" pitchFamily="34" charset="0"/>
              </a:rPr>
              <a:t>friend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dirty="0" err="1" smtClean="0">
                <a:latin typeface="Candara" pitchFamily="34" charset="0"/>
              </a:rPr>
              <a:t>Marc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endParaRPr lang="cs-CZ" sz="3200" dirty="0">
              <a:latin typeface="Candara" pitchFamily="34" charset="0"/>
            </a:endParaRPr>
          </a:p>
          <a:p>
            <a:r>
              <a:rPr lang="cs-CZ" sz="3200" dirty="0" smtClean="0">
                <a:latin typeface="Candara" pitchFamily="34" charset="0"/>
              </a:rPr>
              <a:t>He </a:t>
            </a:r>
            <a:r>
              <a:rPr lang="cs-CZ" sz="3200" b="1" dirty="0" smtClean="0">
                <a:latin typeface="Candara" pitchFamily="34" charset="0"/>
              </a:rPr>
              <a:t>LIVE</a:t>
            </a:r>
            <a:r>
              <a:rPr lang="cs-CZ" sz="3200" b="1" dirty="0" smtClean="0">
                <a:solidFill>
                  <a:srgbClr val="FF0000"/>
                </a:solidFill>
                <a:latin typeface="Candara" pitchFamily="34" charset="0"/>
              </a:rPr>
              <a:t>S</a:t>
            </a:r>
            <a:r>
              <a:rPr lang="cs-CZ" sz="3200" dirty="0" smtClean="0">
                <a:latin typeface="Candara" pitchFamily="34" charset="0"/>
              </a:rPr>
              <a:t> in </a:t>
            </a:r>
            <a:r>
              <a:rPr lang="cs-CZ" sz="3200" dirty="0" err="1" smtClean="0">
                <a:latin typeface="Candara" pitchFamily="34" charset="0"/>
              </a:rPr>
              <a:t>Prague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r>
              <a:rPr lang="cs-CZ" sz="3200" dirty="0" smtClean="0">
                <a:latin typeface="Candara" pitchFamily="34" charset="0"/>
              </a:rPr>
              <a:t>He </a:t>
            </a:r>
            <a:r>
              <a:rPr lang="cs-CZ" sz="3200" b="1" dirty="0" smtClean="0">
                <a:latin typeface="Candara" pitchFamily="34" charset="0"/>
              </a:rPr>
              <a:t>GO</a:t>
            </a:r>
            <a:r>
              <a:rPr lang="cs-CZ" sz="3200" b="1" dirty="0" smtClean="0">
                <a:solidFill>
                  <a:srgbClr val="FF0000"/>
                </a:solidFill>
                <a:latin typeface="Candara" pitchFamily="34" charset="0"/>
              </a:rPr>
              <a:t>ES</a:t>
            </a:r>
            <a:r>
              <a:rPr lang="cs-CZ" sz="3200" dirty="0" smtClean="0">
                <a:latin typeface="Candara" pitchFamily="34" charset="0"/>
              </a:rPr>
              <a:t> to </a:t>
            </a:r>
            <a:r>
              <a:rPr lang="cs-CZ" sz="3200" dirty="0" err="1" smtClean="0">
                <a:latin typeface="Candara" pitchFamily="34" charset="0"/>
              </a:rPr>
              <a:t>school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r>
              <a:rPr lang="cs-CZ" sz="3200" dirty="0" smtClean="0">
                <a:latin typeface="Candara" pitchFamily="34" charset="0"/>
              </a:rPr>
              <a:t>He </a:t>
            </a:r>
            <a:r>
              <a:rPr lang="cs-CZ" sz="3200" b="1" dirty="0" smtClean="0">
                <a:latin typeface="Candara" pitchFamily="34" charset="0"/>
              </a:rPr>
              <a:t>PLAY</a:t>
            </a:r>
            <a:r>
              <a:rPr lang="cs-CZ" sz="3200" b="1" dirty="0" smtClean="0">
                <a:solidFill>
                  <a:srgbClr val="FF0000"/>
                </a:solidFill>
                <a:latin typeface="Candara" pitchFamily="34" charset="0"/>
              </a:rPr>
              <a:t>S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dirty="0" err="1" smtClean="0">
                <a:latin typeface="Candara" pitchFamily="34" charset="0"/>
              </a:rPr>
              <a:t>tennis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r>
              <a:rPr lang="cs-CZ" sz="3200" dirty="0" smtClean="0">
                <a:latin typeface="Candara" pitchFamily="34" charset="0"/>
              </a:rPr>
              <a:t>He </a:t>
            </a:r>
            <a:r>
              <a:rPr lang="cs-CZ" sz="3200" b="1" dirty="0" smtClean="0">
                <a:latin typeface="Candara" pitchFamily="34" charset="0"/>
              </a:rPr>
              <a:t>LIKE</a:t>
            </a:r>
            <a:r>
              <a:rPr lang="cs-CZ" sz="3200" b="1" dirty="0" smtClean="0">
                <a:solidFill>
                  <a:srgbClr val="FF0000"/>
                </a:solidFill>
                <a:latin typeface="Candara" pitchFamily="34" charset="0"/>
              </a:rPr>
              <a:t>S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dirty="0" err="1" smtClean="0">
                <a:latin typeface="Candara" pitchFamily="34" charset="0"/>
              </a:rPr>
              <a:t>animals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endParaRPr lang="cs-CZ" sz="3200" dirty="0">
              <a:latin typeface="Candara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5720" y="285728"/>
            <a:ext cx="629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4000" dirty="0" smtClean="0">
                <a:latin typeface="Berlin Sans FB Demi" pitchFamily="34" charset="0"/>
              </a:rPr>
              <a:t>HE + verb </a:t>
            </a:r>
            <a:r>
              <a:rPr lang="cs-CZ" sz="3200" dirty="0">
                <a:solidFill>
                  <a:prstClr val="black"/>
                </a:solidFill>
                <a:latin typeface="Berlin Sans FB Demi" pitchFamily="34" charset="0"/>
              </a:rPr>
              <a:t>(=sloveso</a:t>
            </a:r>
            <a:r>
              <a:rPr lang="cs-CZ" sz="3200" dirty="0" smtClean="0">
                <a:solidFill>
                  <a:prstClr val="black"/>
                </a:solidFill>
                <a:latin typeface="Berlin Sans FB Demi" pitchFamily="34" charset="0"/>
              </a:rPr>
              <a:t>) </a:t>
            </a:r>
            <a:r>
              <a:rPr lang="cs-CZ" sz="4000" dirty="0" smtClean="0">
                <a:latin typeface="Berlin Sans FB Demi" pitchFamily="34" charset="0"/>
              </a:rPr>
              <a:t>+</a:t>
            </a:r>
            <a:r>
              <a:rPr lang="cs-CZ" sz="4000" dirty="0" smtClean="0">
                <a:solidFill>
                  <a:srgbClr val="FF0000"/>
                </a:solidFill>
                <a:latin typeface="Berlin Sans FB Demi" pitchFamily="34" charset="0"/>
              </a:rPr>
              <a:t> S</a:t>
            </a:r>
            <a:endParaRPr lang="cs-CZ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jlm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1986" y="2857472"/>
            <a:ext cx="2032014" cy="4000528"/>
          </a:xfrm>
        </p:spPr>
      </p:pic>
      <p:pic>
        <p:nvPicPr>
          <p:cNvPr id="5" name="Picture 2" descr="http://www.okclipart.com/img376/omphcrrmfdvwvewwkab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2163828" cy="4214818"/>
          </a:xfrm>
          <a:prstGeom prst="rect">
            <a:avLst/>
          </a:prstGeom>
          <a:noFill/>
        </p:spPr>
      </p:pic>
      <p:sp>
        <p:nvSpPr>
          <p:cNvPr id="6" name="Zaoblený obdélníkový popisek 5"/>
          <p:cNvSpPr/>
          <p:nvPr/>
        </p:nvSpPr>
        <p:spPr>
          <a:xfrm>
            <a:off x="3000364" y="1285860"/>
            <a:ext cx="4071966" cy="5357850"/>
          </a:xfrm>
          <a:prstGeom prst="wedgeRoundRectCallout">
            <a:avLst>
              <a:gd name="adj1" fmla="val -67670"/>
              <a:gd name="adj2" fmla="val -516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071802" y="1785926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Candara" pitchFamily="34" charset="0"/>
              </a:rPr>
              <a:t>This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dirty="0" err="1" smtClean="0">
                <a:latin typeface="Candara" pitchFamily="34" charset="0"/>
              </a:rPr>
              <a:t>is</a:t>
            </a:r>
            <a:r>
              <a:rPr lang="cs-CZ" sz="3200" dirty="0" smtClean="0">
                <a:latin typeface="Candara" pitchFamily="34" charset="0"/>
              </a:rPr>
              <a:t> my sister </a:t>
            </a:r>
            <a:r>
              <a:rPr lang="cs-CZ" sz="3200" dirty="0" err="1" smtClean="0">
                <a:latin typeface="Candara" pitchFamily="34" charset="0"/>
              </a:rPr>
              <a:t>Carol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endParaRPr lang="cs-CZ" sz="3200" dirty="0">
              <a:latin typeface="Candara" pitchFamily="34" charset="0"/>
            </a:endParaRPr>
          </a:p>
          <a:p>
            <a:r>
              <a:rPr lang="cs-CZ" sz="3200" dirty="0" err="1" smtClean="0">
                <a:latin typeface="Candara" pitchFamily="34" charset="0"/>
              </a:rPr>
              <a:t>She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b="1" dirty="0" smtClean="0">
                <a:latin typeface="Candara" pitchFamily="34" charset="0"/>
              </a:rPr>
              <a:t>LIVE</a:t>
            </a:r>
            <a:r>
              <a:rPr lang="cs-CZ" sz="3200" b="1" dirty="0" smtClean="0">
                <a:solidFill>
                  <a:srgbClr val="FF0000"/>
                </a:solidFill>
                <a:latin typeface="Candara" pitchFamily="34" charset="0"/>
              </a:rPr>
              <a:t>S</a:t>
            </a:r>
            <a:r>
              <a:rPr lang="cs-CZ" sz="3200" dirty="0" smtClean="0">
                <a:latin typeface="Candara" pitchFamily="34" charset="0"/>
              </a:rPr>
              <a:t> in </a:t>
            </a:r>
            <a:r>
              <a:rPr lang="cs-CZ" sz="3200" dirty="0" err="1" smtClean="0">
                <a:latin typeface="Candara" pitchFamily="34" charset="0"/>
              </a:rPr>
              <a:t>Prague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r>
              <a:rPr lang="cs-CZ" sz="3200" dirty="0" err="1" smtClean="0">
                <a:latin typeface="Candara" pitchFamily="34" charset="0"/>
              </a:rPr>
              <a:t>She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b="1" dirty="0" smtClean="0">
                <a:latin typeface="Candara" pitchFamily="34" charset="0"/>
              </a:rPr>
              <a:t>GO</a:t>
            </a:r>
            <a:r>
              <a:rPr lang="cs-CZ" sz="3200" b="1" dirty="0" smtClean="0">
                <a:solidFill>
                  <a:srgbClr val="FF0000"/>
                </a:solidFill>
                <a:latin typeface="Candara" pitchFamily="34" charset="0"/>
              </a:rPr>
              <a:t>ES</a:t>
            </a:r>
            <a:r>
              <a:rPr lang="cs-CZ" sz="3200" dirty="0" smtClean="0">
                <a:latin typeface="Candara" pitchFamily="34" charset="0"/>
              </a:rPr>
              <a:t> to </a:t>
            </a:r>
            <a:r>
              <a:rPr lang="cs-CZ" sz="3200" dirty="0" err="1" smtClean="0">
                <a:latin typeface="Candara" pitchFamily="34" charset="0"/>
              </a:rPr>
              <a:t>school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r>
              <a:rPr lang="cs-CZ" sz="3200" dirty="0" err="1" smtClean="0">
                <a:latin typeface="Candara" pitchFamily="34" charset="0"/>
              </a:rPr>
              <a:t>She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b="1" dirty="0" smtClean="0">
                <a:latin typeface="Candara" pitchFamily="34" charset="0"/>
              </a:rPr>
              <a:t>PLAY</a:t>
            </a:r>
            <a:r>
              <a:rPr lang="cs-CZ" sz="3200" b="1" dirty="0" smtClean="0">
                <a:solidFill>
                  <a:srgbClr val="FF0000"/>
                </a:solidFill>
                <a:latin typeface="Candara" pitchFamily="34" charset="0"/>
              </a:rPr>
              <a:t>S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dirty="0" err="1" smtClean="0">
                <a:latin typeface="Candara" pitchFamily="34" charset="0"/>
              </a:rPr>
              <a:t>the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dirty="0" err="1" smtClean="0">
                <a:latin typeface="Candara" pitchFamily="34" charset="0"/>
              </a:rPr>
              <a:t>flute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r>
              <a:rPr lang="cs-CZ" sz="3200" dirty="0" err="1" smtClean="0">
                <a:latin typeface="Candara" pitchFamily="34" charset="0"/>
              </a:rPr>
              <a:t>She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b="1" dirty="0" smtClean="0">
                <a:latin typeface="Candara" pitchFamily="34" charset="0"/>
              </a:rPr>
              <a:t>LIKE</a:t>
            </a:r>
            <a:r>
              <a:rPr lang="cs-CZ" sz="3200" b="1" dirty="0" smtClean="0">
                <a:solidFill>
                  <a:srgbClr val="FF0000"/>
                </a:solidFill>
                <a:latin typeface="Candara" pitchFamily="34" charset="0"/>
              </a:rPr>
              <a:t>S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dirty="0" err="1" smtClean="0">
                <a:latin typeface="Candara" pitchFamily="34" charset="0"/>
              </a:rPr>
              <a:t>dolls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endParaRPr lang="cs-CZ" sz="3200" dirty="0">
              <a:latin typeface="Candara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4282" y="404664"/>
            <a:ext cx="6805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4000" dirty="0" smtClean="0">
                <a:latin typeface="Berlin Sans FB Demi" pitchFamily="34" charset="0"/>
              </a:rPr>
              <a:t>SHE + verb </a:t>
            </a:r>
            <a:r>
              <a:rPr lang="cs-CZ" sz="3200" dirty="0">
                <a:solidFill>
                  <a:prstClr val="black"/>
                </a:solidFill>
                <a:latin typeface="Berlin Sans FB Demi" pitchFamily="34" charset="0"/>
              </a:rPr>
              <a:t>(=sloveso</a:t>
            </a:r>
            <a:r>
              <a:rPr lang="cs-CZ" sz="3200" dirty="0" smtClean="0">
                <a:solidFill>
                  <a:prstClr val="black"/>
                </a:solidFill>
                <a:latin typeface="Berlin Sans FB Demi" pitchFamily="34" charset="0"/>
              </a:rPr>
              <a:t>)</a:t>
            </a:r>
            <a:r>
              <a:rPr lang="cs-CZ" sz="4000" dirty="0" smtClean="0">
                <a:latin typeface="Berlin Sans FB Demi" pitchFamily="34" charset="0"/>
              </a:rPr>
              <a:t> +</a:t>
            </a:r>
            <a:r>
              <a:rPr lang="cs-CZ" sz="4000" dirty="0" smtClean="0">
                <a:solidFill>
                  <a:srgbClr val="FF0000"/>
                </a:solidFill>
                <a:latin typeface="Berlin Sans FB Demi" pitchFamily="34" charset="0"/>
              </a:rPr>
              <a:t> S</a:t>
            </a:r>
            <a:endParaRPr lang="cs-CZ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okclipart.com/img376/omphcrrmfdvwvewwkab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282"/>
            <a:ext cx="2237190" cy="4357718"/>
          </a:xfrm>
          <a:prstGeom prst="rect">
            <a:avLst/>
          </a:prstGeom>
          <a:noFill/>
        </p:spPr>
      </p:pic>
      <p:sp>
        <p:nvSpPr>
          <p:cNvPr id="7" name="Zaoblený obdélníkový popisek 6"/>
          <p:cNvSpPr/>
          <p:nvPr/>
        </p:nvSpPr>
        <p:spPr>
          <a:xfrm>
            <a:off x="2714612" y="1500150"/>
            <a:ext cx="3945620" cy="5357850"/>
          </a:xfrm>
          <a:prstGeom prst="wedgeRoundRectCallout">
            <a:avLst>
              <a:gd name="adj1" fmla="val -67670"/>
              <a:gd name="adj2" fmla="val -516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857488" y="1785926"/>
            <a:ext cx="3929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Candara" pitchFamily="34" charset="0"/>
              </a:rPr>
              <a:t>This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dirty="0" err="1" smtClean="0">
                <a:latin typeface="Candara" pitchFamily="34" charset="0"/>
              </a:rPr>
              <a:t>is</a:t>
            </a:r>
            <a:r>
              <a:rPr lang="cs-CZ" sz="3200" dirty="0" smtClean="0">
                <a:latin typeface="Candara" pitchFamily="34" charset="0"/>
              </a:rPr>
              <a:t> a dog.</a:t>
            </a:r>
          </a:p>
          <a:p>
            <a:endParaRPr lang="cs-CZ" sz="3200" dirty="0">
              <a:latin typeface="Candara" pitchFamily="34" charset="0"/>
            </a:endParaRPr>
          </a:p>
          <a:p>
            <a:r>
              <a:rPr lang="cs-CZ" sz="3200" dirty="0" err="1" smtClean="0">
                <a:latin typeface="Candara" pitchFamily="34" charset="0"/>
              </a:rPr>
              <a:t>It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b="1" dirty="0" smtClean="0">
                <a:latin typeface="Candara" pitchFamily="34" charset="0"/>
              </a:rPr>
              <a:t>LIVE</a:t>
            </a:r>
            <a:r>
              <a:rPr lang="cs-CZ" sz="3200" b="1" dirty="0" smtClean="0">
                <a:solidFill>
                  <a:srgbClr val="FF0000"/>
                </a:solidFill>
                <a:latin typeface="Candara" pitchFamily="34" charset="0"/>
              </a:rPr>
              <a:t>S</a:t>
            </a:r>
            <a:r>
              <a:rPr lang="cs-CZ" sz="3200" dirty="0" smtClean="0">
                <a:latin typeface="Candara" pitchFamily="34" charset="0"/>
              </a:rPr>
              <a:t> in a house.</a:t>
            </a:r>
          </a:p>
          <a:p>
            <a:r>
              <a:rPr lang="cs-CZ" sz="3200" dirty="0" err="1" smtClean="0">
                <a:latin typeface="Candara" pitchFamily="34" charset="0"/>
              </a:rPr>
              <a:t>It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b="1" dirty="0" smtClean="0">
                <a:latin typeface="Candara" pitchFamily="34" charset="0"/>
              </a:rPr>
              <a:t>PLAY</a:t>
            </a:r>
            <a:r>
              <a:rPr lang="cs-CZ" sz="3200" b="1" dirty="0" smtClean="0">
                <a:solidFill>
                  <a:srgbClr val="FF0000"/>
                </a:solidFill>
                <a:latin typeface="Candara" pitchFamily="34" charset="0"/>
              </a:rPr>
              <a:t>S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dirty="0" err="1" smtClean="0">
                <a:latin typeface="Candara" pitchFamily="34" charset="0"/>
              </a:rPr>
              <a:t>with</a:t>
            </a:r>
            <a:r>
              <a:rPr lang="cs-CZ" sz="3200" dirty="0" smtClean="0">
                <a:latin typeface="Candara" pitchFamily="34" charset="0"/>
              </a:rPr>
              <a:t> a bone.</a:t>
            </a:r>
          </a:p>
          <a:p>
            <a:r>
              <a:rPr lang="cs-CZ" sz="3200" dirty="0" err="1" smtClean="0">
                <a:latin typeface="Candara" pitchFamily="34" charset="0"/>
              </a:rPr>
              <a:t>It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b="1" dirty="0" smtClean="0">
                <a:latin typeface="Candara" pitchFamily="34" charset="0"/>
              </a:rPr>
              <a:t>LIKE</a:t>
            </a:r>
            <a:r>
              <a:rPr lang="cs-CZ" sz="3200" b="1" dirty="0" smtClean="0">
                <a:solidFill>
                  <a:srgbClr val="FF0000"/>
                </a:solidFill>
                <a:latin typeface="Candara" pitchFamily="34" charset="0"/>
              </a:rPr>
              <a:t>S</a:t>
            </a:r>
            <a:r>
              <a:rPr lang="cs-CZ" sz="3200" dirty="0" smtClean="0">
                <a:latin typeface="Candara" pitchFamily="34" charset="0"/>
              </a:rPr>
              <a:t> </a:t>
            </a:r>
            <a:r>
              <a:rPr lang="cs-CZ" sz="3200" dirty="0" err="1" smtClean="0">
                <a:latin typeface="Candara" pitchFamily="34" charset="0"/>
              </a:rPr>
              <a:t>cats</a:t>
            </a:r>
            <a:r>
              <a:rPr lang="cs-CZ" sz="3200" dirty="0" smtClean="0">
                <a:latin typeface="Candara" pitchFamily="34" charset="0"/>
              </a:rPr>
              <a:t>.</a:t>
            </a:r>
          </a:p>
          <a:p>
            <a:endParaRPr lang="cs-CZ" sz="3200" dirty="0">
              <a:latin typeface="Candara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5720" y="285728"/>
            <a:ext cx="471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4000" dirty="0" smtClean="0">
                <a:latin typeface="Berlin Sans FB Demi" pitchFamily="34" charset="0"/>
              </a:rPr>
              <a:t>IT + verb </a:t>
            </a:r>
            <a:r>
              <a:rPr lang="cs-CZ" sz="3200" dirty="0">
                <a:solidFill>
                  <a:prstClr val="black"/>
                </a:solidFill>
                <a:latin typeface="Berlin Sans FB Demi" pitchFamily="34" charset="0"/>
              </a:rPr>
              <a:t>(=sloveso</a:t>
            </a:r>
            <a:r>
              <a:rPr lang="cs-CZ" sz="3200" dirty="0" smtClean="0">
                <a:solidFill>
                  <a:prstClr val="black"/>
                </a:solidFill>
                <a:latin typeface="Berlin Sans FB Demi" pitchFamily="34" charset="0"/>
              </a:rPr>
              <a:t>) </a:t>
            </a:r>
            <a:r>
              <a:rPr lang="cs-CZ" sz="4000" dirty="0" smtClean="0">
                <a:latin typeface="Berlin Sans FB Demi" pitchFamily="34" charset="0"/>
              </a:rPr>
              <a:t>+</a:t>
            </a:r>
            <a:r>
              <a:rPr lang="cs-CZ" sz="4000" dirty="0" smtClean="0">
                <a:solidFill>
                  <a:srgbClr val="FF0000"/>
                </a:solidFill>
                <a:latin typeface="Berlin Sans FB Demi" pitchFamily="34" charset="0"/>
              </a:rPr>
              <a:t> S</a:t>
            </a:r>
            <a:endParaRPr lang="cs-CZ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2050" name="Picture 2" descr="Bones Clipart Dog Bone - Cute Chihuahua Clip Art - Png Download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232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10085"/>
            <a:ext cx="40004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9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429910"/>
              </p:ext>
            </p:extLst>
          </p:nvPr>
        </p:nvGraphicFramePr>
        <p:xfrm>
          <a:off x="251520" y="116632"/>
          <a:ext cx="8712968" cy="65577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28935"/>
                <a:gridCol w="2928935"/>
                <a:gridCol w="2855098"/>
              </a:tblGrid>
              <a:tr h="984109">
                <a:tc>
                  <a:txBody>
                    <a:bodyPr/>
                    <a:lstStyle/>
                    <a:p>
                      <a:pPr algn="ctr"/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err="1" smtClean="0"/>
                        <a:t>present</a:t>
                      </a:r>
                      <a:r>
                        <a:rPr lang="cs-CZ" sz="4000" dirty="0" smtClean="0"/>
                        <a:t> </a:t>
                      </a:r>
                      <a:r>
                        <a:rPr lang="cs-CZ" sz="4000" dirty="0" err="1" smtClean="0"/>
                        <a:t>simple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4000" dirty="0"/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I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err="1" smtClean="0"/>
                        <a:t>like</a:t>
                      </a:r>
                      <a:endParaRPr lang="cs-CZ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err="1" smtClean="0"/>
                        <a:t>rabbits</a:t>
                      </a:r>
                      <a:r>
                        <a:rPr lang="cs-CZ" sz="4000" dirty="0" smtClean="0"/>
                        <a:t>.</a:t>
                      </a:r>
                      <a:endParaRPr lang="cs-CZ" sz="4000" dirty="0"/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He</a:t>
                      </a:r>
                      <a:r>
                        <a:rPr lang="cs-CZ" sz="4000" baseline="0" dirty="0" smtClean="0"/>
                        <a:t> / </a:t>
                      </a:r>
                      <a:r>
                        <a:rPr lang="cs-CZ" sz="4000" baseline="0" dirty="0" err="1" smtClean="0"/>
                        <a:t>She</a:t>
                      </a:r>
                      <a:r>
                        <a:rPr lang="cs-CZ" sz="4000" baseline="0" dirty="0" smtClean="0"/>
                        <a:t> / </a:t>
                      </a:r>
                      <a:r>
                        <a:rPr lang="cs-CZ" sz="4000" baseline="0" dirty="0" err="1" smtClean="0"/>
                        <a:t>It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err="1" smtClean="0"/>
                        <a:t>like</a:t>
                      </a:r>
                      <a:r>
                        <a:rPr lang="cs-CZ" sz="4000" b="1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cs-CZ" sz="4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cs-CZ" sz="4000" b="1" dirty="0" smtClean="0">
                          <a:solidFill>
                            <a:srgbClr val="FF0000"/>
                          </a:solidFill>
                        </a:rPr>
                        <a:t>(!!!)</a:t>
                      </a:r>
                      <a:endParaRPr lang="cs-CZ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err="1" smtClean="0"/>
                        <a:t>dogs</a:t>
                      </a:r>
                      <a:r>
                        <a:rPr lang="cs-CZ" sz="4000" dirty="0" smtClean="0"/>
                        <a:t>.</a:t>
                      </a:r>
                      <a:endParaRPr lang="cs-CZ" sz="4000" dirty="0"/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err="1" smtClean="0"/>
                        <a:t>We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err="1" smtClean="0"/>
                        <a:t>like</a:t>
                      </a:r>
                      <a:endParaRPr lang="cs-CZ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err="1" smtClean="0"/>
                        <a:t>hamsters</a:t>
                      </a:r>
                      <a:r>
                        <a:rPr lang="cs-CZ" sz="4000" dirty="0" smtClean="0"/>
                        <a:t>.</a:t>
                      </a:r>
                      <a:endParaRPr lang="cs-CZ" sz="4000" dirty="0"/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err="1" smtClean="0"/>
                        <a:t>You</a:t>
                      </a:r>
                      <a:r>
                        <a:rPr lang="cs-CZ" sz="4000" baseline="0" dirty="0" smtClean="0"/>
                        <a:t> 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err="1" smtClean="0"/>
                        <a:t>like</a:t>
                      </a:r>
                      <a:endParaRPr lang="cs-CZ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err="1" smtClean="0"/>
                        <a:t>parrots</a:t>
                      </a:r>
                      <a:r>
                        <a:rPr lang="cs-CZ" sz="4000" dirty="0" smtClean="0"/>
                        <a:t>.</a:t>
                      </a:r>
                      <a:endParaRPr lang="cs-CZ" sz="4000" dirty="0"/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err="1" smtClean="0"/>
                        <a:t>They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err="1" smtClean="0"/>
                        <a:t>like</a:t>
                      </a:r>
                      <a:endParaRPr lang="cs-CZ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err="1" smtClean="0"/>
                        <a:t>spiders</a:t>
                      </a:r>
                      <a:r>
                        <a:rPr lang="cs-CZ" sz="4000" dirty="0" smtClean="0"/>
                        <a:t>.</a:t>
                      </a:r>
                      <a:endParaRPr lang="cs-CZ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242</Words>
  <Application>Microsoft Office PowerPoint</Application>
  <PresentationFormat>Předvádění na obrazovce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Present simple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zápis: PRESENT SIMPLE (= přítomný čas prostý)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</dc:title>
  <dc:creator>Uživatel systému Windows</dc:creator>
  <cp:lastModifiedBy>Terka</cp:lastModifiedBy>
  <cp:revision>9</cp:revision>
  <dcterms:created xsi:type="dcterms:W3CDTF">2017-10-08T17:20:55Z</dcterms:created>
  <dcterms:modified xsi:type="dcterms:W3CDTF">2020-04-30T09:45:26Z</dcterms:modified>
</cp:coreProperties>
</file>