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  <p:sldId id="264" r:id="rId4"/>
    <p:sldId id="258" r:id="rId5"/>
    <p:sldId id="263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63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313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5145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897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6748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3222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832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340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082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525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44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24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06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39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33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59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D2F06-BE29-4ADC-8F29-1A67EA4EC838}" type="datetimeFigureOut">
              <a:rPr lang="cs-CZ" smtClean="0"/>
              <a:t>01.05.2020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83F025-93B9-4F7E-B4C6-609A3B7A99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47332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3851" y="1359506"/>
            <a:ext cx="5799909" cy="1646302"/>
          </a:xfrm>
        </p:spPr>
        <p:txBody>
          <a:bodyPr/>
          <a:lstStyle/>
          <a:p>
            <a:pPr algn="ctr"/>
            <a:r>
              <a:rPr lang="en-GB" dirty="0" smtClean="0"/>
              <a:t>Present simple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53143" y="4050833"/>
            <a:ext cx="7837714" cy="109689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Přítomný čas </a:t>
            </a:r>
            <a:r>
              <a:rPr lang="cs-CZ" dirty="0" smtClean="0"/>
              <a:t>prostý</a:t>
            </a:r>
          </a:p>
          <a:p>
            <a:pPr algn="l"/>
            <a:r>
              <a:rPr lang="cs-CZ" i="1" dirty="0" smtClean="0"/>
              <a:t>Co vyjadřuje</a:t>
            </a:r>
          </a:p>
          <a:p>
            <a:pPr algn="l"/>
            <a:r>
              <a:rPr lang="cs-CZ" i="1" dirty="0" smtClean="0"/>
              <a:t>Tvoříme kladnou větu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13129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Co vyjadřuje</a:t>
            </a:r>
            <a:endParaRPr lang="cs-CZ" b="1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2" r="51244" b="4218"/>
          <a:stretch/>
        </p:blipFill>
        <p:spPr>
          <a:xfrm>
            <a:off x="5721530" y="2830445"/>
            <a:ext cx="2351315" cy="3717698"/>
          </a:xfrm>
        </p:spPr>
      </p:pic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3"/>
          <a:srcRect l="51829"/>
          <a:stretch/>
        </p:blipFill>
        <p:spPr>
          <a:xfrm>
            <a:off x="8608423" y="374469"/>
            <a:ext cx="3211830" cy="43148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Zástupný symbol pro obsah 2"/>
          <p:cNvSpPr txBox="1">
            <a:spLocks/>
          </p:cNvSpPr>
          <p:nvPr/>
        </p:nvSpPr>
        <p:spPr>
          <a:xfrm>
            <a:off x="677334" y="2165531"/>
            <a:ext cx="5044196" cy="3875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</a:pPr>
            <a:r>
              <a:rPr lang="cs-CZ" sz="3200" b="1" dirty="0" smtClean="0"/>
              <a:t>Opakující se události. </a:t>
            </a:r>
          </a:p>
          <a:p>
            <a:pPr>
              <a:buFont typeface="+mj-lt"/>
              <a:buAutoNum type="arabicPeriod"/>
            </a:pPr>
            <a:r>
              <a:rPr lang="cs-CZ" sz="3200" b="1" dirty="0" smtClean="0"/>
              <a:t>Obecně platná tvrzení.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407602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tvoříme – kladná věta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2069" y="2160589"/>
            <a:ext cx="11286307" cy="3880773"/>
          </a:xfrm>
        </p:spPr>
        <p:txBody>
          <a:bodyPr>
            <a:normAutofit fontScale="92500" lnSpcReduction="10000"/>
          </a:bodyPr>
          <a:lstStyle/>
          <a:p>
            <a:r>
              <a:rPr lang="en-US" sz="3200" i="1" dirty="0"/>
              <a:t>. </a:t>
            </a:r>
            <a:r>
              <a:rPr lang="en-US" sz="2800" dirty="0" err="1"/>
              <a:t>ve</a:t>
            </a:r>
            <a:r>
              <a:rPr lang="en-US" sz="2800" dirty="0"/>
              <a:t> 3. </a:t>
            </a:r>
            <a:r>
              <a:rPr lang="en-US" sz="2800" dirty="0" err="1" smtClean="0"/>
              <a:t>os</a:t>
            </a:r>
            <a:r>
              <a:rPr lang="cs-CZ" sz="2800" dirty="0" smtClean="0"/>
              <a:t>obě</a:t>
            </a:r>
            <a:r>
              <a:rPr lang="en-US" sz="2800" dirty="0" smtClean="0"/>
              <a:t> č</a:t>
            </a:r>
            <a:r>
              <a:rPr lang="cs-CZ" sz="2800" dirty="0" err="1" smtClean="0"/>
              <a:t>ísla</a:t>
            </a:r>
            <a:r>
              <a:rPr lang="en-US" sz="2800" dirty="0" smtClean="0"/>
              <a:t> j</a:t>
            </a:r>
            <a:r>
              <a:rPr lang="cs-CZ" sz="2800" dirty="0" err="1" smtClean="0"/>
              <a:t>ednotného</a:t>
            </a:r>
            <a:r>
              <a:rPr lang="en-US" sz="2800" dirty="0" smtClean="0"/>
              <a:t> </a:t>
            </a:r>
            <a:r>
              <a:rPr lang="en-US" sz="2800" dirty="0" err="1"/>
              <a:t>přidáváme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slovesu</a:t>
            </a:r>
            <a:r>
              <a:rPr lang="en-US" sz="2800" dirty="0"/>
              <a:t> </a:t>
            </a:r>
            <a:r>
              <a:rPr lang="en-US" sz="2800" b="1" i="1" u="sng" dirty="0" smtClean="0">
                <a:solidFill>
                  <a:srgbClr val="FF0000"/>
                </a:solidFill>
              </a:rPr>
              <a:t>–s</a:t>
            </a:r>
            <a:r>
              <a:rPr lang="cs-CZ" sz="2800" b="1" i="1" u="sng" dirty="0" smtClean="0">
                <a:solidFill>
                  <a:srgbClr val="FF0000"/>
                </a:solidFill>
              </a:rPr>
              <a:t>, -es</a:t>
            </a:r>
            <a:endParaRPr lang="cs-CZ" sz="2800" dirty="0"/>
          </a:p>
          <a:p>
            <a:pPr lvl="1"/>
            <a:r>
              <a:rPr lang="cs-CZ" sz="2600" i="1" dirty="0" err="1" smtClean="0"/>
              <a:t>Example</a:t>
            </a:r>
            <a:r>
              <a:rPr lang="cs-CZ" sz="2600" i="1" dirty="0" smtClean="0"/>
              <a:t>/příklad: </a:t>
            </a:r>
          </a:p>
          <a:p>
            <a:pPr lvl="2"/>
            <a:r>
              <a:rPr lang="en-US" sz="2400" i="1" dirty="0" smtClean="0"/>
              <a:t>HE </a:t>
            </a:r>
            <a:r>
              <a:rPr lang="en-US" sz="2400" i="1" dirty="0"/>
              <a:t>(SHE, </a:t>
            </a:r>
            <a:r>
              <a:rPr lang="en-US" sz="2400" i="1" dirty="0" smtClean="0"/>
              <a:t>IT</a:t>
            </a:r>
            <a:r>
              <a:rPr lang="en-US" sz="2400" i="1" dirty="0"/>
              <a:t>) play</a:t>
            </a:r>
            <a:r>
              <a:rPr lang="en-US" sz="2400" b="1" i="1" u="sng" dirty="0">
                <a:solidFill>
                  <a:srgbClr val="FF0000"/>
                </a:solidFill>
              </a:rPr>
              <a:t>s</a:t>
            </a:r>
            <a:r>
              <a:rPr lang="en-US" sz="2400" i="1" dirty="0"/>
              <a:t> </a:t>
            </a:r>
            <a:r>
              <a:rPr lang="en-US" sz="2400" i="1" dirty="0" smtClean="0"/>
              <a:t>football</a:t>
            </a:r>
            <a:r>
              <a:rPr lang="cs-CZ" sz="2400" i="1" dirty="0"/>
              <a:t> </a:t>
            </a:r>
            <a:r>
              <a:rPr lang="cs-CZ" sz="2400" i="1" dirty="0" smtClean="0"/>
              <a:t>on </a:t>
            </a:r>
            <a:r>
              <a:rPr lang="cs-CZ" sz="2400" i="1" dirty="0" err="1" smtClean="0"/>
              <a:t>Friday</a:t>
            </a:r>
            <a:r>
              <a:rPr lang="cs-CZ" sz="2400" i="1" dirty="0" smtClean="0"/>
              <a:t>. </a:t>
            </a:r>
          </a:p>
          <a:p>
            <a:pPr lvl="2"/>
            <a:r>
              <a:rPr lang="cs-CZ" sz="2400" i="1" dirty="0" smtClean="0"/>
              <a:t>HE (SHE, IT)	 </a:t>
            </a:r>
            <a:r>
              <a:rPr lang="cs-CZ" sz="2400" i="1" dirty="0" err="1" smtClean="0"/>
              <a:t>go</a:t>
            </a:r>
            <a:r>
              <a:rPr lang="cs-CZ" sz="2400" b="1" u="sng" dirty="0" err="1" smtClean="0">
                <a:solidFill>
                  <a:srgbClr val="FF0000"/>
                </a:solidFill>
              </a:rPr>
              <a:t>es</a:t>
            </a:r>
            <a:r>
              <a:rPr lang="cs-CZ" sz="2400" i="1" dirty="0" smtClean="0"/>
              <a:t> to </a:t>
            </a:r>
            <a:r>
              <a:rPr lang="cs-CZ" sz="2400" i="1" dirty="0" err="1" smtClean="0"/>
              <a:t>the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cinema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every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month</a:t>
            </a:r>
            <a:r>
              <a:rPr lang="cs-CZ" sz="2400" i="1" dirty="0" smtClean="0"/>
              <a:t>.</a:t>
            </a:r>
          </a:p>
          <a:p>
            <a:pPr lvl="2"/>
            <a:endParaRPr lang="cs-CZ" sz="2400" i="1" dirty="0" smtClean="0"/>
          </a:p>
          <a:p>
            <a:endParaRPr lang="cs-CZ" sz="2800" i="1" dirty="0"/>
          </a:p>
          <a:p>
            <a:r>
              <a:rPr lang="cs-CZ" sz="2800" i="1" dirty="0" smtClean="0"/>
              <a:t>V ostatních osobách a číslech používáme sloveso v infinitivu</a:t>
            </a:r>
          </a:p>
          <a:p>
            <a:pPr lvl="1"/>
            <a:r>
              <a:rPr lang="en-US" sz="2600" i="1" dirty="0" smtClean="0"/>
              <a:t>WE </a:t>
            </a:r>
            <a:r>
              <a:rPr lang="en-US" sz="2600" i="1" dirty="0"/>
              <a:t>(THEY, YOU) </a:t>
            </a:r>
            <a:r>
              <a:rPr lang="en-US" sz="2600" i="1" u="sng" dirty="0">
                <a:solidFill>
                  <a:srgbClr val="00B0F0"/>
                </a:solidFill>
              </a:rPr>
              <a:t>play</a:t>
            </a:r>
            <a:r>
              <a:rPr lang="en-US" sz="2600" i="1" dirty="0"/>
              <a:t> </a:t>
            </a:r>
            <a:r>
              <a:rPr lang="en-US" sz="2600" i="1" dirty="0" err="1"/>
              <a:t>tenis</a:t>
            </a:r>
            <a:r>
              <a:rPr lang="en-US" sz="2600" dirty="0"/>
              <a:t>. 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3240010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79117" y="505097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Jak tvoříme – kladná věta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608862"/>
              </p:ext>
            </p:extLst>
          </p:nvPr>
        </p:nvGraphicFramePr>
        <p:xfrm>
          <a:off x="431074" y="2160588"/>
          <a:ext cx="9862457" cy="3943256"/>
        </p:xfrm>
        <a:graphic>
          <a:graphicData uri="http://schemas.openxmlformats.org/drawingml/2006/table">
            <a:tbl>
              <a:tblPr/>
              <a:tblGrid>
                <a:gridCol w="5304061">
                  <a:extLst>
                    <a:ext uri="{9D8B030D-6E8A-4147-A177-3AD203B41FA5}">
                      <a16:colId xmlns:a16="http://schemas.microsoft.com/office/drawing/2014/main" val="3465812827"/>
                    </a:ext>
                  </a:extLst>
                </a:gridCol>
                <a:gridCol w="4558396">
                  <a:extLst>
                    <a:ext uri="{9D8B030D-6E8A-4147-A177-3AD203B41FA5}">
                      <a16:colId xmlns:a16="http://schemas.microsoft.com/office/drawing/2014/main" val="2646863537"/>
                    </a:ext>
                  </a:extLst>
                </a:gridCol>
              </a:tblGrid>
              <a:tr h="129381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 like music.</a:t>
                      </a:r>
                    </a:p>
                    <a:p>
                      <a:pPr algn="ctr"/>
                      <a:r>
                        <a:rPr lang="en-US" sz="2800" dirty="0" err="1"/>
                        <a:t>Mám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ráda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hudbu</a:t>
                      </a:r>
                      <a:r>
                        <a:rPr lang="en-US" sz="2800" dirty="0"/>
                        <a:t>.</a:t>
                      </a:r>
                    </a:p>
                  </a:txBody>
                  <a:tcPr marL="37736" marR="37736" marT="37736" marB="377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We like music.</a:t>
                      </a:r>
                    </a:p>
                    <a:p>
                      <a:pPr algn="ctr"/>
                      <a:r>
                        <a:rPr lang="en-US" sz="2800"/>
                        <a:t>Máme rádi hudbu.</a:t>
                      </a:r>
                    </a:p>
                  </a:txBody>
                  <a:tcPr marL="37736" marR="37736" marT="37736" marB="377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978469"/>
                  </a:ext>
                </a:extLst>
              </a:tr>
              <a:tr h="129381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You like music.</a:t>
                      </a:r>
                    </a:p>
                    <a:p>
                      <a:pPr algn="ctr"/>
                      <a:r>
                        <a:rPr lang="en-US" sz="2800" dirty="0" err="1"/>
                        <a:t>Máš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rád</a:t>
                      </a:r>
                      <a:r>
                        <a:rPr lang="en-US" sz="2800" dirty="0"/>
                        <a:t>(a) </a:t>
                      </a:r>
                      <a:r>
                        <a:rPr lang="en-US" sz="2800" dirty="0" err="1"/>
                        <a:t>hudbu</a:t>
                      </a:r>
                      <a:r>
                        <a:rPr lang="en-US" sz="2800" dirty="0"/>
                        <a:t>.</a:t>
                      </a:r>
                    </a:p>
                  </a:txBody>
                  <a:tcPr marL="37736" marR="37736" marT="37736" marB="377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You like music.</a:t>
                      </a:r>
                    </a:p>
                    <a:p>
                      <a:pPr algn="ctr"/>
                      <a:r>
                        <a:rPr lang="en-US" sz="2800" dirty="0" err="1"/>
                        <a:t>Máte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rádi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hudbu</a:t>
                      </a:r>
                      <a:r>
                        <a:rPr lang="en-US" sz="2800" dirty="0"/>
                        <a:t>.</a:t>
                      </a:r>
                    </a:p>
                  </a:txBody>
                  <a:tcPr marL="37736" marR="37736" marT="37736" marB="377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021243"/>
                  </a:ext>
                </a:extLst>
              </a:tr>
              <a:tr h="129381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He/she/it like</a:t>
                      </a:r>
                      <a:r>
                        <a:rPr lang="en-US" sz="2800" b="1" i="0" u="sng" dirty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en-US" sz="2800" dirty="0"/>
                        <a:t> music.</a:t>
                      </a:r>
                    </a:p>
                    <a:p>
                      <a:pPr algn="ctr"/>
                      <a:r>
                        <a:rPr lang="en-US" sz="2800" dirty="0"/>
                        <a:t>On/ </a:t>
                      </a:r>
                      <a:r>
                        <a:rPr lang="en-US" sz="2800" dirty="0" err="1"/>
                        <a:t>ona</a:t>
                      </a:r>
                      <a:r>
                        <a:rPr lang="en-US" sz="2800" dirty="0"/>
                        <a:t>/ ono </a:t>
                      </a:r>
                      <a:r>
                        <a:rPr lang="en-US" sz="2800" dirty="0" err="1"/>
                        <a:t>má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rád</a:t>
                      </a:r>
                      <a:r>
                        <a:rPr lang="en-US" sz="2800" dirty="0"/>
                        <a:t>(a/o) </a:t>
                      </a:r>
                      <a:r>
                        <a:rPr lang="en-US" sz="2800" dirty="0" err="1"/>
                        <a:t>hudbu</a:t>
                      </a:r>
                      <a:r>
                        <a:rPr lang="en-US" sz="2800" dirty="0"/>
                        <a:t>.</a:t>
                      </a:r>
                    </a:p>
                  </a:txBody>
                  <a:tcPr marL="37736" marR="37736" marT="37736" marB="377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They like music.</a:t>
                      </a:r>
                    </a:p>
                    <a:p>
                      <a:pPr algn="ctr"/>
                      <a:r>
                        <a:rPr lang="en-US" sz="2800" dirty="0" err="1"/>
                        <a:t>Mají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rádi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hudbu</a:t>
                      </a:r>
                      <a:r>
                        <a:rPr lang="en-US" sz="2800" dirty="0"/>
                        <a:t>.</a:t>
                      </a:r>
                    </a:p>
                  </a:txBody>
                  <a:tcPr marL="37736" marR="37736" marT="37736" marB="377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7807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613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6811549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Žlutá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</TotalTime>
  <Words>122</Words>
  <Application>Microsoft Office PowerPoint</Application>
  <PresentationFormat>Širokoúhlá obrazovka</PresentationFormat>
  <Paragraphs>29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Fazeta</vt:lpstr>
      <vt:lpstr>Present simple</vt:lpstr>
      <vt:lpstr>Co vyjadřuje</vt:lpstr>
      <vt:lpstr>Jak tvoříme – kladná věta</vt:lpstr>
      <vt:lpstr>Jak tvoříme – kladná věta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</dc:title>
  <dc:creator>Marek Jeřicha</dc:creator>
  <cp:lastModifiedBy>Marek Jeřicha</cp:lastModifiedBy>
  <cp:revision>5</cp:revision>
  <dcterms:created xsi:type="dcterms:W3CDTF">2020-04-29T17:22:44Z</dcterms:created>
  <dcterms:modified xsi:type="dcterms:W3CDTF">2020-05-01T11:35:46Z</dcterms:modified>
</cp:coreProperties>
</file>