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F914B68-241D-4990-BA79-A9B64C8979DE}" type="datetime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18. 3. 2020</a:t>
            </a:fld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09D3C2F-E10F-4B0F-9EC8-E65DD5385557}" type="slidenum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9CF9D6EC-904F-40D8-9069-77C578057838}" type="datetime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18. 3. 2020</a:t>
            </a:fld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A589ED7-7200-4292-ACF9-43EBDA544E95}" type="slidenum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C68A220-92F4-483F-BF79-0BF515739FD9}" type="datetime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18. 3. 2020</a:t>
            </a:fld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FB44439-1BA8-4B18-966E-85F9119B5FD3}" type="slidenum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Skloňování základních číslovek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 5. ročník ZŠ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Jazyk a jazyková komunikace – Český jazyk a literatura – Jazyková výchova - Tvarosloví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5" name="Picture 2" descr=""/>
          <p:cNvPicPr/>
          <p:nvPr/>
        </p:nvPicPr>
        <p:blipFill>
          <a:blip r:embed="rId1"/>
          <a:stretch/>
        </p:blipFill>
        <p:spPr>
          <a:xfrm>
            <a:off x="1469520" y="836640"/>
            <a:ext cx="6081480" cy="1485720"/>
          </a:xfrm>
          <a:prstGeom prst="rect">
            <a:avLst/>
          </a:prstGeom>
          <a:ln>
            <a:noFill/>
          </a:ln>
        </p:spPr>
      </p:pic>
      <p:sp>
        <p:nvSpPr>
          <p:cNvPr id="126" name="CustomShape 3"/>
          <p:cNvSpPr/>
          <p:nvPr/>
        </p:nvSpPr>
        <p:spPr>
          <a:xfrm>
            <a:off x="6084000" y="188640"/>
            <a:ext cx="2376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VY_32_INOVACE_136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611640" y="6309360"/>
            <a:ext cx="2160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duben 2011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6300360" y="6309360"/>
            <a:ext cx="2448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Mgr. Hana Patschová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11640" y="404640"/>
            <a:ext cx="79203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Učební materiál je určen k doplnění výkladu. Obsahuje interaktivní cvičení k upevnění učiva.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Dva, oba, dvě, obě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31" name="Table 2"/>
          <p:cNvGraphicFramePr/>
          <p:nvPr/>
        </p:nvGraphicFramePr>
        <p:xfrm>
          <a:off x="457200" y="1600200"/>
          <a:ext cx="8229240" cy="3720240"/>
        </p:xfrm>
        <a:graphic>
          <a:graphicData uri="http://schemas.openxmlformats.org/drawingml/2006/table">
            <a:tbl>
              <a:tblPr/>
              <a:tblGrid>
                <a:gridCol w="1400040"/>
                <a:gridCol w="2286000"/>
                <a:gridCol w="2357280"/>
                <a:gridCol w="2185920"/>
              </a:tblGrid>
              <a:tr h="328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Pád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Mužský rod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Ženský rod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Střední rod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79646"/>
                    </a:solidFill>
                  </a:tcPr>
                </a:tc>
              </a:tr>
              <a:tr h="6055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1.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dva, oba (chlapci)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dvě, obě (dívky)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dvě, obě (auta)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</a:tr>
              <a:tr h="571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dvou, obou,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dvou, obou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dvou, obou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</a:tr>
              <a:tr h="55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3.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dvěma, oběma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dvěma, oběma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dvěma, oběma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</a:tr>
              <a:tr h="571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4.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dva, oba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dvě, obě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dvě, obě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</a:tr>
              <a:tr h="591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6.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dvou, obou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dvou, obou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dvou, obou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bdccf"/>
                    </a:solidFill>
                  </a:tcPr>
                </a:tc>
              </a:tr>
              <a:tr h="501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7.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dvěma, oběma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dvěma, oběma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dvěma, oběma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deee8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Tři, čtyři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33" name="Table 2"/>
          <p:cNvGraphicFramePr/>
          <p:nvPr/>
        </p:nvGraphicFramePr>
        <p:xfrm>
          <a:off x="357120" y="1571760"/>
          <a:ext cx="8229240" cy="2867760"/>
        </p:xfrm>
        <a:graphic>
          <a:graphicData uri="http://schemas.openxmlformats.org/drawingml/2006/table">
            <a:tbl>
              <a:tblPr/>
              <a:tblGrid>
                <a:gridCol w="1071360"/>
                <a:gridCol w="3929040"/>
                <a:gridCol w="3228840"/>
              </a:tblGrid>
              <a:tr h="346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Pád</a:t>
                      </a:r>
                      <a:endParaRPr b="0" lang="cs-CZ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Mužský, ženský a střední rod</a:t>
                      </a:r>
                      <a:endParaRPr b="0" lang="cs-CZ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Mužský, ženský a střední rod</a:t>
                      </a:r>
                      <a:endParaRPr b="0" lang="cs-CZ" sz="2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tři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čtyři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tří</a:t>
                      </a: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, třech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čtyř</a:t>
                      </a: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, čtyřech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třem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čtyřem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tři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čtyři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třech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čtyřech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třemi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čtyřmi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Pět až devadesát devět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35" name="Table 2"/>
          <p:cNvGraphicFramePr/>
          <p:nvPr/>
        </p:nvGraphicFramePr>
        <p:xfrm>
          <a:off x="500040" y="1785960"/>
          <a:ext cx="8229240" cy="2595600"/>
        </p:xfrm>
        <a:graphic>
          <a:graphicData uri="http://schemas.openxmlformats.org/drawingml/2006/table">
            <a:tbl>
              <a:tblPr/>
              <a:tblGrid>
                <a:gridCol w="1400040"/>
                <a:gridCol w="6829200"/>
              </a:tblGrid>
              <a:tr h="321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Pád</a:t>
                      </a:r>
                      <a:endParaRPr b="0"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pět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pěti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pěti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pět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pěti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</a:tr>
              <a:tr h="498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7.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3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pěti</a:t>
                      </a:r>
                      <a:endParaRPr b="0" lang="cs-CZ" sz="3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467640" y="260640"/>
            <a:ext cx="51123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Doplň správné tvary číslovek: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467640" y="980640"/>
            <a:ext cx="8208720" cy="563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kuchyni máme stůl se (4)                     židlemi.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Příhoda se stala před (57)                                         lety.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Keramický kroužek máme od (3)              do (4)          hodin.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každém družstvu bylo po (10)                        hráčích.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 výletě byla celá třída kromě (2)               nemocných.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Maminka slavila (35)                                 narozeniny.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divadle jsme seděli ve (14) 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řadě.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Application>LibreOffice/5.3.7.2$Windows_x86 LibreOffice_project/6b8ed514a9f8b44d37a1b96673cbbdd077e24059</Application>
  <Words>274</Words>
  <Paragraphs>80</Paragraphs>
  <Company>Základní škola Křenovice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2010-04-28T15:47:07Z</dcterms:created>
  <dc:creator>hpatschova</dc:creator>
  <dc:description/>
  <dc:language>cs-CZ</dc:language>
  <cp:lastModifiedBy>Hana Patschova</cp:lastModifiedBy>
  <dcterms:modified xsi:type="dcterms:W3CDTF">2011-10-23T11:00:07Z</dcterms:modified>
  <cp:revision>8</cp:revision>
  <dc:subject/>
  <dc:title>Skloňování základních číslovek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Základní škola Křenovice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