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42F966-C88C-4C09-923D-CB0C42A468B8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086D5B-CEC7-4494-900A-2E9A9507781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59311" y="718057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cs-CZ" sz="8800" dirty="0" smtClean="0">
                <a:solidFill>
                  <a:schemeClr val="tx1"/>
                </a:solidFill>
              </a:rPr>
              <a:t>Číslovky</a:t>
            </a:r>
            <a:endParaRPr lang="cs-CZ" altLang="cs-CZ" sz="8800" dirty="0">
              <a:solidFill>
                <a:schemeClr val="tx1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52463" y="5580063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1200">
                <a:solidFill>
                  <a:schemeClr val="bg1"/>
                </a:solidFill>
              </a:rPr>
              <a:t>Autor obrázků </a:t>
            </a:r>
            <a:r>
              <a:rPr lang="en-US" altLang="cs-CZ" sz="1200">
                <a:solidFill>
                  <a:schemeClr val="bg1"/>
                </a:solidFill>
                <a:cs typeface="Arial" charset="0"/>
              </a:rPr>
              <a:t>©</a:t>
            </a:r>
            <a:r>
              <a:rPr lang="cs-CZ" altLang="cs-CZ" sz="1200">
                <a:solidFill>
                  <a:schemeClr val="bg1"/>
                </a:solidFill>
                <a:cs typeface="Arial" charset="0"/>
              </a:rPr>
              <a:t> </a:t>
            </a:r>
            <a:r>
              <a:rPr lang="cs-CZ" altLang="cs-CZ" sz="1200">
                <a:solidFill>
                  <a:schemeClr val="bg1"/>
                </a:solidFill>
              </a:rPr>
              <a:t>Tomasz Nogol souhlasí s jejich zveřejněním na Metodickém portálu.</a:t>
            </a:r>
          </a:p>
          <a:p>
            <a:pPr algn="ctr"/>
            <a:endParaRPr lang="cs-CZ" altLang="cs-CZ" sz="1200" i="1">
              <a:solidFill>
                <a:schemeClr val="bg1"/>
              </a:solidFill>
            </a:endParaRPr>
          </a:p>
          <a:p>
            <a:pPr algn="ctr"/>
            <a:r>
              <a:rPr lang="cs-CZ" altLang="cs-CZ" sz="1200" i="1">
                <a:solidFill>
                  <a:schemeClr val="bg1"/>
                </a:solidFill>
              </a:rPr>
              <a:t>Dostupné z Metodického portálu www.rvp.cz, ISSN: 1802-4785, financovaného z ESF a státního rozpočtu ČR. Provozováno Výzkumným ústavem pedagogickým v Praze.</a:t>
            </a:r>
            <a:r>
              <a:rPr lang="cs-CZ" altLang="cs-CZ" sz="120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527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Adjektivní skloňování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vzor </a:t>
            </a:r>
            <a:r>
              <a:rPr lang="cs-CZ" b="1" dirty="0" smtClean="0"/>
              <a:t>mladý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b="1" dirty="0" smtClean="0"/>
              <a:t>DRUHÝ</a:t>
            </a:r>
            <a:r>
              <a:rPr lang="cs-CZ" dirty="0" smtClean="0"/>
              <a:t>, </a:t>
            </a:r>
            <a:r>
              <a:rPr lang="cs-CZ" b="1" dirty="0" smtClean="0"/>
              <a:t>ČTVRTÝ</a:t>
            </a:r>
            <a:r>
              <a:rPr lang="cs-CZ" dirty="0" smtClean="0"/>
              <a:t>, </a:t>
            </a:r>
            <a:r>
              <a:rPr lang="cs-CZ" b="1" dirty="0" smtClean="0"/>
              <a:t>PÁTÝ</a:t>
            </a:r>
            <a:r>
              <a:rPr lang="cs-CZ" dirty="0" smtClean="0"/>
              <a:t>, </a:t>
            </a:r>
            <a:r>
              <a:rPr lang="cs-CZ" b="1" dirty="0" smtClean="0"/>
              <a:t>TISÍCOVÝ</a:t>
            </a:r>
            <a:r>
              <a:rPr lang="cs-CZ" dirty="0" smtClean="0"/>
              <a:t>, </a:t>
            </a:r>
            <a:r>
              <a:rPr lang="cs-CZ" b="1" dirty="0" smtClean="0"/>
              <a:t>DVOJNÁSOBNÝ, …</a:t>
            </a:r>
            <a:r>
              <a:rPr lang="cs-CZ" dirty="0" smtClean="0"/>
              <a:t> (druhý bez druh</a:t>
            </a:r>
            <a:r>
              <a:rPr lang="cs-CZ" b="1" dirty="0" smtClean="0"/>
              <a:t>ého</a:t>
            </a:r>
            <a:r>
              <a:rPr lang="cs-CZ" dirty="0" smtClean="0"/>
              <a:t> – mladý </a:t>
            </a:r>
            <a:r>
              <a:rPr lang="cs-CZ" dirty="0" err="1" smtClean="0"/>
              <a:t>bezmlad</a:t>
            </a:r>
            <a:r>
              <a:rPr lang="cs-CZ" b="1" dirty="0" err="1" smtClean="0"/>
              <a:t>ého</a:t>
            </a:r>
            <a:r>
              <a:rPr lang="cs-CZ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vzor </a:t>
            </a:r>
            <a:r>
              <a:rPr lang="cs-CZ" b="1" dirty="0" smtClean="0"/>
              <a:t>jarní</a:t>
            </a:r>
            <a:r>
              <a:rPr lang="cs-CZ" dirty="0" smtClean="0"/>
              <a:t> – </a:t>
            </a:r>
            <a:r>
              <a:rPr lang="cs-CZ" b="1" dirty="0" smtClean="0"/>
              <a:t>PRVNÍ</a:t>
            </a:r>
            <a:r>
              <a:rPr lang="cs-CZ" dirty="0" smtClean="0"/>
              <a:t>, </a:t>
            </a:r>
            <a:r>
              <a:rPr lang="cs-CZ" b="1" dirty="0" smtClean="0"/>
              <a:t>TŘETÍ</a:t>
            </a:r>
            <a:r>
              <a:rPr lang="cs-CZ" dirty="0" smtClean="0"/>
              <a:t>, </a:t>
            </a:r>
            <a:r>
              <a:rPr lang="cs-CZ" b="1" dirty="0" smtClean="0"/>
              <a:t>TISÍCÍ</a:t>
            </a:r>
            <a:r>
              <a:rPr lang="cs-CZ" dirty="0" smtClean="0"/>
              <a:t>, </a:t>
            </a:r>
            <a:r>
              <a:rPr lang="cs-CZ" b="1" dirty="0" smtClean="0"/>
              <a:t>OBOJÍ</a:t>
            </a:r>
            <a:r>
              <a:rPr lang="cs-CZ" dirty="0" smtClean="0"/>
              <a:t>, </a:t>
            </a:r>
            <a:r>
              <a:rPr lang="cs-CZ" b="1" dirty="0" smtClean="0"/>
              <a:t>DVOJÍ,…</a:t>
            </a:r>
            <a:r>
              <a:rPr lang="cs-CZ" dirty="0" smtClean="0"/>
              <a:t> (první bez prvn</a:t>
            </a:r>
            <a:r>
              <a:rPr lang="cs-CZ" b="1" dirty="0" smtClean="0"/>
              <a:t>ího</a:t>
            </a:r>
            <a:r>
              <a:rPr lang="cs-CZ" dirty="0" smtClean="0"/>
              <a:t> – jarní bez jarn</a:t>
            </a:r>
            <a:r>
              <a:rPr lang="cs-CZ" b="1" dirty="0" smtClean="0"/>
              <a:t>ího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151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Zájmenné skloňování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vzor </a:t>
            </a:r>
            <a:r>
              <a:rPr lang="pl-PL" b="1" dirty="0" smtClean="0"/>
              <a:t>ten</a:t>
            </a:r>
            <a:r>
              <a:rPr lang="pl-PL" dirty="0" smtClean="0"/>
              <a:t> </a:t>
            </a:r>
            <a:r>
              <a:rPr lang="pl-PL" dirty="0"/>
              <a:t>– </a:t>
            </a:r>
            <a:r>
              <a:rPr lang="pl-PL" b="1" dirty="0" smtClean="0"/>
              <a:t>JEDEN</a:t>
            </a:r>
            <a:r>
              <a:rPr lang="pl-PL" dirty="0" smtClean="0"/>
              <a:t> (</a:t>
            </a:r>
            <a:r>
              <a:rPr lang="pl-PL" dirty="0"/>
              <a:t>jeden bez jedn</a:t>
            </a:r>
            <a:r>
              <a:rPr lang="pl-PL" b="1" dirty="0"/>
              <a:t>oho</a:t>
            </a:r>
            <a:r>
              <a:rPr lang="pl-PL" dirty="0"/>
              <a:t> – ten bez t</a:t>
            </a:r>
            <a:r>
              <a:rPr lang="pl-PL" b="1" dirty="0"/>
              <a:t>oho</a:t>
            </a:r>
            <a:r>
              <a:rPr lang="pl-PL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62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Číslovky</a:t>
            </a:r>
            <a:endParaRPr lang="cs-CZ" sz="5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jsou slova číselného významu</a:t>
            </a:r>
          </a:p>
          <a:p>
            <a:r>
              <a:rPr lang="cs-CZ" b="0" i="0" dirty="0" smtClean="0">
                <a:effectLst/>
              </a:rPr>
              <a:t>označují </a:t>
            </a:r>
            <a:r>
              <a:rPr lang="cs-CZ" b="1" i="0" dirty="0" smtClean="0">
                <a:effectLst/>
              </a:rPr>
              <a:t>počet, pořadí, násobenost, počet druhů </a:t>
            </a:r>
            <a:endParaRPr lang="cs-CZ" b="0" i="0" dirty="0" smtClean="0">
              <a:effectLst/>
            </a:endParaRPr>
          </a:p>
          <a:p>
            <a:r>
              <a:rPr lang="cs-CZ" dirty="0" smtClean="0"/>
              <a:t>rozlišujeme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0" i="0" dirty="0" smtClean="0">
                <a:effectLst/>
              </a:rPr>
              <a:t>1) URČITÉ = udávají číselný význam </a:t>
            </a:r>
            <a:r>
              <a:rPr lang="cs-CZ" b="0" i="0" u="sng" dirty="0" smtClean="0">
                <a:effectLst/>
              </a:rPr>
              <a:t>přesně</a:t>
            </a:r>
            <a:r>
              <a:rPr lang="cs-CZ" b="0" i="0" dirty="0" smtClean="0">
                <a:effectLst/>
              </a:rPr>
              <a:t>, 	</a:t>
            </a:r>
            <a:r>
              <a:rPr lang="cs-CZ" b="0" i="0" u="sng" dirty="0" smtClean="0">
                <a:effectLst/>
              </a:rPr>
              <a:t>lze je 	zapsat číslicí </a:t>
            </a:r>
            <a:r>
              <a:rPr lang="cs-CZ" b="0" i="1" dirty="0" smtClean="0">
                <a:effectLst/>
              </a:rPr>
              <a:t>(sedm, třicátý třetí, 	dvakrát, troje…)</a:t>
            </a:r>
            <a:r>
              <a:rPr lang="cs-CZ" b="0" i="0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2) NEURČITÉ = </a:t>
            </a:r>
            <a:r>
              <a:rPr lang="cs-CZ" u="sng" dirty="0" smtClean="0"/>
              <a:t>nelze je zapsat číslicí 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smtClean="0"/>
              <a:t>(málo, několikátý, kolikrát, tolikery...) </a:t>
            </a:r>
          </a:p>
          <a:p>
            <a:pPr marL="0" indent="0">
              <a:buNone/>
            </a:pPr>
            <a:endParaRPr lang="cs-CZ" i="1" dirty="0" smtClean="0"/>
          </a:p>
          <a:p>
            <a:r>
              <a:rPr lang="cs-CZ" b="0" i="0" dirty="0" smtClean="0">
                <a:effectLst/>
              </a:rPr>
              <a:t>některé se skloňují (jeden, dva, třetí….), jiné jsou neohebné (desetkrát, dvojmo)</a:t>
            </a:r>
            <a:endParaRPr lang="cs-CZ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991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9575" y="274638"/>
            <a:ext cx="7467600" cy="1143000"/>
          </a:xfrm>
        </p:spPr>
        <p:txBody>
          <a:bodyPr/>
          <a:lstStyle/>
          <a:p>
            <a:pPr algn="ctr"/>
            <a:r>
              <a:rPr lang="cs-CZ" dirty="0" smtClean="0"/>
              <a:t>DRUHY ČÍSLOVEK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416797"/>
              </p:ext>
            </p:extLst>
          </p:nvPr>
        </p:nvGraphicFramePr>
        <p:xfrm>
          <a:off x="1524000" y="1397000"/>
          <a:ext cx="6096000" cy="5063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012622">
                <a:tc>
                  <a:txBody>
                    <a:bodyPr/>
                    <a:lstStyle/>
                    <a:p>
                      <a:pPr algn="ctr"/>
                      <a:endParaRPr lang="cs-CZ" b="0" dirty="0" smtClean="0"/>
                    </a:p>
                    <a:p>
                      <a:pPr algn="ctr"/>
                      <a:r>
                        <a:rPr lang="cs-CZ" b="0" dirty="0" smtClean="0"/>
                        <a:t>otázka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0" dirty="0" smtClean="0"/>
                    </a:p>
                    <a:p>
                      <a:pPr algn="ctr"/>
                      <a:r>
                        <a:rPr lang="cs-CZ" b="0" dirty="0" smtClean="0"/>
                        <a:t>druh číslovek</a:t>
                      </a:r>
                      <a:endParaRPr lang="cs-CZ" b="0" dirty="0"/>
                    </a:p>
                  </a:txBody>
                  <a:tcPr/>
                </a:tc>
              </a:tr>
              <a:tr h="1012622">
                <a:tc>
                  <a:txBody>
                    <a:bodyPr/>
                    <a:lstStyle/>
                    <a:p>
                      <a:pPr algn="ctr"/>
                      <a:endParaRPr lang="cs-CZ" b="0" dirty="0" smtClean="0"/>
                    </a:p>
                    <a:p>
                      <a:pPr algn="ctr"/>
                      <a:r>
                        <a:rPr lang="cs-CZ" b="0" dirty="0" smtClean="0"/>
                        <a:t>KOLIK?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základní</a:t>
                      </a:r>
                      <a:endParaRPr lang="cs-CZ" b="1" dirty="0"/>
                    </a:p>
                  </a:txBody>
                  <a:tcPr/>
                </a:tc>
              </a:tr>
              <a:tr h="1012622">
                <a:tc>
                  <a:txBody>
                    <a:bodyPr/>
                    <a:lstStyle/>
                    <a:p>
                      <a:pPr algn="ctr"/>
                      <a:endParaRPr lang="cs-CZ" b="0" dirty="0" smtClean="0"/>
                    </a:p>
                    <a:p>
                      <a:pPr algn="ctr"/>
                      <a:r>
                        <a:rPr lang="cs-CZ" b="0" dirty="0" smtClean="0"/>
                        <a:t>KOLIKÁTÝ?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řadové</a:t>
                      </a:r>
                      <a:endParaRPr lang="cs-CZ" b="1" dirty="0"/>
                    </a:p>
                  </a:txBody>
                  <a:tcPr/>
                </a:tc>
              </a:tr>
              <a:tr h="1012622">
                <a:tc>
                  <a:txBody>
                    <a:bodyPr/>
                    <a:lstStyle/>
                    <a:p>
                      <a:pPr algn="ctr"/>
                      <a:endParaRPr lang="cs-CZ" b="0" dirty="0" smtClean="0"/>
                    </a:p>
                    <a:p>
                      <a:pPr algn="ctr"/>
                      <a:r>
                        <a:rPr lang="cs-CZ" b="0" dirty="0" smtClean="0"/>
                        <a:t>KOLIKERY/KOLIKERÝ?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druhové</a:t>
                      </a:r>
                      <a:endParaRPr lang="cs-CZ" b="1" dirty="0"/>
                    </a:p>
                  </a:txBody>
                  <a:tcPr/>
                </a:tc>
              </a:tr>
              <a:tr h="1012622">
                <a:tc>
                  <a:txBody>
                    <a:bodyPr/>
                    <a:lstStyle/>
                    <a:p>
                      <a:pPr algn="ctr"/>
                      <a:endParaRPr lang="cs-CZ" b="0" dirty="0" smtClean="0"/>
                    </a:p>
                    <a:p>
                      <a:pPr algn="ctr"/>
                      <a:r>
                        <a:rPr lang="cs-CZ" b="0" dirty="0" smtClean="0"/>
                        <a:t>KOLIKRÁT?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násobné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74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</a:t>
            </a:r>
            <a:r>
              <a:rPr lang="cs-CZ" dirty="0" smtClean="0"/>
              <a:t> </a:t>
            </a:r>
            <a:r>
              <a:rPr lang="cs-CZ" b="1" dirty="0" smtClean="0"/>
              <a:t>číslovky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vyjadřují prostý </a:t>
            </a:r>
            <a:r>
              <a:rPr lang="cs-CZ" b="1" dirty="0" smtClean="0"/>
              <a:t>počet</a:t>
            </a:r>
          </a:p>
          <a:p>
            <a:r>
              <a:rPr lang="cs-CZ" dirty="0" smtClean="0"/>
              <a:t>odpovídají na otázku: KOLIK?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u="sng" dirty="0" smtClean="0"/>
              <a:t>určité</a:t>
            </a:r>
            <a:r>
              <a:rPr lang="cs-CZ" dirty="0" smtClean="0"/>
              <a:t>: </a:t>
            </a:r>
            <a:r>
              <a:rPr lang="cs-CZ" i="1" dirty="0" smtClean="0"/>
              <a:t>jeden, šest, sto, tisíc, milion….</a:t>
            </a:r>
          </a:p>
          <a:p>
            <a:r>
              <a:rPr lang="cs-CZ" b="1" u="sng" dirty="0" smtClean="0"/>
              <a:t>neurčité</a:t>
            </a:r>
            <a:r>
              <a:rPr lang="cs-CZ" dirty="0" smtClean="0"/>
              <a:t>: </a:t>
            </a:r>
            <a:r>
              <a:rPr lang="cs-CZ" i="1" dirty="0" smtClean="0"/>
              <a:t>málo, mnoho, tolik, kolik, několik…</a:t>
            </a:r>
          </a:p>
          <a:p>
            <a:endParaRPr lang="cs-CZ" dirty="0"/>
          </a:p>
          <a:p>
            <a:r>
              <a:rPr lang="cs-CZ" dirty="0" smtClean="0"/>
              <a:t>POZOR!</a:t>
            </a:r>
          </a:p>
          <a:p>
            <a:r>
              <a:rPr lang="cs-CZ" dirty="0" smtClean="0"/>
              <a:t>každé číslo zapisujeme slovem </a:t>
            </a:r>
            <a:r>
              <a:rPr lang="cs-CZ" b="1" u="sng" dirty="0" smtClean="0"/>
              <a:t>zvlášť</a:t>
            </a:r>
            <a:r>
              <a:rPr lang="cs-CZ" dirty="0" smtClean="0"/>
              <a:t>, pokud neobrátíme pořadí a nevložíme spojku a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smtClean="0"/>
              <a:t>22 = dvacet dva ALE dvaadvacet</a:t>
            </a:r>
          </a:p>
          <a:p>
            <a:pPr marL="0" indent="0">
              <a:buNone/>
            </a:pPr>
            <a:r>
              <a:rPr lang="cs-CZ" i="1" dirty="0" smtClean="0"/>
              <a:t>	65 = šedesát pět ALE pětašedesát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183 = sto osmdesát sedm </a:t>
            </a:r>
          </a:p>
          <a:p>
            <a:pPr marL="0" indent="0">
              <a:buNone/>
            </a:pPr>
            <a:r>
              <a:rPr lang="cs-CZ" i="1" dirty="0" smtClean="0"/>
              <a:t>	2021 = dva tisíce dvacet jedna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8996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Řadové číslovky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označují </a:t>
            </a:r>
            <a:r>
              <a:rPr lang="cs-CZ" b="1" dirty="0" smtClean="0"/>
              <a:t>umístění v pořadí </a:t>
            </a:r>
          </a:p>
          <a:p>
            <a:r>
              <a:rPr lang="cs-CZ" dirty="0" smtClean="0"/>
              <a:t>odpovídají na otázku: KOLIKÁTÝ?</a:t>
            </a:r>
          </a:p>
          <a:p>
            <a:endParaRPr lang="cs-CZ" dirty="0" smtClean="0"/>
          </a:p>
          <a:p>
            <a:r>
              <a:rPr lang="cs-CZ" b="1" u="sng" dirty="0" smtClean="0"/>
              <a:t>určité</a:t>
            </a:r>
            <a:r>
              <a:rPr lang="cs-CZ" dirty="0" smtClean="0"/>
              <a:t>: </a:t>
            </a:r>
            <a:r>
              <a:rPr lang="cs-CZ" i="1" dirty="0" smtClean="0"/>
              <a:t>druhý, sedmý, padesátý druhý, stý…</a:t>
            </a:r>
          </a:p>
          <a:p>
            <a:r>
              <a:rPr lang="cs-CZ" b="1" u="sng" dirty="0" smtClean="0"/>
              <a:t>neurčité</a:t>
            </a:r>
            <a:r>
              <a:rPr lang="cs-CZ" dirty="0" smtClean="0"/>
              <a:t>: </a:t>
            </a:r>
            <a:r>
              <a:rPr lang="cs-CZ" i="1" dirty="0" smtClean="0"/>
              <a:t>tolikátý, několikátý, kolikátý</a:t>
            </a:r>
          </a:p>
          <a:p>
            <a:endParaRPr lang="cs-CZ" dirty="0"/>
          </a:p>
          <a:p>
            <a:r>
              <a:rPr lang="cs-CZ" dirty="0" smtClean="0"/>
              <a:t>POZOR!</a:t>
            </a:r>
          </a:p>
          <a:p>
            <a:r>
              <a:rPr lang="cs-CZ" dirty="0" smtClean="0"/>
              <a:t>za řadovými číslovkami zapsanými </a:t>
            </a:r>
            <a:r>
              <a:rPr lang="cs-CZ" b="1" u="sng" dirty="0" smtClean="0"/>
              <a:t>číslem</a:t>
            </a:r>
            <a:r>
              <a:rPr lang="cs-CZ" dirty="0" smtClean="0"/>
              <a:t> píšeme </a:t>
            </a:r>
            <a:r>
              <a:rPr lang="cs-CZ" b="1" u="sng" dirty="0" smtClean="0"/>
              <a:t>tečku</a:t>
            </a:r>
            <a:r>
              <a:rPr lang="cs-CZ" dirty="0" smtClean="0"/>
              <a:t> (NIKOLIV ZA LETOPOČTEM)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smtClean="0"/>
              <a:t>Školní rok končí 30. června.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Mám narozeniny 3. 4.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V roce 1945 skončila válka. </a:t>
            </a:r>
          </a:p>
        </p:txBody>
      </p:sp>
    </p:spTree>
    <p:extLst>
      <p:ext uri="{BB962C8B-B14F-4D97-AF65-F5344CB8AC3E}">
        <p14:creationId xmlns:p14="http://schemas.microsoft.com/office/powerpoint/2010/main" val="425335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Druhové číslovky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označují </a:t>
            </a:r>
            <a:r>
              <a:rPr lang="cs-CZ" b="1" dirty="0" smtClean="0"/>
              <a:t>množství druhů</a:t>
            </a:r>
          </a:p>
          <a:p>
            <a:r>
              <a:rPr lang="cs-CZ" dirty="0" smtClean="0"/>
              <a:t>odpovídají na otázku: KOLIKERÝ, KOLIKERY</a:t>
            </a:r>
          </a:p>
          <a:p>
            <a:endParaRPr lang="cs-CZ" dirty="0" smtClean="0"/>
          </a:p>
          <a:p>
            <a:r>
              <a:rPr lang="cs-CZ" b="1" u="sng" dirty="0" smtClean="0"/>
              <a:t>určité</a:t>
            </a:r>
            <a:r>
              <a:rPr lang="cs-CZ" dirty="0" smtClean="0"/>
              <a:t>: </a:t>
            </a:r>
            <a:r>
              <a:rPr lang="cs-CZ" i="1" dirty="0" smtClean="0"/>
              <a:t>dvojí, dvoje, čtverý, čtvery, sedmerý, sedmery….</a:t>
            </a:r>
          </a:p>
          <a:p>
            <a:r>
              <a:rPr lang="cs-CZ" b="1" u="sng" dirty="0" smtClean="0"/>
              <a:t>neurčité</a:t>
            </a:r>
            <a:r>
              <a:rPr lang="cs-CZ" dirty="0" smtClean="0"/>
              <a:t>: </a:t>
            </a:r>
            <a:r>
              <a:rPr lang="cs-CZ" i="1" dirty="0" smtClean="0"/>
              <a:t>několikerý, několikery, kolikerý, kolikery, tolikerý, tolikery</a:t>
            </a:r>
          </a:p>
          <a:p>
            <a:endParaRPr lang="cs-CZ" dirty="0"/>
          </a:p>
          <a:p>
            <a:r>
              <a:rPr lang="cs-CZ" dirty="0" smtClean="0"/>
              <a:t>Jaký je rozdíl mezi: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dvě rukavice x dvoje rukavice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tři zápalky x troje zápalky?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31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Násobné číslovky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22596" cy="4873752"/>
          </a:xfrm>
        </p:spPr>
        <p:txBody>
          <a:bodyPr/>
          <a:lstStyle/>
          <a:p>
            <a:r>
              <a:rPr lang="cs-CZ" dirty="0" smtClean="0"/>
              <a:t>vyjadřují </a:t>
            </a:r>
            <a:r>
              <a:rPr lang="cs-CZ" b="1" dirty="0" smtClean="0"/>
              <a:t>násobenost</a:t>
            </a:r>
            <a:r>
              <a:rPr lang="cs-CZ" dirty="0" smtClean="0"/>
              <a:t>, používají se i pro </a:t>
            </a:r>
            <a:r>
              <a:rPr lang="cs-CZ" b="1" dirty="0" smtClean="0"/>
              <a:t>srovnání</a:t>
            </a:r>
            <a:r>
              <a:rPr lang="cs-CZ" dirty="0" smtClean="0"/>
              <a:t> nestejné míry</a:t>
            </a:r>
          </a:p>
          <a:p>
            <a:r>
              <a:rPr lang="cs-CZ" dirty="0" smtClean="0"/>
              <a:t>odpovídají na otázku: KOLIKRÁT?</a:t>
            </a:r>
          </a:p>
          <a:p>
            <a:endParaRPr lang="cs-CZ" dirty="0" smtClean="0"/>
          </a:p>
          <a:p>
            <a:r>
              <a:rPr lang="cs-CZ" b="1" u="sng" dirty="0" smtClean="0"/>
              <a:t>určité</a:t>
            </a:r>
            <a:r>
              <a:rPr lang="cs-CZ" dirty="0" smtClean="0"/>
              <a:t>: </a:t>
            </a:r>
            <a:r>
              <a:rPr lang="cs-CZ" i="1" dirty="0" smtClean="0"/>
              <a:t>dvakrát, trojnásobně, čtvermo, sedminásobný…</a:t>
            </a:r>
          </a:p>
          <a:p>
            <a:r>
              <a:rPr lang="cs-CZ" b="1" u="sng" dirty="0" smtClean="0"/>
              <a:t>neurčité</a:t>
            </a:r>
            <a:r>
              <a:rPr lang="cs-CZ" dirty="0" smtClean="0"/>
              <a:t>: </a:t>
            </a:r>
            <a:r>
              <a:rPr lang="cs-CZ" i="1" dirty="0" smtClean="0"/>
              <a:t>několikrát, kolikanásobný, mnohonásobně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29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Skloňování číslovek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Číslovky základní: </a:t>
            </a:r>
            <a:r>
              <a:rPr lang="cs-CZ" b="1" dirty="0" smtClean="0"/>
              <a:t>DVA, OBA, TŘI, ČTYŘI </a:t>
            </a:r>
          </a:p>
          <a:p>
            <a:pPr lvl="1"/>
            <a:r>
              <a:rPr lang="cs-CZ" dirty="0" smtClean="0"/>
              <a:t>mají </a:t>
            </a:r>
            <a:r>
              <a:rPr lang="cs-CZ" dirty="0"/>
              <a:t>zvláštní skloňování, které neodpovídá vzorům, jež známe. Proto si musíme tyto tvary zapamatovat a naučit se zmíněné číslovky </a:t>
            </a:r>
            <a:r>
              <a:rPr lang="cs-CZ" dirty="0" smtClean="0"/>
              <a:t>správně skloňovat!</a:t>
            </a:r>
          </a:p>
          <a:p>
            <a:pPr marL="365760" lvl="1" indent="0">
              <a:buNone/>
            </a:pPr>
            <a:endParaRPr lang="cs-CZ" dirty="0" smtClean="0"/>
          </a:p>
          <a:p>
            <a:r>
              <a:rPr lang="cs-CZ" dirty="0" smtClean="0"/>
              <a:t>Ostatní ohebné číslovky skloňujeme podle </a:t>
            </a:r>
            <a:r>
              <a:rPr lang="cs-CZ" dirty="0"/>
              <a:t>vzorů </a:t>
            </a:r>
            <a:r>
              <a:rPr lang="cs-CZ" b="1" dirty="0"/>
              <a:t>podstatných jmen</a:t>
            </a:r>
            <a:r>
              <a:rPr lang="cs-CZ" dirty="0"/>
              <a:t>, </a:t>
            </a:r>
            <a:r>
              <a:rPr lang="cs-CZ" b="1" dirty="0"/>
              <a:t>přídavných jmen </a:t>
            </a:r>
            <a:r>
              <a:rPr lang="cs-CZ" dirty="0"/>
              <a:t>i</a:t>
            </a:r>
            <a:r>
              <a:rPr lang="cs-CZ" b="1" dirty="0"/>
              <a:t> zájmen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i="1" dirty="0" smtClean="0"/>
              <a:t>K </a:t>
            </a:r>
            <a:r>
              <a:rPr lang="cs-CZ" i="1" dirty="0"/>
              <a:t>tomu, abychom k číslovce přiřadili správný vzor, je nutné si říci další pády </a:t>
            </a:r>
            <a:r>
              <a:rPr lang="cs-CZ" i="1" dirty="0" smtClean="0"/>
              <a:t>a </a:t>
            </a:r>
            <a:r>
              <a:rPr lang="cs-CZ" i="1" dirty="0"/>
              <a:t>najít shodu ve tvarech. Podle toho, k jakému vzoru číslovka náleží, rozlišujeme tři typy </a:t>
            </a:r>
            <a:r>
              <a:rPr lang="cs-CZ" i="1" dirty="0" smtClean="0"/>
              <a:t>skloňování:</a:t>
            </a:r>
          </a:p>
          <a:p>
            <a:pPr lvl="2"/>
            <a:r>
              <a:rPr lang="cs-CZ" sz="2400" b="1" i="1" dirty="0" smtClean="0"/>
              <a:t>substantivní, adjektivní, zájmenné</a:t>
            </a:r>
          </a:p>
          <a:p>
            <a:pPr marL="365760" lvl="1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4134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Substantivní skloňování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</a:t>
            </a:r>
            <a:r>
              <a:rPr lang="cs-CZ" dirty="0" smtClean="0"/>
              <a:t>zor </a:t>
            </a:r>
            <a:r>
              <a:rPr lang="cs-CZ" b="1" dirty="0" smtClean="0"/>
              <a:t>hrad</a:t>
            </a:r>
            <a:r>
              <a:rPr lang="cs-CZ" dirty="0" smtClean="0"/>
              <a:t> – </a:t>
            </a:r>
            <a:r>
              <a:rPr lang="cs-CZ" b="1" dirty="0" smtClean="0"/>
              <a:t>MILION</a:t>
            </a:r>
            <a:r>
              <a:rPr lang="cs-CZ" dirty="0" smtClean="0"/>
              <a:t>, </a:t>
            </a:r>
            <a:r>
              <a:rPr lang="cs-CZ" b="1" dirty="0" smtClean="0"/>
              <a:t>TUCET</a:t>
            </a:r>
            <a:r>
              <a:rPr lang="cs-CZ" dirty="0" smtClean="0"/>
              <a:t> (milion bez milion</a:t>
            </a:r>
            <a:r>
              <a:rPr lang="cs-CZ" b="1" dirty="0" smtClean="0"/>
              <a:t>u</a:t>
            </a:r>
            <a:r>
              <a:rPr lang="cs-CZ" dirty="0" smtClean="0"/>
              <a:t> jako hrad bez hrad</a:t>
            </a:r>
            <a:r>
              <a:rPr lang="cs-CZ" b="1" dirty="0" smtClean="0"/>
              <a:t>u</a:t>
            </a:r>
            <a:r>
              <a:rPr lang="cs-CZ" dirty="0" smtClean="0"/>
              <a:t>)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vzor </a:t>
            </a:r>
            <a:r>
              <a:rPr lang="cs-CZ" b="1" dirty="0" smtClean="0"/>
              <a:t>stroj</a:t>
            </a:r>
            <a:r>
              <a:rPr lang="cs-CZ" dirty="0" smtClean="0"/>
              <a:t> – </a:t>
            </a:r>
            <a:r>
              <a:rPr lang="cs-CZ" b="1" dirty="0" smtClean="0"/>
              <a:t>TISÍC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vzor </a:t>
            </a:r>
            <a:r>
              <a:rPr lang="cs-CZ" b="1" dirty="0" smtClean="0"/>
              <a:t>žena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b="1" dirty="0" smtClean="0"/>
              <a:t>MILIARDA</a:t>
            </a:r>
            <a:r>
              <a:rPr lang="cs-CZ" dirty="0" smtClean="0"/>
              <a:t>, </a:t>
            </a:r>
            <a:r>
              <a:rPr lang="cs-CZ" b="1" dirty="0" smtClean="0"/>
              <a:t>POLOVINA</a:t>
            </a:r>
            <a:r>
              <a:rPr lang="cs-CZ" dirty="0" smtClean="0"/>
              <a:t>, </a:t>
            </a:r>
            <a:r>
              <a:rPr lang="cs-CZ" b="1" dirty="0" smtClean="0"/>
              <a:t>TISÍCINA</a:t>
            </a:r>
            <a:r>
              <a:rPr lang="cs-CZ" dirty="0" smtClean="0"/>
              <a:t>, </a:t>
            </a:r>
            <a:r>
              <a:rPr lang="cs-CZ" b="1" dirty="0" smtClean="0"/>
              <a:t>DVOJKA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vzor </a:t>
            </a:r>
            <a:r>
              <a:rPr lang="cs-CZ" b="1" dirty="0" smtClean="0"/>
              <a:t>růže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b="1" dirty="0" smtClean="0"/>
              <a:t>PŮLE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vzor </a:t>
            </a:r>
            <a:r>
              <a:rPr lang="cs-CZ" b="1" dirty="0" smtClean="0"/>
              <a:t>kost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b="1" dirty="0" smtClean="0"/>
              <a:t>TŘI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vzor </a:t>
            </a:r>
            <a:r>
              <a:rPr lang="cs-CZ" b="1" dirty="0" smtClean="0"/>
              <a:t>město</a:t>
            </a:r>
            <a:r>
              <a:rPr lang="cs-CZ" dirty="0" smtClean="0"/>
              <a:t> </a:t>
            </a:r>
            <a:r>
              <a:rPr lang="cs-CZ" dirty="0"/>
              <a:t>– </a:t>
            </a:r>
            <a:r>
              <a:rPr lang="cs-CZ" b="1" dirty="0" smtClean="0"/>
              <a:t>STO</a:t>
            </a:r>
            <a:r>
              <a:rPr lang="cs-CZ" dirty="0" smtClean="0"/>
              <a:t>, </a:t>
            </a:r>
            <a:r>
              <a:rPr lang="cs-CZ" b="1" dirty="0" smtClean="0"/>
              <a:t>DESATERO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603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416</Words>
  <Application>Microsoft Office PowerPoint</Application>
  <PresentationFormat>Předvádění na obrazovce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Prezentace aplikace PowerPoint</vt:lpstr>
      <vt:lpstr>Číslovky</vt:lpstr>
      <vt:lpstr>DRUHY ČÍSLOVEK</vt:lpstr>
      <vt:lpstr>Základní číslovky</vt:lpstr>
      <vt:lpstr>Řadové číslovky</vt:lpstr>
      <vt:lpstr>Druhové číslovky</vt:lpstr>
      <vt:lpstr>Násobné číslovky</vt:lpstr>
      <vt:lpstr>Skloňování číslovek</vt:lpstr>
      <vt:lpstr>Substantivní skloňování</vt:lpstr>
      <vt:lpstr>Adjektivní skloňování </vt:lpstr>
      <vt:lpstr>Zájmenné skloňování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Terka</dc:creator>
  <cp:lastModifiedBy>Terka</cp:lastModifiedBy>
  <cp:revision>3</cp:revision>
  <dcterms:created xsi:type="dcterms:W3CDTF">2020-04-05T19:51:31Z</dcterms:created>
  <dcterms:modified xsi:type="dcterms:W3CDTF">2020-04-05T20:28:58Z</dcterms:modified>
</cp:coreProperties>
</file>